
<file path=[Content_Types].xml><?xml version="1.0" encoding="utf-8"?>
<Types xmlns="http://schemas.openxmlformats.org/package/2006/content-types">
  <Default Extension="png" ContentType="image/png"/>
  <Default Extension="tmp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1"/>
  </p:notesMasterIdLst>
  <p:handoutMasterIdLst>
    <p:handoutMasterId r:id="rId292"/>
  </p:handout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552" r:id="rId86"/>
    <p:sldId id="553" r:id="rId87"/>
    <p:sldId id="554" r:id="rId88"/>
    <p:sldId id="555" r:id="rId89"/>
    <p:sldId id="358" r:id="rId90"/>
    <p:sldId id="359" r:id="rId91"/>
    <p:sldId id="360" r:id="rId92"/>
    <p:sldId id="556" r:id="rId93"/>
    <p:sldId id="557" r:id="rId94"/>
    <p:sldId id="558" r:id="rId95"/>
    <p:sldId id="559" r:id="rId96"/>
    <p:sldId id="560" r:id="rId97"/>
    <p:sldId id="561" r:id="rId98"/>
    <p:sldId id="562" r:id="rId99"/>
    <p:sldId id="563" r:id="rId100"/>
    <p:sldId id="564" r:id="rId101"/>
    <p:sldId id="565" r:id="rId102"/>
    <p:sldId id="566" r:id="rId103"/>
    <p:sldId id="567" r:id="rId104"/>
    <p:sldId id="568" r:id="rId105"/>
    <p:sldId id="569" r:id="rId106"/>
    <p:sldId id="570" r:id="rId107"/>
    <p:sldId id="571" r:id="rId108"/>
    <p:sldId id="572" r:id="rId109"/>
    <p:sldId id="573" r:id="rId110"/>
    <p:sldId id="574" r:id="rId111"/>
    <p:sldId id="575" r:id="rId112"/>
    <p:sldId id="576" r:id="rId113"/>
    <p:sldId id="577" r:id="rId114"/>
    <p:sldId id="377" r:id="rId115"/>
    <p:sldId id="378" r:id="rId116"/>
    <p:sldId id="379" r:id="rId117"/>
    <p:sldId id="380" r:id="rId118"/>
    <p:sldId id="381" r:id="rId119"/>
    <p:sldId id="382" r:id="rId120"/>
    <p:sldId id="383" r:id="rId121"/>
    <p:sldId id="384" r:id="rId122"/>
    <p:sldId id="385" r:id="rId123"/>
    <p:sldId id="386" r:id="rId124"/>
    <p:sldId id="387" r:id="rId125"/>
    <p:sldId id="388" r:id="rId126"/>
    <p:sldId id="389" r:id="rId127"/>
    <p:sldId id="390" r:id="rId128"/>
    <p:sldId id="391" r:id="rId129"/>
    <p:sldId id="392" r:id="rId130"/>
    <p:sldId id="393" r:id="rId131"/>
    <p:sldId id="394" r:id="rId132"/>
    <p:sldId id="395" r:id="rId133"/>
    <p:sldId id="396" r:id="rId134"/>
    <p:sldId id="397" r:id="rId135"/>
    <p:sldId id="398" r:id="rId136"/>
    <p:sldId id="399" r:id="rId137"/>
    <p:sldId id="400" r:id="rId138"/>
    <p:sldId id="401" r:id="rId139"/>
    <p:sldId id="402" r:id="rId140"/>
    <p:sldId id="403" r:id="rId141"/>
    <p:sldId id="404" r:id="rId142"/>
    <p:sldId id="405" r:id="rId143"/>
    <p:sldId id="406" r:id="rId144"/>
    <p:sldId id="407" r:id="rId145"/>
    <p:sldId id="408" r:id="rId146"/>
    <p:sldId id="409" r:id="rId147"/>
    <p:sldId id="410" r:id="rId148"/>
    <p:sldId id="411" r:id="rId149"/>
    <p:sldId id="412" r:id="rId150"/>
    <p:sldId id="413" r:id="rId151"/>
    <p:sldId id="414" r:id="rId152"/>
    <p:sldId id="415" r:id="rId153"/>
    <p:sldId id="416" r:id="rId154"/>
    <p:sldId id="417" r:id="rId155"/>
    <p:sldId id="418" r:id="rId156"/>
    <p:sldId id="419" r:id="rId157"/>
    <p:sldId id="420" r:id="rId158"/>
    <p:sldId id="421" r:id="rId159"/>
    <p:sldId id="422" r:id="rId160"/>
    <p:sldId id="423" r:id="rId161"/>
    <p:sldId id="424" r:id="rId162"/>
    <p:sldId id="425" r:id="rId163"/>
    <p:sldId id="426" r:id="rId164"/>
    <p:sldId id="427" r:id="rId165"/>
    <p:sldId id="428" r:id="rId166"/>
    <p:sldId id="429" r:id="rId167"/>
    <p:sldId id="430" r:id="rId168"/>
    <p:sldId id="431" r:id="rId169"/>
    <p:sldId id="432" r:id="rId170"/>
    <p:sldId id="433" r:id="rId171"/>
    <p:sldId id="434" r:id="rId172"/>
    <p:sldId id="435" r:id="rId173"/>
    <p:sldId id="436" r:id="rId174"/>
    <p:sldId id="437" r:id="rId175"/>
    <p:sldId id="438" r:id="rId176"/>
    <p:sldId id="439" r:id="rId177"/>
    <p:sldId id="440" r:id="rId178"/>
    <p:sldId id="441" r:id="rId179"/>
    <p:sldId id="442" r:id="rId180"/>
    <p:sldId id="443" r:id="rId181"/>
    <p:sldId id="444" r:id="rId182"/>
    <p:sldId id="445" r:id="rId183"/>
    <p:sldId id="446" r:id="rId184"/>
    <p:sldId id="447" r:id="rId185"/>
    <p:sldId id="448" r:id="rId186"/>
    <p:sldId id="449" r:id="rId187"/>
    <p:sldId id="450" r:id="rId188"/>
    <p:sldId id="451" r:id="rId189"/>
    <p:sldId id="452" r:id="rId190"/>
    <p:sldId id="453" r:id="rId191"/>
    <p:sldId id="454" r:id="rId192"/>
    <p:sldId id="455" r:id="rId193"/>
    <p:sldId id="456" r:id="rId194"/>
    <p:sldId id="457" r:id="rId195"/>
    <p:sldId id="458" r:id="rId196"/>
    <p:sldId id="459" r:id="rId197"/>
    <p:sldId id="460" r:id="rId198"/>
    <p:sldId id="461" r:id="rId199"/>
    <p:sldId id="462" r:id="rId200"/>
    <p:sldId id="463" r:id="rId201"/>
    <p:sldId id="464" r:id="rId202"/>
    <p:sldId id="465" r:id="rId203"/>
    <p:sldId id="466" r:id="rId204"/>
    <p:sldId id="467" r:id="rId205"/>
    <p:sldId id="468" r:id="rId206"/>
    <p:sldId id="469" r:id="rId207"/>
    <p:sldId id="470" r:id="rId208"/>
    <p:sldId id="471" r:id="rId209"/>
    <p:sldId id="472" r:id="rId210"/>
    <p:sldId id="473" r:id="rId211"/>
    <p:sldId id="474" r:id="rId212"/>
    <p:sldId id="475" r:id="rId213"/>
    <p:sldId id="476" r:id="rId214"/>
    <p:sldId id="477" r:id="rId215"/>
    <p:sldId id="478" r:id="rId216"/>
    <p:sldId id="479" r:id="rId217"/>
    <p:sldId id="480" r:id="rId218"/>
    <p:sldId id="481" r:id="rId219"/>
    <p:sldId id="482" r:id="rId220"/>
    <p:sldId id="483" r:id="rId221"/>
    <p:sldId id="484" r:id="rId222"/>
    <p:sldId id="485" r:id="rId223"/>
    <p:sldId id="486" r:id="rId224"/>
    <p:sldId id="487" r:id="rId225"/>
    <p:sldId id="488" r:id="rId226"/>
    <p:sldId id="489" r:id="rId227"/>
    <p:sldId id="490" r:id="rId228"/>
    <p:sldId id="491" r:id="rId229"/>
    <p:sldId id="492" r:id="rId230"/>
    <p:sldId id="493" r:id="rId231"/>
    <p:sldId id="494" r:id="rId232"/>
    <p:sldId id="495" r:id="rId233"/>
    <p:sldId id="496" r:id="rId234"/>
    <p:sldId id="497" r:id="rId235"/>
    <p:sldId id="498" r:id="rId236"/>
    <p:sldId id="499" r:id="rId237"/>
    <p:sldId id="500" r:id="rId238"/>
    <p:sldId id="501" r:id="rId239"/>
    <p:sldId id="502" r:id="rId240"/>
    <p:sldId id="503" r:id="rId241"/>
    <p:sldId id="504" r:id="rId242"/>
    <p:sldId id="505" r:id="rId243"/>
    <p:sldId id="506" r:id="rId244"/>
    <p:sldId id="507" r:id="rId245"/>
    <p:sldId id="508" r:id="rId246"/>
    <p:sldId id="509" r:id="rId247"/>
    <p:sldId id="510" r:id="rId248"/>
    <p:sldId id="511" r:id="rId249"/>
    <p:sldId id="512" r:id="rId250"/>
    <p:sldId id="513" r:id="rId251"/>
    <p:sldId id="514" r:id="rId252"/>
    <p:sldId id="515" r:id="rId253"/>
    <p:sldId id="516" r:id="rId254"/>
    <p:sldId id="517" r:id="rId255"/>
    <p:sldId id="518" r:id="rId256"/>
    <p:sldId id="519" r:id="rId257"/>
    <p:sldId id="520" r:id="rId258"/>
    <p:sldId id="521" r:id="rId259"/>
    <p:sldId id="522" r:id="rId260"/>
    <p:sldId id="523" r:id="rId261"/>
    <p:sldId id="524" r:id="rId262"/>
    <p:sldId id="525" r:id="rId263"/>
    <p:sldId id="526" r:id="rId264"/>
    <p:sldId id="527" r:id="rId265"/>
    <p:sldId id="528" r:id="rId266"/>
    <p:sldId id="529" r:id="rId267"/>
    <p:sldId id="530" r:id="rId268"/>
    <p:sldId id="531" r:id="rId269"/>
    <p:sldId id="532" r:id="rId270"/>
    <p:sldId id="533" r:id="rId271"/>
    <p:sldId id="534" r:id="rId272"/>
    <p:sldId id="535" r:id="rId273"/>
    <p:sldId id="536" r:id="rId274"/>
    <p:sldId id="537" r:id="rId275"/>
    <p:sldId id="538" r:id="rId276"/>
    <p:sldId id="539" r:id="rId277"/>
    <p:sldId id="540" r:id="rId278"/>
    <p:sldId id="541" r:id="rId279"/>
    <p:sldId id="542" r:id="rId280"/>
    <p:sldId id="543" r:id="rId281"/>
    <p:sldId id="544" r:id="rId282"/>
    <p:sldId id="545" r:id="rId283"/>
    <p:sldId id="546" r:id="rId284"/>
    <p:sldId id="547" r:id="rId285"/>
    <p:sldId id="548" r:id="rId286"/>
    <p:sldId id="549" r:id="rId287"/>
    <p:sldId id="550" r:id="rId288"/>
    <p:sldId id="551" r:id="rId289"/>
    <p:sldId id="274" r:id="rId290"/>
  </p:sldIdLst>
  <p:sldSz cx="12188825" cy="6858000"/>
  <p:notesSz cx="6797675" cy="9926638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884">
          <p15:clr>
            <a:srgbClr val="A4A3A4"/>
          </p15:clr>
        </p15:guide>
        <p15:guide id="4" orient="horz" pos="1162">
          <p15:clr>
            <a:srgbClr val="A4A3A4"/>
          </p15:clr>
        </p15:guide>
        <p15:guide id="5" pos="3839">
          <p15:clr>
            <a:srgbClr val="A4A3A4"/>
          </p15:clr>
        </p15:guide>
        <p15:guide id="6" pos="347">
          <p15:clr>
            <a:srgbClr val="A4A3A4"/>
          </p15:clr>
        </p15:guide>
        <p15:guide id="7" pos="73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6" autoAdjust="0"/>
    <p:restoredTop sz="94660"/>
  </p:normalViewPr>
  <p:slideViewPr>
    <p:cSldViewPr showGuides="1">
      <p:cViewPr varScale="1">
        <p:scale>
          <a:sx n="85" d="100"/>
          <a:sy n="85" d="100"/>
        </p:scale>
        <p:origin x="176" y="384"/>
      </p:cViewPr>
      <p:guideLst>
        <p:guide orient="horz" pos="2160"/>
        <p:guide pos="3840"/>
        <p:guide orient="horz" pos="3884"/>
        <p:guide orient="horz" pos="1162"/>
        <p:guide pos="3839"/>
        <p:guide pos="347"/>
        <p:guide pos="733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0" d="100"/>
          <a:sy n="80" d="100"/>
        </p:scale>
        <p:origin x="-3960" y="-7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handoutMaster" Target="handoutMasters/handout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sz="800">
              <a:solidFill>
                <a:schemeClr val="accent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E260A-B6D0-49E6-806B-E0CC43CEE356}" type="datetimeFigureOut">
              <a:rPr lang="en-GB" sz="800" smtClean="0">
                <a:solidFill>
                  <a:schemeClr val="accent2"/>
                </a:solidFill>
              </a:rPr>
              <a:t>07/02/2018</a:t>
            </a:fld>
            <a:endParaRPr lang="en-GB" sz="800">
              <a:solidFill>
                <a:schemeClr val="accent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80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171EF-D8DF-401C-A1A4-6311CE19AD51}" type="slidenum">
              <a:rPr lang="en-GB" sz="800" smtClean="0">
                <a:solidFill>
                  <a:schemeClr val="accent2"/>
                </a:solidFill>
              </a:rPr>
              <a:t>‹#›</a:t>
            </a:fld>
            <a:endParaRPr lang="en-GB" sz="8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876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solidFill>
                  <a:schemeClr val="accent2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fld id="{8F2B8A8A-A21E-41B1-B6A8-00B8C329DF1C}" type="datetimeFigureOut">
              <a:rPr lang="en-GB" smtClean="0"/>
              <a:pPr/>
              <a:t>07/02/2018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3575" y="1066800"/>
            <a:ext cx="5470525" cy="3078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accent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fld id="{110CFD31-5913-44C3-926E-B25B244597E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67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066800"/>
            <a:ext cx="54705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qt.scenegraph.time.texture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 - logs the time spent doing texture uploads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qt.scenegraph.time.compilation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 - logs the time spent doing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shader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 compilation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qt.scenegraph.time.renderer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 - logs the time spent in the various steps of the renderer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qt.scenegraph.time.renderloop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 - logs the time spent in the various steps of the render loop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qt.scenegraph.time.glyph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 - logs the time spent preparing distance field glyphs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qt.scenegraph.info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 - logs general information about various parts of the scene graph and the graphics stack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qt.scenegraph.renderloop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  <a:cs typeface="MS PGothic" pitchFamily="34" charset="-128"/>
              </a:rPr>
              <a:t> - creates a detailed log of the various stages involved in rendering. This log mode is primarily useful for developers working on Qt.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9E21E6-49A3-0C40-892E-CE21559E3D49}" type="slidenum">
              <a:rPr lang="en-US" smtClean="0"/>
              <a:pPr>
                <a:defRPr/>
              </a:pPr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76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720" y="1628780"/>
            <a:ext cx="11087386" cy="792113"/>
          </a:xfrm>
        </p:spPr>
        <p:txBody>
          <a:bodyPr anchor="t" anchorCtr="0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721" y="2492896"/>
            <a:ext cx="11087386" cy="936104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F723D-0F1B-49C3-866F-45497D03C34A}" type="datetime3">
              <a:rPr lang="en-US" smtClean="0"/>
              <a:t>7 February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6"/>
          <p:cNvSpPr>
            <a:spLocks noChangeAspect="1" noEditPoints="1"/>
          </p:cNvSpPr>
          <p:nvPr userDrawn="1"/>
        </p:nvSpPr>
        <p:spPr bwMode="auto">
          <a:xfrm>
            <a:off x="550722" y="549275"/>
            <a:ext cx="719813" cy="529006"/>
          </a:xfrm>
          <a:custGeom>
            <a:avLst/>
            <a:gdLst>
              <a:gd name="T0" fmla="*/ 2431 w 3438"/>
              <a:gd name="T1" fmla="*/ 1652 h 2526"/>
              <a:gd name="T2" fmla="*/ 2460 w 3438"/>
              <a:gd name="T3" fmla="*/ 1720 h 2526"/>
              <a:gd name="T4" fmla="*/ 2533 w 3438"/>
              <a:gd name="T5" fmla="*/ 1741 h 2526"/>
              <a:gd name="T6" fmla="*/ 2577 w 3438"/>
              <a:gd name="T7" fmla="*/ 1947 h 2526"/>
              <a:gd name="T8" fmla="*/ 2406 w 3438"/>
              <a:gd name="T9" fmla="*/ 1943 h 2526"/>
              <a:gd name="T10" fmla="*/ 2298 w 3438"/>
              <a:gd name="T11" fmla="*/ 1903 h 2526"/>
              <a:gd name="T12" fmla="*/ 2226 w 3438"/>
              <a:gd name="T13" fmla="*/ 1815 h 2526"/>
              <a:gd name="T14" fmla="*/ 2192 w 3438"/>
              <a:gd name="T15" fmla="*/ 1655 h 2526"/>
              <a:gd name="T16" fmla="*/ 2188 w 3438"/>
              <a:gd name="T17" fmla="*/ 842 h 2526"/>
              <a:gd name="T18" fmla="*/ 1012 w 3438"/>
              <a:gd name="T19" fmla="*/ 1663 h 2526"/>
              <a:gd name="T20" fmla="*/ 1105 w 3438"/>
              <a:gd name="T21" fmla="*/ 1736 h 2526"/>
              <a:gd name="T22" fmla="*/ 1218 w 3438"/>
              <a:gd name="T23" fmla="*/ 1764 h 2526"/>
              <a:gd name="T24" fmla="*/ 1376 w 3438"/>
              <a:gd name="T25" fmla="*/ 1760 h 2526"/>
              <a:gd name="T26" fmla="*/ 1481 w 3438"/>
              <a:gd name="T27" fmla="*/ 1724 h 2526"/>
              <a:gd name="T28" fmla="*/ 1553 w 3438"/>
              <a:gd name="T29" fmla="*/ 1657 h 2526"/>
              <a:gd name="T30" fmla="*/ 1603 w 3438"/>
              <a:gd name="T31" fmla="*/ 1536 h 2526"/>
              <a:gd name="T32" fmla="*/ 1633 w 3438"/>
              <a:gd name="T33" fmla="*/ 1326 h 2526"/>
              <a:gd name="T34" fmla="*/ 1628 w 3438"/>
              <a:gd name="T35" fmla="*/ 1050 h 2526"/>
              <a:gd name="T36" fmla="*/ 1585 w 3438"/>
              <a:gd name="T37" fmla="*/ 844 h 2526"/>
              <a:gd name="T38" fmla="*/ 1514 w 3438"/>
              <a:gd name="T39" fmla="*/ 729 h 2526"/>
              <a:gd name="T40" fmla="*/ 1425 w 3438"/>
              <a:gd name="T41" fmla="*/ 675 h 2526"/>
              <a:gd name="T42" fmla="*/ 1280 w 3438"/>
              <a:gd name="T43" fmla="*/ 653 h 2526"/>
              <a:gd name="T44" fmla="*/ 1154 w 3438"/>
              <a:gd name="T45" fmla="*/ 669 h 2526"/>
              <a:gd name="T46" fmla="*/ 1046 w 3438"/>
              <a:gd name="T47" fmla="*/ 729 h 2526"/>
              <a:gd name="T48" fmla="*/ 985 w 3438"/>
              <a:gd name="T49" fmla="*/ 815 h 2526"/>
              <a:gd name="T50" fmla="*/ 938 w 3438"/>
              <a:gd name="T51" fmla="*/ 990 h 2526"/>
              <a:gd name="T52" fmla="*/ 923 w 3438"/>
              <a:gd name="T53" fmla="*/ 1254 h 2526"/>
              <a:gd name="T54" fmla="*/ 947 w 3438"/>
              <a:gd name="T55" fmla="*/ 1497 h 2526"/>
              <a:gd name="T56" fmla="*/ 998 w 3438"/>
              <a:gd name="T57" fmla="*/ 1641 h 2526"/>
              <a:gd name="T58" fmla="*/ 1142 w 3438"/>
              <a:gd name="T59" fmla="*/ 1970 h 2526"/>
              <a:gd name="T60" fmla="*/ 992 w 3438"/>
              <a:gd name="T61" fmla="*/ 1933 h 2526"/>
              <a:gd name="T62" fmla="*/ 864 w 3438"/>
              <a:gd name="T63" fmla="*/ 1857 h 2526"/>
              <a:gd name="T64" fmla="*/ 798 w 3438"/>
              <a:gd name="T65" fmla="*/ 1784 h 2526"/>
              <a:gd name="T66" fmla="*/ 731 w 3438"/>
              <a:gd name="T67" fmla="*/ 1645 h 2526"/>
              <a:gd name="T68" fmla="*/ 681 w 3438"/>
              <a:gd name="T69" fmla="*/ 1402 h 2526"/>
              <a:gd name="T70" fmla="*/ 674 w 3438"/>
              <a:gd name="T71" fmla="*/ 1124 h 2526"/>
              <a:gd name="T72" fmla="*/ 716 w 3438"/>
              <a:gd name="T73" fmla="*/ 839 h 2526"/>
              <a:gd name="T74" fmla="*/ 777 w 3438"/>
              <a:gd name="T75" fmla="*/ 684 h 2526"/>
              <a:gd name="T76" fmla="*/ 856 w 3438"/>
              <a:gd name="T77" fmla="*/ 579 h 2526"/>
              <a:gd name="T78" fmla="*/ 966 w 3438"/>
              <a:gd name="T79" fmla="*/ 502 h 2526"/>
              <a:gd name="T80" fmla="*/ 1125 w 3438"/>
              <a:gd name="T81" fmla="*/ 454 h 2526"/>
              <a:gd name="T82" fmla="*/ 1301 w 3438"/>
              <a:gd name="T83" fmla="*/ 443 h 2526"/>
              <a:gd name="T84" fmla="*/ 1471 w 3438"/>
              <a:gd name="T85" fmla="*/ 461 h 2526"/>
              <a:gd name="T86" fmla="*/ 1634 w 3438"/>
              <a:gd name="T87" fmla="*/ 524 h 2526"/>
              <a:gd name="T88" fmla="*/ 1723 w 3438"/>
              <a:gd name="T89" fmla="*/ 599 h 2526"/>
              <a:gd name="T90" fmla="*/ 1809 w 3438"/>
              <a:gd name="T91" fmla="*/ 740 h 2526"/>
              <a:gd name="T92" fmla="*/ 1867 w 3438"/>
              <a:gd name="T93" fmla="*/ 951 h 2526"/>
              <a:gd name="T94" fmla="*/ 1885 w 3438"/>
              <a:gd name="T95" fmla="*/ 1250 h 2526"/>
              <a:gd name="T96" fmla="*/ 1871 w 3438"/>
              <a:gd name="T97" fmla="*/ 1454 h 2526"/>
              <a:gd name="T98" fmla="*/ 1830 w 3438"/>
              <a:gd name="T99" fmla="*/ 1639 h 2526"/>
              <a:gd name="T100" fmla="*/ 1768 w 3438"/>
              <a:gd name="T101" fmla="*/ 1765 h 2526"/>
              <a:gd name="T102" fmla="*/ 1663 w 3438"/>
              <a:gd name="T103" fmla="*/ 1874 h 2526"/>
              <a:gd name="T104" fmla="*/ 1375 w 3438"/>
              <a:gd name="T105" fmla="*/ 1973 h 2526"/>
              <a:gd name="T106" fmla="*/ 2359 w 3438"/>
              <a:gd name="T107" fmla="*/ 0 h 2526"/>
              <a:gd name="T108" fmla="*/ 0 w 3438"/>
              <a:gd name="T109" fmla="*/ 2526 h 2526"/>
              <a:gd name="T110" fmla="*/ 3438 w 3438"/>
              <a:gd name="T111" fmla="*/ 1255 h 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8" h="2526">
                <a:moveTo>
                  <a:pt x="2724" y="1043"/>
                </a:moveTo>
                <a:lnTo>
                  <a:pt x="2423" y="1043"/>
                </a:lnTo>
                <a:lnTo>
                  <a:pt x="2423" y="1521"/>
                </a:lnTo>
                <a:lnTo>
                  <a:pt x="2423" y="1553"/>
                </a:lnTo>
                <a:lnTo>
                  <a:pt x="2424" y="1582"/>
                </a:lnTo>
                <a:lnTo>
                  <a:pt x="2425" y="1608"/>
                </a:lnTo>
                <a:lnTo>
                  <a:pt x="2428" y="1632"/>
                </a:lnTo>
                <a:lnTo>
                  <a:pt x="2431" y="1652"/>
                </a:lnTo>
                <a:lnTo>
                  <a:pt x="2434" y="1670"/>
                </a:lnTo>
                <a:lnTo>
                  <a:pt x="2438" y="1684"/>
                </a:lnTo>
                <a:lnTo>
                  <a:pt x="2442" y="1697"/>
                </a:lnTo>
                <a:lnTo>
                  <a:pt x="2446" y="1702"/>
                </a:lnTo>
                <a:lnTo>
                  <a:pt x="2449" y="1707"/>
                </a:lnTo>
                <a:lnTo>
                  <a:pt x="2452" y="1711"/>
                </a:lnTo>
                <a:lnTo>
                  <a:pt x="2456" y="1716"/>
                </a:lnTo>
                <a:lnTo>
                  <a:pt x="2460" y="1720"/>
                </a:lnTo>
                <a:lnTo>
                  <a:pt x="2466" y="1724"/>
                </a:lnTo>
                <a:lnTo>
                  <a:pt x="2477" y="1729"/>
                </a:lnTo>
                <a:lnTo>
                  <a:pt x="2491" y="1735"/>
                </a:lnTo>
                <a:lnTo>
                  <a:pt x="2499" y="1736"/>
                </a:lnTo>
                <a:lnTo>
                  <a:pt x="2506" y="1738"/>
                </a:lnTo>
                <a:lnTo>
                  <a:pt x="2514" y="1739"/>
                </a:lnTo>
                <a:lnTo>
                  <a:pt x="2523" y="1739"/>
                </a:lnTo>
                <a:lnTo>
                  <a:pt x="2533" y="1741"/>
                </a:lnTo>
                <a:lnTo>
                  <a:pt x="2542" y="1741"/>
                </a:lnTo>
                <a:lnTo>
                  <a:pt x="2722" y="1734"/>
                </a:lnTo>
                <a:lnTo>
                  <a:pt x="2732" y="1923"/>
                </a:lnTo>
                <a:lnTo>
                  <a:pt x="2697" y="1929"/>
                </a:lnTo>
                <a:lnTo>
                  <a:pt x="2664" y="1935"/>
                </a:lnTo>
                <a:lnTo>
                  <a:pt x="2633" y="1941"/>
                </a:lnTo>
                <a:lnTo>
                  <a:pt x="2603" y="1944"/>
                </a:lnTo>
                <a:lnTo>
                  <a:pt x="2577" y="1947"/>
                </a:lnTo>
                <a:lnTo>
                  <a:pt x="2553" y="1950"/>
                </a:lnTo>
                <a:lnTo>
                  <a:pt x="2530" y="1951"/>
                </a:lnTo>
                <a:lnTo>
                  <a:pt x="2510" y="1952"/>
                </a:lnTo>
                <a:lnTo>
                  <a:pt x="2487" y="1951"/>
                </a:lnTo>
                <a:lnTo>
                  <a:pt x="2466" y="1950"/>
                </a:lnTo>
                <a:lnTo>
                  <a:pt x="2445" y="1948"/>
                </a:lnTo>
                <a:lnTo>
                  <a:pt x="2425" y="1946"/>
                </a:lnTo>
                <a:lnTo>
                  <a:pt x="2406" y="1943"/>
                </a:lnTo>
                <a:lnTo>
                  <a:pt x="2388" y="1939"/>
                </a:lnTo>
                <a:lnTo>
                  <a:pt x="2370" y="1935"/>
                </a:lnTo>
                <a:lnTo>
                  <a:pt x="2362" y="1933"/>
                </a:lnTo>
                <a:lnTo>
                  <a:pt x="2354" y="1930"/>
                </a:lnTo>
                <a:lnTo>
                  <a:pt x="2339" y="1925"/>
                </a:lnTo>
                <a:lnTo>
                  <a:pt x="2324" y="1918"/>
                </a:lnTo>
                <a:lnTo>
                  <a:pt x="2311" y="1911"/>
                </a:lnTo>
                <a:lnTo>
                  <a:pt x="2298" y="1903"/>
                </a:lnTo>
                <a:lnTo>
                  <a:pt x="2286" y="1896"/>
                </a:lnTo>
                <a:lnTo>
                  <a:pt x="2276" y="1887"/>
                </a:lnTo>
                <a:lnTo>
                  <a:pt x="2265" y="1877"/>
                </a:lnTo>
                <a:lnTo>
                  <a:pt x="2256" y="1866"/>
                </a:lnTo>
                <a:lnTo>
                  <a:pt x="2249" y="1855"/>
                </a:lnTo>
                <a:lnTo>
                  <a:pt x="2241" y="1843"/>
                </a:lnTo>
                <a:lnTo>
                  <a:pt x="2233" y="1829"/>
                </a:lnTo>
                <a:lnTo>
                  <a:pt x="2226" y="1815"/>
                </a:lnTo>
                <a:lnTo>
                  <a:pt x="2220" y="1799"/>
                </a:lnTo>
                <a:lnTo>
                  <a:pt x="2215" y="1782"/>
                </a:lnTo>
                <a:lnTo>
                  <a:pt x="2209" y="1764"/>
                </a:lnTo>
                <a:lnTo>
                  <a:pt x="2205" y="1744"/>
                </a:lnTo>
                <a:lnTo>
                  <a:pt x="2201" y="1724"/>
                </a:lnTo>
                <a:lnTo>
                  <a:pt x="2198" y="1702"/>
                </a:lnTo>
                <a:lnTo>
                  <a:pt x="2195" y="1679"/>
                </a:lnTo>
                <a:lnTo>
                  <a:pt x="2192" y="1655"/>
                </a:lnTo>
                <a:lnTo>
                  <a:pt x="2190" y="1630"/>
                </a:lnTo>
                <a:lnTo>
                  <a:pt x="2189" y="1603"/>
                </a:lnTo>
                <a:lnTo>
                  <a:pt x="2188" y="1575"/>
                </a:lnTo>
                <a:lnTo>
                  <a:pt x="2188" y="1547"/>
                </a:lnTo>
                <a:lnTo>
                  <a:pt x="2188" y="1043"/>
                </a:lnTo>
                <a:lnTo>
                  <a:pt x="2021" y="1043"/>
                </a:lnTo>
                <a:lnTo>
                  <a:pt x="2021" y="842"/>
                </a:lnTo>
                <a:lnTo>
                  <a:pt x="2188" y="842"/>
                </a:lnTo>
                <a:lnTo>
                  <a:pt x="2188" y="526"/>
                </a:lnTo>
                <a:lnTo>
                  <a:pt x="2423" y="526"/>
                </a:lnTo>
                <a:lnTo>
                  <a:pt x="2423" y="842"/>
                </a:lnTo>
                <a:lnTo>
                  <a:pt x="2724" y="842"/>
                </a:lnTo>
                <a:lnTo>
                  <a:pt x="2724" y="1043"/>
                </a:lnTo>
                <a:close/>
                <a:moveTo>
                  <a:pt x="998" y="1641"/>
                </a:moveTo>
                <a:lnTo>
                  <a:pt x="1007" y="1656"/>
                </a:lnTo>
                <a:lnTo>
                  <a:pt x="1012" y="1663"/>
                </a:lnTo>
                <a:lnTo>
                  <a:pt x="1018" y="1670"/>
                </a:lnTo>
                <a:lnTo>
                  <a:pt x="1029" y="1683"/>
                </a:lnTo>
                <a:lnTo>
                  <a:pt x="1043" y="1696"/>
                </a:lnTo>
                <a:lnTo>
                  <a:pt x="1056" y="1707"/>
                </a:lnTo>
                <a:lnTo>
                  <a:pt x="1072" y="1718"/>
                </a:lnTo>
                <a:lnTo>
                  <a:pt x="1088" y="1727"/>
                </a:lnTo>
                <a:lnTo>
                  <a:pt x="1097" y="1732"/>
                </a:lnTo>
                <a:lnTo>
                  <a:pt x="1105" y="1736"/>
                </a:lnTo>
                <a:lnTo>
                  <a:pt x="1123" y="1743"/>
                </a:lnTo>
                <a:lnTo>
                  <a:pt x="1143" y="1750"/>
                </a:lnTo>
                <a:lnTo>
                  <a:pt x="1153" y="1753"/>
                </a:lnTo>
                <a:lnTo>
                  <a:pt x="1163" y="1755"/>
                </a:lnTo>
                <a:lnTo>
                  <a:pt x="1185" y="1760"/>
                </a:lnTo>
                <a:lnTo>
                  <a:pt x="1195" y="1762"/>
                </a:lnTo>
                <a:lnTo>
                  <a:pt x="1207" y="1763"/>
                </a:lnTo>
                <a:lnTo>
                  <a:pt x="1218" y="1764"/>
                </a:lnTo>
                <a:lnTo>
                  <a:pt x="1230" y="1765"/>
                </a:lnTo>
                <a:lnTo>
                  <a:pt x="1254" y="1768"/>
                </a:lnTo>
                <a:lnTo>
                  <a:pt x="1280" y="1768"/>
                </a:lnTo>
                <a:lnTo>
                  <a:pt x="1306" y="1768"/>
                </a:lnTo>
                <a:lnTo>
                  <a:pt x="1330" y="1765"/>
                </a:lnTo>
                <a:lnTo>
                  <a:pt x="1342" y="1764"/>
                </a:lnTo>
                <a:lnTo>
                  <a:pt x="1353" y="1763"/>
                </a:lnTo>
                <a:lnTo>
                  <a:pt x="1376" y="1760"/>
                </a:lnTo>
                <a:lnTo>
                  <a:pt x="1397" y="1755"/>
                </a:lnTo>
                <a:lnTo>
                  <a:pt x="1418" y="1750"/>
                </a:lnTo>
                <a:lnTo>
                  <a:pt x="1428" y="1747"/>
                </a:lnTo>
                <a:lnTo>
                  <a:pt x="1437" y="1744"/>
                </a:lnTo>
                <a:lnTo>
                  <a:pt x="1455" y="1736"/>
                </a:lnTo>
                <a:lnTo>
                  <a:pt x="1464" y="1733"/>
                </a:lnTo>
                <a:lnTo>
                  <a:pt x="1473" y="1728"/>
                </a:lnTo>
                <a:lnTo>
                  <a:pt x="1481" y="1724"/>
                </a:lnTo>
                <a:lnTo>
                  <a:pt x="1489" y="1719"/>
                </a:lnTo>
                <a:lnTo>
                  <a:pt x="1503" y="1708"/>
                </a:lnTo>
                <a:lnTo>
                  <a:pt x="1510" y="1703"/>
                </a:lnTo>
                <a:lnTo>
                  <a:pt x="1517" y="1697"/>
                </a:lnTo>
                <a:lnTo>
                  <a:pt x="1530" y="1685"/>
                </a:lnTo>
                <a:lnTo>
                  <a:pt x="1536" y="1679"/>
                </a:lnTo>
                <a:lnTo>
                  <a:pt x="1541" y="1672"/>
                </a:lnTo>
                <a:lnTo>
                  <a:pt x="1553" y="1657"/>
                </a:lnTo>
                <a:lnTo>
                  <a:pt x="1562" y="1643"/>
                </a:lnTo>
                <a:lnTo>
                  <a:pt x="1571" y="1626"/>
                </a:lnTo>
                <a:lnTo>
                  <a:pt x="1579" y="1609"/>
                </a:lnTo>
                <a:lnTo>
                  <a:pt x="1583" y="1599"/>
                </a:lnTo>
                <a:lnTo>
                  <a:pt x="1587" y="1590"/>
                </a:lnTo>
                <a:lnTo>
                  <a:pt x="1594" y="1570"/>
                </a:lnTo>
                <a:lnTo>
                  <a:pt x="1600" y="1547"/>
                </a:lnTo>
                <a:lnTo>
                  <a:pt x="1603" y="1536"/>
                </a:lnTo>
                <a:lnTo>
                  <a:pt x="1607" y="1525"/>
                </a:lnTo>
                <a:lnTo>
                  <a:pt x="1612" y="1500"/>
                </a:lnTo>
                <a:lnTo>
                  <a:pt x="1617" y="1474"/>
                </a:lnTo>
                <a:lnTo>
                  <a:pt x="1621" y="1447"/>
                </a:lnTo>
                <a:lnTo>
                  <a:pt x="1625" y="1419"/>
                </a:lnTo>
                <a:lnTo>
                  <a:pt x="1628" y="1389"/>
                </a:lnTo>
                <a:lnTo>
                  <a:pt x="1630" y="1359"/>
                </a:lnTo>
                <a:lnTo>
                  <a:pt x="1633" y="1326"/>
                </a:lnTo>
                <a:lnTo>
                  <a:pt x="1634" y="1292"/>
                </a:lnTo>
                <a:lnTo>
                  <a:pt x="1635" y="1256"/>
                </a:lnTo>
                <a:lnTo>
                  <a:pt x="1635" y="1220"/>
                </a:lnTo>
                <a:lnTo>
                  <a:pt x="1635" y="1183"/>
                </a:lnTo>
                <a:lnTo>
                  <a:pt x="1634" y="1148"/>
                </a:lnTo>
                <a:lnTo>
                  <a:pt x="1633" y="1115"/>
                </a:lnTo>
                <a:lnTo>
                  <a:pt x="1630" y="1081"/>
                </a:lnTo>
                <a:lnTo>
                  <a:pt x="1628" y="1050"/>
                </a:lnTo>
                <a:lnTo>
                  <a:pt x="1625" y="1020"/>
                </a:lnTo>
                <a:lnTo>
                  <a:pt x="1620" y="991"/>
                </a:lnTo>
                <a:lnTo>
                  <a:pt x="1616" y="963"/>
                </a:lnTo>
                <a:lnTo>
                  <a:pt x="1611" y="937"/>
                </a:lnTo>
                <a:lnTo>
                  <a:pt x="1606" y="911"/>
                </a:lnTo>
                <a:lnTo>
                  <a:pt x="1600" y="888"/>
                </a:lnTo>
                <a:lnTo>
                  <a:pt x="1593" y="865"/>
                </a:lnTo>
                <a:lnTo>
                  <a:pt x="1585" y="844"/>
                </a:lnTo>
                <a:lnTo>
                  <a:pt x="1578" y="824"/>
                </a:lnTo>
                <a:lnTo>
                  <a:pt x="1568" y="806"/>
                </a:lnTo>
                <a:lnTo>
                  <a:pt x="1559" y="788"/>
                </a:lnTo>
                <a:lnTo>
                  <a:pt x="1550" y="772"/>
                </a:lnTo>
                <a:lnTo>
                  <a:pt x="1545" y="764"/>
                </a:lnTo>
                <a:lnTo>
                  <a:pt x="1539" y="756"/>
                </a:lnTo>
                <a:lnTo>
                  <a:pt x="1527" y="742"/>
                </a:lnTo>
                <a:lnTo>
                  <a:pt x="1514" y="729"/>
                </a:lnTo>
                <a:lnTo>
                  <a:pt x="1508" y="723"/>
                </a:lnTo>
                <a:lnTo>
                  <a:pt x="1500" y="717"/>
                </a:lnTo>
                <a:lnTo>
                  <a:pt x="1493" y="711"/>
                </a:lnTo>
                <a:lnTo>
                  <a:pt x="1485" y="706"/>
                </a:lnTo>
                <a:lnTo>
                  <a:pt x="1469" y="696"/>
                </a:lnTo>
                <a:lnTo>
                  <a:pt x="1453" y="687"/>
                </a:lnTo>
                <a:lnTo>
                  <a:pt x="1435" y="679"/>
                </a:lnTo>
                <a:lnTo>
                  <a:pt x="1425" y="675"/>
                </a:lnTo>
                <a:lnTo>
                  <a:pt x="1415" y="672"/>
                </a:lnTo>
                <a:lnTo>
                  <a:pt x="1395" y="666"/>
                </a:lnTo>
                <a:lnTo>
                  <a:pt x="1375" y="662"/>
                </a:lnTo>
                <a:lnTo>
                  <a:pt x="1352" y="657"/>
                </a:lnTo>
                <a:lnTo>
                  <a:pt x="1341" y="656"/>
                </a:lnTo>
                <a:lnTo>
                  <a:pt x="1330" y="655"/>
                </a:lnTo>
                <a:lnTo>
                  <a:pt x="1305" y="654"/>
                </a:lnTo>
                <a:lnTo>
                  <a:pt x="1280" y="653"/>
                </a:lnTo>
                <a:lnTo>
                  <a:pt x="1255" y="654"/>
                </a:lnTo>
                <a:lnTo>
                  <a:pt x="1243" y="654"/>
                </a:lnTo>
                <a:lnTo>
                  <a:pt x="1231" y="655"/>
                </a:lnTo>
                <a:lnTo>
                  <a:pt x="1219" y="656"/>
                </a:lnTo>
                <a:lnTo>
                  <a:pt x="1208" y="657"/>
                </a:lnTo>
                <a:lnTo>
                  <a:pt x="1186" y="662"/>
                </a:lnTo>
                <a:lnTo>
                  <a:pt x="1165" y="666"/>
                </a:lnTo>
                <a:lnTo>
                  <a:pt x="1154" y="669"/>
                </a:lnTo>
                <a:lnTo>
                  <a:pt x="1145" y="672"/>
                </a:lnTo>
                <a:lnTo>
                  <a:pt x="1126" y="679"/>
                </a:lnTo>
                <a:lnTo>
                  <a:pt x="1108" y="687"/>
                </a:lnTo>
                <a:lnTo>
                  <a:pt x="1091" y="696"/>
                </a:lnTo>
                <a:lnTo>
                  <a:pt x="1082" y="700"/>
                </a:lnTo>
                <a:lnTo>
                  <a:pt x="1074" y="706"/>
                </a:lnTo>
                <a:lnTo>
                  <a:pt x="1060" y="717"/>
                </a:lnTo>
                <a:lnTo>
                  <a:pt x="1046" y="729"/>
                </a:lnTo>
                <a:lnTo>
                  <a:pt x="1033" y="742"/>
                </a:lnTo>
                <a:lnTo>
                  <a:pt x="1026" y="748"/>
                </a:lnTo>
                <a:lnTo>
                  <a:pt x="1020" y="756"/>
                </a:lnTo>
                <a:lnTo>
                  <a:pt x="1015" y="764"/>
                </a:lnTo>
                <a:lnTo>
                  <a:pt x="1009" y="772"/>
                </a:lnTo>
                <a:lnTo>
                  <a:pt x="1000" y="788"/>
                </a:lnTo>
                <a:lnTo>
                  <a:pt x="990" y="806"/>
                </a:lnTo>
                <a:lnTo>
                  <a:pt x="985" y="815"/>
                </a:lnTo>
                <a:lnTo>
                  <a:pt x="982" y="824"/>
                </a:lnTo>
                <a:lnTo>
                  <a:pt x="974" y="844"/>
                </a:lnTo>
                <a:lnTo>
                  <a:pt x="966" y="865"/>
                </a:lnTo>
                <a:lnTo>
                  <a:pt x="959" y="888"/>
                </a:lnTo>
                <a:lnTo>
                  <a:pt x="953" y="911"/>
                </a:lnTo>
                <a:lnTo>
                  <a:pt x="947" y="936"/>
                </a:lnTo>
                <a:lnTo>
                  <a:pt x="942" y="963"/>
                </a:lnTo>
                <a:lnTo>
                  <a:pt x="938" y="990"/>
                </a:lnTo>
                <a:lnTo>
                  <a:pt x="933" y="1019"/>
                </a:lnTo>
                <a:lnTo>
                  <a:pt x="930" y="1048"/>
                </a:lnTo>
                <a:lnTo>
                  <a:pt x="928" y="1080"/>
                </a:lnTo>
                <a:lnTo>
                  <a:pt x="926" y="1112"/>
                </a:lnTo>
                <a:lnTo>
                  <a:pt x="924" y="1146"/>
                </a:lnTo>
                <a:lnTo>
                  <a:pt x="923" y="1182"/>
                </a:lnTo>
                <a:lnTo>
                  <a:pt x="923" y="1218"/>
                </a:lnTo>
                <a:lnTo>
                  <a:pt x="923" y="1254"/>
                </a:lnTo>
                <a:lnTo>
                  <a:pt x="924" y="1289"/>
                </a:lnTo>
                <a:lnTo>
                  <a:pt x="926" y="1323"/>
                </a:lnTo>
                <a:lnTo>
                  <a:pt x="928" y="1355"/>
                </a:lnTo>
                <a:lnTo>
                  <a:pt x="930" y="1387"/>
                </a:lnTo>
                <a:lnTo>
                  <a:pt x="933" y="1416"/>
                </a:lnTo>
                <a:lnTo>
                  <a:pt x="937" y="1444"/>
                </a:lnTo>
                <a:lnTo>
                  <a:pt x="941" y="1471"/>
                </a:lnTo>
                <a:lnTo>
                  <a:pt x="947" y="1497"/>
                </a:lnTo>
                <a:lnTo>
                  <a:pt x="953" y="1521"/>
                </a:lnTo>
                <a:lnTo>
                  <a:pt x="958" y="1545"/>
                </a:lnTo>
                <a:lnTo>
                  <a:pt x="962" y="1555"/>
                </a:lnTo>
                <a:lnTo>
                  <a:pt x="965" y="1566"/>
                </a:lnTo>
                <a:lnTo>
                  <a:pt x="972" y="1587"/>
                </a:lnTo>
                <a:lnTo>
                  <a:pt x="980" y="1606"/>
                </a:lnTo>
                <a:lnTo>
                  <a:pt x="989" y="1624"/>
                </a:lnTo>
                <a:lnTo>
                  <a:pt x="998" y="1641"/>
                </a:lnTo>
                <a:close/>
                <a:moveTo>
                  <a:pt x="1280" y="1978"/>
                </a:moveTo>
                <a:lnTo>
                  <a:pt x="1259" y="1978"/>
                </a:lnTo>
                <a:lnTo>
                  <a:pt x="1239" y="1978"/>
                </a:lnTo>
                <a:lnTo>
                  <a:pt x="1218" y="1977"/>
                </a:lnTo>
                <a:lnTo>
                  <a:pt x="1198" y="1975"/>
                </a:lnTo>
                <a:lnTo>
                  <a:pt x="1179" y="1974"/>
                </a:lnTo>
                <a:lnTo>
                  <a:pt x="1160" y="1972"/>
                </a:lnTo>
                <a:lnTo>
                  <a:pt x="1142" y="1970"/>
                </a:lnTo>
                <a:lnTo>
                  <a:pt x="1124" y="1966"/>
                </a:lnTo>
                <a:lnTo>
                  <a:pt x="1106" y="1964"/>
                </a:lnTo>
                <a:lnTo>
                  <a:pt x="1088" y="1961"/>
                </a:lnTo>
                <a:lnTo>
                  <a:pt x="1071" y="1956"/>
                </a:lnTo>
                <a:lnTo>
                  <a:pt x="1054" y="1953"/>
                </a:lnTo>
                <a:lnTo>
                  <a:pt x="1038" y="1948"/>
                </a:lnTo>
                <a:lnTo>
                  <a:pt x="1022" y="1943"/>
                </a:lnTo>
                <a:lnTo>
                  <a:pt x="992" y="1933"/>
                </a:lnTo>
                <a:lnTo>
                  <a:pt x="963" y="1920"/>
                </a:lnTo>
                <a:lnTo>
                  <a:pt x="949" y="1914"/>
                </a:lnTo>
                <a:lnTo>
                  <a:pt x="936" y="1907"/>
                </a:lnTo>
                <a:lnTo>
                  <a:pt x="911" y="1892"/>
                </a:lnTo>
                <a:lnTo>
                  <a:pt x="899" y="1884"/>
                </a:lnTo>
                <a:lnTo>
                  <a:pt x="886" y="1875"/>
                </a:lnTo>
                <a:lnTo>
                  <a:pt x="875" y="1866"/>
                </a:lnTo>
                <a:lnTo>
                  <a:pt x="864" y="1857"/>
                </a:lnTo>
                <a:lnTo>
                  <a:pt x="853" y="1848"/>
                </a:lnTo>
                <a:lnTo>
                  <a:pt x="843" y="1838"/>
                </a:lnTo>
                <a:lnTo>
                  <a:pt x="833" y="1828"/>
                </a:lnTo>
                <a:lnTo>
                  <a:pt x="824" y="1818"/>
                </a:lnTo>
                <a:lnTo>
                  <a:pt x="815" y="1807"/>
                </a:lnTo>
                <a:lnTo>
                  <a:pt x="811" y="1801"/>
                </a:lnTo>
                <a:lnTo>
                  <a:pt x="806" y="1796"/>
                </a:lnTo>
                <a:lnTo>
                  <a:pt x="798" y="1784"/>
                </a:lnTo>
                <a:lnTo>
                  <a:pt x="790" y="1772"/>
                </a:lnTo>
                <a:lnTo>
                  <a:pt x="783" y="1760"/>
                </a:lnTo>
                <a:lnTo>
                  <a:pt x="776" y="1747"/>
                </a:lnTo>
                <a:lnTo>
                  <a:pt x="761" y="1720"/>
                </a:lnTo>
                <a:lnTo>
                  <a:pt x="754" y="1706"/>
                </a:lnTo>
                <a:lnTo>
                  <a:pt x="748" y="1691"/>
                </a:lnTo>
                <a:lnTo>
                  <a:pt x="736" y="1661"/>
                </a:lnTo>
                <a:lnTo>
                  <a:pt x="731" y="1645"/>
                </a:lnTo>
                <a:lnTo>
                  <a:pt x="725" y="1629"/>
                </a:lnTo>
                <a:lnTo>
                  <a:pt x="715" y="1596"/>
                </a:lnTo>
                <a:lnTo>
                  <a:pt x="706" y="1561"/>
                </a:lnTo>
                <a:lnTo>
                  <a:pt x="698" y="1524"/>
                </a:lnTo>
                <a:lnTo>
                  <a:pt x="695" y="1505"/>
                </a:lnTo>
                <a:lnTo>
                  <a:pt x="691" y="1484"/>
                </a:lnTo>
                <a:lnTo>
                  <a:pt x="686" y="1445"/>
                </a:lnTo>
                <a:lnTo>
                  <a:pt x="681" y="1402"/>
                </a:lnTo>
                <a:lnTo>
                  <a:pt x="678" y="1360"/>
                </a:lnTo>
                <a:lnTo>
                  <a:pt x="676" y="1337"/>
                </a:lnTo>
                <a:lnTo>
                  <a:pt x="674" y="1315"/>
                </a:lnTo>
                <a:lnTo>
                  <a:pt x="673" y="1267"/>
                </a:lnTo>
                <a:lnTo>
                  <a:pt x="673" y="1219"/>
                </a:lnTo>
                <a:lnTo>
                  <a:pt x="673" y="1171"/>
                </a:lnTo>
                <a:lnTo>
                  <a:pt x="674" y="1147"/>
                </a:lnTo>
                <a:lnTo>
                  <a:pt x="674" y="1124"/>
                </a:lnTo>
                <a:lnTo>
                  <a:pt x="678" y="1079"/>
                </a:lnTo>
                <a:lnTo>
                  <a:pt x="681" y="1035"/>
                </a:lnTo>
                <a:lnTo>
                  <a:pt x="686" y="992"/>
                </a:lnTo>
                <a:lnTo>
                  <a:pt x="689" y="972"/>
                </a:lnTo>
                <a:lnTo>
                  <a:pt x="692" y="952"/>
                </a:lnTo>
                <a:lnTo>
                  <a:pt x="699" y="912"/>
                </a:lnTo>
                <a:lnTo>
                  <a:pt x="707" y="875"/>
                </a:lnTo>
                <a:lnTo>
                  <a:pt x="716" y="839"/>
                </a:lnTo>
                <a:lnTo>
                  <a:pt x="721" y="823"/>
                </a:lnTo>
                <a:lnTo>
                  <a:pt x="726" y="806"/>
                </a:lnTo>
                <a:lnTo>
                  <a:pt x="738" y="773"/>
                </a:lnTo>
                <a:lnTo>
                  <a:pt x="743" y="757"/>
                </a:lnTo>
                <a:lnTo>
                  <a:pt x="750" y="742"/>
                </a:lnTo>
                <a:lnTo>
                  <a:pt x="762" y="712"/>
                </a:lnTo>
                <a:lnTo>
                  <a:pt x="770" y="698"/>
                </a:lnTo>
                <a:lnTo>
                  <a:pt x="777" y="684"/>
                </a:lnTo>
                <a:lnTo>
                  <a:pt x="793" y="658"/>
                </a:lnTo>
                <a:lnTo>
                  <a:pt x="801" y="646"/>
                </a:lnTo>
                <a:lnTo>
                  <a:pt x="808" y="634"/>
                </a:lnTo>
                <a:lnTo>
                  <a:pt x="817" y="621"/>
                </a:lnTo>
                <a:lnTo>
                  <a:pt x="826" y="610"/>
                </a:lnTo>
                <a:lnTo>
                  <a:pt x="837" y="599"/>
                </a:lnTo>
                <a:lnTo>
                  <a:pt x="846" y="589"/>
                </a:lnTo>
                <a:lnTo>
                  <a:pt x="856" y="579"/>
                </a:lnTo>
                <a:lnTo>
                  <a:pt x="867" y="569"/>
                </a:lnTo>
                <a:lnTo>
                  <a:pt x="878" y="558"/>
                </a:lnTo>
                <a:lnTo>
                  <a:pt x="890" y="549"/>
                </a:lnTo>
                <a:lnTo>
                  <a:pt x="901" y="542"/>
                </a:lnTo>
                <a:lnTo>
                  <a:pt x="913" y="533"/>
                </a:lnTo>
                <a:lnTo>
                  <a:pt x="939" y="517"/>
                </a:lnTo>
                <a:lnTo>
                  <a:pt x="953" y="510"/>
                </a:lnTo>
                <a:lnTo>
                  <a:pt x="966" y="502"/>
                </a:lnTo>
                <a:lnTo>
                  <a:pt x="981" y="497"/>
                </a:lnTo>
                <a:lnTo>
                  <a:pt x="994" y="490"/>
                </a:lnTo>
                <a:lnTo>
                  <a:pt x="1025" y="479"/>
                </a:lnTo>
                <a:lnTo>
                  <a:pt x="1057" y="470"/>
                </a:lnTo>
                <a:lnTo>
                  <a:pt x="1073" y="465"/>
                </a:lnTo>
                <a:lnTo>
                  <a:pt x="1090" y="461"/>
                </a:lnTo>
                <a:lnTo>
                  <a:pt x="1107" y="457"/>
                </a:lnTo>
                <a:lnTo>
                  <a:pt x="1125" y="454"/>
                </a:lnTo>
                <a:lnTo>
                  <a:pt x="1162" y="449"/>
                </a:lnTo>
                <a:lnTo>
                  <a:pt x="1180" y="447"/>
                </a:lnTo>
                <a:lnTo>
                  <a:pt x="1199" y="445"/>
                </a:lnTo>
                <a:lnTo>
                  <a:pt x="1219" y="444"/>
                </a:lnTo>
                <a:lnTo>
                  <a:pt x="1239" y="443"/>
                </a:lnTo>
                <a:lnTo>
                  <a:pt x="1260" y="443"/>
                </a:lnTo>
                <a:lnTo>
                  <a:pt x="1280" y="443"/>
                </a:lnTo>
                <a:lnTo>
                  <a:pt x="1301" y="443"/>
                </a:lnTo>
                <a:lnTo>
                  <a:pt x="1321" y="443"/>
                </a:lnTo>
                <a:lnTo>
                  <a:pt x="1341" y="444"/>
                </a:lnTo>
                <a:lnTo>
                  <a:pt x="1361" y="445"/>
                </a:lnTo>
                <a:lnTo>
                  <a:pt x="1398" y="449"/>
                </a:lnTo>
                <a:lnTo>
                  <a:pt x="1418" y="452"/>
                </a:lnTo>
                <a:lnTo>
                  <a:pt x="1436" y="454"/>
                </a:lnTo>
                <a:lnTo>
                  <a:pt x="1453" y="457"/>
                </a:lnTo>
                <a:lnTo>
                  <a:pt x="1471" y="461"/>
                </a:lnTo>
                <a:lnTo>
                  <a:pt x="1503" y="469"/>
                </a:lnTo>
                <a:lnTo>
                  <a:pt x="1535" y="479"/>
                </a:lnTo>
                <a:lnTo>
                  <a:pt x="1550" y="484"/>
                </a:lnTo>
                <a:lnTo>
                  <a:pt x="1565" y="490"/>
                </a:lnTo>
                <a:lnTo>
                  <a:pt x="1580" y="496"/>
                </a:lnTo>
                <a:lnTo>
                  <a:pt x="1594" y="502"/>
                </a:lnTo>
                <a:lnTo>
                  <a:pt x="1621" y="517"/>
                </a:lnTo>
                <a:lnTo>
                  <a:pt x="1634" y="524"/>
                </a:lnTo>
                <a:lnTo>
                  <a:pt x="1646" y="533"/>
                </a:lnTo>
                <a:lnTo>
                  <a:pt x="1659" y="540"/>
                </a:lnTo>
                <a:lnTo>
                  <a:pt x="1670" y="549"/>
                </a:lnTo>
                <a:lnTo>
                  <a:pt x="1682" y="558"/>
                </a:lnTo>
                <a:lnTo>
                  <a:pt x="1692" y="567"/>
                </a:lnTo>
                <a:lnTo>
                  <a:pt x="1704" y="578"/>
                </a:lnTo>
                <a:lnTo>
                  <a:pt x="1714" y="588"/>
                </a:lnTo>
                <a:lnTo>
                  <a:pt x="1723" y="599"/>
                </a:lnTo>
                <a:lnTo>
                  <a:pt x="1733" y="609"/>
                </a:lnTo>
                <a:lnTo>
                  <a:pt x="1742" y="620"/>
                </a:lnTo>
                <a:lnTo>
                  <a:pt x="1751" y="633"/>
                </a:lnTo>
                <a:lnTo>
                  <a:pt x="1767" y="657"/>
                </a:lnTo>
                <a:lnTo>
                  <a:pt x="1775" y="670"/>
                </a:lnTo>
                <a:lnTo>
                  <a:pt x="1782" y="683"/>
                </a:lnTo>
                <a:lnTo>
                  <a:pt x="1796" y="711"/>
                </a:lnTo>
                <a:lnTo>
                  <a:pt x="1809" y="740"/>
                </a:lnTo>
                <a:lnTo>
                  <a:pt x="1822" y="771"/>
                </a:lnTo>
                <a:lnTo>
                  <a:pt x="1827" y="788"/>
                </a:lnTo>
                <a:lnTo>
                  <a:pt x="1833" y="803"/>
                </a:lnTo>
                <a:lnTo>
                  <a:pt x="1842" y="838"/>
                </a:lnTo>
                <a:lnTo>
                  <a:pt x="1851" y="874"/>
                </a:lnTo>
                <a:lnTo>
                  <a:pt x="1859" y="911"/>
                </a:lnTo>
                <a:lnTo>
                  <a:pt x="1864" y="930"/>
                </a:lnTo>
                <a:lnTo>
                  <a:pt x="1867" y="951"/>
                </a:lnTo>
                <a:lnTo>
                  <a:pt x="1873" y="991"/>
                </a:lnTo>
                <a:lnTo>
                  <a:pt x="1877" y="1033"/>
                </a:lnTo>
                <a:lnTo>
                  <a:pt x="1880" y="1076"/>
                </a:lnTo>
                <a:lnTo>
                  <a:pt x="1882" y="1099"/>
                </a:lnTo>
                <a:lnTo>
                  <a:pt x="1884" y="1123"/>
                </a:lnTo>
                <a:lnTo>
                  <a:pt x="1885" y="1170"/>
                </a:lnTo>
                <a:lnTo>
                  <a:pt x="1885" y="1218"/>
                </a:lnTo>
                <a:lnTo>
                  <a:pt x="1885" y="1250"/>
                </a:lnTo>
                <a:lnTo>
                  <a:pt x="1885" y="1281"/>
                </a:lnTo>
                <a:lnTo>
                  <a:pt x="1884" y="1312"/>
                </a:lnTo>
                <a:lnTo>
                  <a:pt x="1882" y="1342"/>
                </a:lnTo>
                <a:lnTo>
                  <a:pt x="1880" y="1371"/>
                </a:lnTo>
                <a:lnTo>
                  <a:pt x="1877" y="1399"/>
                </a:lnTo>
                <a:lnTo>
                  <a:pt x="1875" y="1427"/>
                </a:lnTo>
                <a:lnTo>
                  <a:pt x="1874" y="1441"/>
                </a:lnTo>
                <a:lnTo>
                  <a:pt x="1871" y="1454"/>
                </a:lnTo>
                <a:lnTo>
                  <a:pt x="1868" y="1480"/>
                </a:lnTo>
                <a:lnTo>
                  <a:pt x="1864" y="1505"/>
                </a:lnTo>
                <a:lnTo>
                  <a:pt x="1859" y="1529"/>
                </a:lnTo>
                <a:lnTo>
                  <a:pt x="1854" y="1553"/>
                </a:lnTo>
                <a:lnTo>
                  <a:pt x="1849" y="1575"/>
                </a:lnTo>
                <a:lnTo>
                  <a:pt x="1843" y="1598"/>
                </a:lnTo>
                <a:lnTo>
                  <a:pt x="1836" y="1619"/>
                </a:lnTo>
                <a:lnTo>
                  <a:pt x="1830" y="1639"/>
                </a:lnTo>
                <a:lnTo>
                  <a:pt x="1823" y="1659"/>
                </a:lnTo>
                <a:lnTo>
                  <a:pt x="1815" y="1679"/>
                </a:lnTo>
                <a:lnTo>
                  <a:pt x="1811" y="1688"/>
                </a:lnTo>
                <a:lnTo>
                  <a:pt x="1806" y="1697"/>
                </a:lnTo>
                <a:lnTo>
                  <a:pt x="1798" y="1715"/>
                </a:lnTo>
                <a:lnTo>
                  <a:pt x="1788" y="1733"/>
                </a:lnTo>
                <a:lnTo>
                  <a:pt x="1778" y="1750"/>
                </a:lnTo>
                <a:lnTo>
                  <a:pt x="1768" y="1765"/>
                </a:lnTo>
                <a:lnTo>
                  <a:pt x="1757" y="1781"/>
                </a:lnTo>
                <a:lnTo>
                  <a:pt x="1745" y="1796"/>
                </a:lnTo>
                <a:lnTo>
                  <a:pt x="1733" y="1810"/>
                </a:lnTo>
                <a:lnTo>
                  <a:pt x="1721" y="1825"/>
                </a:lnTo>
                <a:lnTo>
                  <a:pt x="1707" y="1837"/>
                </a:lnTo>
                <a:lnTo>
                  <a:pt x="1693" y="1851"/>
                </a:lnTo>
                <a:lnTo>
                  <a:pt x="1679" y="1862"/>
                </a:lnTo>
                <a:lnTo>
                  <a:pt x="1663" y="1874"/>
                </a:lnTo>
                <a:lnTo>
                  <a:pt x="1648" y="1884"/>
                </a:lnTo>
                <a:lnTo>
                  <a:pt x="1831" y="2178"/>
                </a:lnTo>
                <a:lnTo>
                  <a:pt x="1607" y="2282"/>
                </a:lnTo>
                <a:lnTo>
                  <a:pt x="1413" y="1965"/>
                </a:lnTo>
                <a:lnTo>
                  <a:pt x="1402" y="1969"/>
                </a:lnTo>
                <a:lnTo>
                  <a:pt x="1396" y="1970"/>
                </a:lnTo>
                <a:lnTo>
                  <a:pt x="1389" y="1971"/>
                </a:lnTo>
                <a:lnTo>
                  <a:pt x="1375" y="1973"/>
                </a:lnTo>
                <a:lnTo>
                  <a:pt x="1359" y="1975"/>
                </a:lnTo>
                <a:lnTo>
                  <a:pt x="1342" y="1977"/>
                </a:lnTo>
                <a:lnTo>
                  <a:pt x="1323" y="1978"/>
                </a:lnTo>
                <a:lnTo>
                  <a:pt x="1303" y="1978"/>
                </a:lnTo>
                <a:lnTo>
                  <a:pt x="1280" y="1978"/>
                </a:lnTo>
                <a:close/>
                <a:moveTo>
                  <a:pt x="3107" y="0"/>
                </a:moveTo>
                <a:lnTo>
                  <a:pt x="2987" y="0"/>
                </a:lnTo>
                <a:lnTo>
                  <a:pt x="2359" y="0"/>
                </a:lnTo>
                <a:lnTo>
                  <a:pt x="1732" y="0"/>
                </a:lnTo>
                <a:lnTo>
                  <a:pt x="1103" y="0"/>
                </a:lnTo>
                <a:lnTo>
                  <a:pt x="476" y="0"/>
                </a:lnTo>
                <a:lnTo>
                  <a:pt x="0" y="475"/>
                </a:lnTo>
                <a:lnTo>
                  <a:pt x="0" y="1271"/>
                </a:lnTo>
                <a:lnTo>
                  <a:pt x="0" y="2066"/>
                </a:lnTo>
                <a:lnTo>
                  <a:pt x="0" y="2197"/>
                </a:lnTo>
                <a:lnTo>
                  <a:pt x="0" y="2526"/>
                </a:lnTo>
                <a:lnTo>
                  <a:pt x="330" y="2526"/>
                </a:lnTo>
                <a:lnTo>
                  <a:pt x="450" y="2526"/>
                </a:lnTo>
                <a:lnTo>
                  <a:pt x="1078" y="2526"/>
                </a:lnTo>
                <a:lnTo>
                  <a:pt x="1706" y="2526"/>
                </a:lnTo>
                <a:lnTo>
                  <a:pt x="2333" y="2526"/>
                </a:lnTo>
                <a:lnTo>
                  <a:pt x="2961" y="2526"/>
                </a:lnTo>
                <a:lnTo>
                  <a:pt x="3438" y="2051"/>
                </a:lnTo>
                <a:lnTo>
                  <a:pt x="3438" y="1255"/>
                </a:lnTo>
                <a:lnTo>
                  <a:pt x="3438" y="460"/>
                </a:lnTo>
                <a:lnTo>
                  <a:pt x="3438" y="329"/>
                </a:lnTo>
                <a:lnTo>
                  <a:pt x="3438" y="0"/>
                </a:lnTo>
                <a:lnTo>
                  <a:pt x="31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721" y="5805264"/>
            <a:ext cx="11087386" cy="360586"/>
          </a:xfrm>
        </p:spPr>
        <p:txBody>
          <a:bodyPr anchor="b" anchorCtr="0"/>
          <a:lstStyle>
            <a:lvl1pPr marL="0" indent="0">
              <a:buFontTx/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598047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2EE5-AD73-406C-B39E-F78EC318BA42}" type="datetime3">
              <a:rPr lang="en-US" smtClean="0"/>
              <a:t>7 February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11189" y="2348682"/>
            <a:ext cx="2375869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11189" y="4221088"/>
            <a:ext cx="2375869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574569" y="2348682"/>
            <a:ext cx="2375869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38168" y="2348682"/>
            <a:ext cx="2375869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901771" y="2348682"/>
            <a:ext cx="2375869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3574792" y="4221088"/>
            <a:ext cx="2375869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238391" y="4221088"/>
            <a:ext cx="2375869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8901994" y="4221088"/>
            <a:ext cx="2375869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983432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721" y="1844681"/>
            <a:ext cx="5255736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7474-3DE0-4D65-A73B-C3E06A8900ED}" type="datetime3">
              <a:rPr lang="en-US" smtClean="0"/>
              <a:t>7 February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382373" y="1844681"/>
            <a:ext cx="5255736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244776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4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724" y="1844681"/>
            <a:ext cx="8279285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1F2DB-360B-4D02-94CC-7F7A7DEAAAF4}" type="datetime3">
              <a:rPr lang="en-US" smtClean="0"/>
              <a:t>7 February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17961" y="1844681"/>
            <a:ext cx="2520144" cy="4321175"/>
          </a:xfrm>
          <a:prstGeom prst="snip2DiagRect">
            <a:avLst>
              <a:gd name="adj1" fmla="val 3911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047515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6FA-2003-4666-AD90-A1D203D3DDDD}" type="datetime3">
              <a:rPr lang="en-US" smtClean="0"/>
              <a:t>7 February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50720" y="1844681"/>
            <a:ext cx="11087386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252372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C2269C7-85D6-485C-B663-A42BC9FF3765}" type="datetime3">
              <a:rPr lang="en-US" smtClean="0"/>
              <a:t>7 February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12188825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r>
              <a:rPr lang="en-GB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19267208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3" y="0"/>
            <a:ext cx="6094413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r>
              <a:rPr lang="en-GB" dirty="0"/>
              <a:t>Insert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CF91BA4-0B3D-426B-861C-E3065E63156F}" type="datetime3">
              <a:rPr lang="en-US" smtClean="0"/>
              <a:t>7 February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382370" y="1844681"/>
            <a:ext cx="5255737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381676" y="692149"/>
            <a:ext cx="5256430" cy="936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153875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5B592-AE5B-414D-B525-C9BAB99C9758}" type="datetime3">
              <a:rPr lang="en-US" smtClean="0"/>
              <a:t>7 February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3841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/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720" y="1628780"/>
            <a:ext cx="11087386" cy="792113"/>
          </a:xfrm>
        </p:spPr>
        <p:txBody>
          <a:bodyPr anchor="t" anchorCtr="0"/>
          <a:lstStyle>
            <a:lvl1pPr algn="l">
              <a:defRPr sz="6000" baseline="0"/>
            </a:lvl1pPr>
          </a:lstStyle>
          <a:p>
            <a:r>
              <a:rPr lang="en-US" dirty="0"/>
              <a:t>Add Thank you text.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0721" y="2492896"/>
            <a:ext cx="11087386" cy="936104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B3AD9-97B8-4E1F-8F17-8F0FAC375A34}" type="datetime3">
              <a:rPr lang="en-US" smtClean="0"/>
              <a:t>7 February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6"/>
          <p:cNvSpPr>
            <a:spLocks noChangeAspect="1" noEditPoints="1"/>
          </p:cNvSpPr>
          <p:nvPr userDrawn="1"/>
        </p:nvSpPr>
        <p:spPr bwMode="auto">
          <a:xfrm>
            <a:off x="550722" y="549275"/>
            <a:ext cx="719813" cy="529006"/>
          </a:xfrm>
          <a:custGeom>
            <a:avLst/>
            <a:gdLst>
              <a:gd name="T0" fmla="*/ 2431 w 3438"/>
              <a:gd name="T1" fmla="*/ 1652 h 2526"/>
              <a:gd name="T2" fmla="*/ 2460 w 3438"/>
              <a:gd name="T3" fmla="*/ 1720 h 2526"/>
              <a:gd name="T4" fmla="*/ 2533 w 3438"/>
              <a:gd name="T5" fmla="*/ 1741 h 2526"/>
              <a:gd name="T6" fmla="*/ 2577 w 3438"/>
              <a:gd name="T7" fmla="*/ 1947 h 2526"/>
              <a:gd name="T8" fmla="*/ 2406 w 3438"/>
              <a:gd name="T9" fmla="*/ 1943 h 2526"/>
              <a:gd name="T10" fmla="*/ 2298 w 3438"/>
              <a:gd name="T11" fmla="*/ 1903 h 2526"/>
              <a:gd name="T12" fmla="*/ 2226 w 3438"/>
              <a:gd name="T13" fmla="*/ 1815 h 2526"/>
              <a:gd name="T14" fmla="*/ 2192 w 3438"/>
              <a:gd name="T15" fmla="*/ 1655 h 2526"/>
              <a:gd name="T16" fmla="*/ 2188 w 3438"/>
              <a:gd name="T17" fmla="*/ 842 h 2526"/>
              <a:gd name="T18" fmla="*/ 1012 w 3438"/>
              <a:gd name="T19" fmla="*/ 1663 h 2526"/>
              <a:gd name="T20" fmla="*/ 1105 w 3438"/>
              <a:gd name="T21" fmla="*/ 1736 h 2526"/>
              <a:gd name="T22" fmla="*/ 1218 w 3438"/>
              <a:gd name="T23" fmla="*/ 1764 h 2526"/>
              <a:gd name="T24" fmla="*/ 1376 w 3438"/>
              <a:gd name="T25" fmla="*/ 1760 h 2526"/>
              <a:gd name="T26" fmla="*/ 1481 w 3438"/>
              <a:gd name="T27" fmla="*/ 1724 h 2526"/>
              <a:gd name="T28" fmla="*/ 1553 w 3438"/>
              <a:gd name="T29" fmla="*/ 1657 h 2526"/>
              <a:gd name="T30" fmla="*/ 1603 w 3438"/>
              <a:gd name="T31" fmla="*/ 1536 h 2526"/>
              <a:gd name="T32" fmla="*/ 1633 w 3438"/>
              <a:gd name="T33" fmla="*/ 1326 h 2526"/>
              <a:gd name="T34" fmla="*/ 1628 w 3438"/>
              <a:gd name="T35" fmla="*/ 1050 h 2526"/>
              <a:gd name="T36" fmla="*/ 1585 w 3438"/>
              <a:gd name="T37" fmla="*/ 844 h 2526"/>
              <a:gd name="T38" fmla="*/ 1514 w 3438"/>
              <a:gd name="T39" fmla="*/ 729 h 2526"/>
              <a:gd name="T40" fmla="*/ 1425 w 3438"/>
              <a:gd name="T41" fmla="*/ 675 h 2526"/>
              <a:gd name="T42" fmla="*/ 1280 w 3438"/>
              <a:gd name="T43" fmla="*/ 653 h 2526"/>
              <a:gd name="T44" fmla="*/ 1154 w 3438"/>
              <a:gd name="T45" fmla="*/ 669 h 2526"/>
              <a:gd name="T46" fmla="*/ 1046 w 3438"/>
              <a:gd name="T47" fmla="*/ 729 h 2526"/>
              <a:gd name="T48" fmla="*/ 985 w 3438"/>
              <a:gd name="T49" fmla="*/ 815 h 2526"/>
              <a:gd name="T50" fmla="*/ 938 w 3438"/>
              <a:gd name="T51" fmla="*/ 990 h 2526"/>
              <a:gd name="T52" fmla="*/ 923 w 3438"/>
              <a:gd name="T53" fmla="*/ 1254 h 2526"/>
              <a:gd name="T54" fmla="*/ 947 w 3438"/>
              <a:gd name="T55" fmla="*/ 1497 h 2526"/>
              <a:gd name="T56" fmla="*/ 998 w 3438"/>
              <a:gd name="T57" fmla="*/ 1641 h 2526"/>
              <a:gd name="T58" fmla="*/ 1142 w 3438"/>
              <a:gd name="T59" fmla="*/ 1970 h 2526"/>
              <a:gd name="T60" fmla="*/ 992 w 3438"/>
              <a:gd name="T61" fmla="*/ 1933 h 2526"/>
              <a:gd name="T62" fmla="*/ 864 w 3438"/>
              <a:gd name="T63" fmla="*/ 1857 h 2526"/>
              <a:gd name="T64" fmla="*/ 798 w 3438"/>
              <a:gd name="T65" fmla="*/ 1784 h 2526"/>
              <a:gd name="T66" fmla="*/ 731 w 3438"/>
              <a:gd name="T67" fmla="*/ 1645 h 2526"/>
              <a:gd name="T68" fmla="*/ 681 w 3438"/>
              <a:gd name="T69" fmla="*/ 1402 h 2526"/>
              <a:gd name="T70" fmla="*/ 674 w 3438"/>
              <a:gd name="T71" fmla="*/ 1124 h 2526"/>
              <a:gd name="T72" fmla="*/ 716 w 3438"/>
              <a:gd name="T73" fmla="*/ 839 h 2526"/>
              <a:gd name="T74" fmla="*/ 777 w 3438"/>
              <a:gd name="T75" fmla="*/ 684 h 2526"/>
              <a:gd name="T76" fmla="*/ 856 w 3438"/>
              <a:gd name="T77" fmla="*/ 579 h 2526"/>
              <a:gd name="T78" fmla="*/ 966 w 3438"/>
              <a:gd name="T79" fmla="*/ 502 h 2526"/>
              <a:gd name="T80" fmla="*/ 1125 w 3438"/>
              <a:gd name="T81" fmla="*/ 454 h 2526"/>
              <a:gd name="T82" fmla="*/ 1301 w 3438"/>
              <a:gd name="T83" fmla="*/ 443 h 2526"/>
              <a:gd name="T84" fmla="*/ 1471 w 3438"/>
              <a:gd name="T85" fmla="*/ 461 h 2526"/>
              <a:gd name="T86" fmla="*/ 1634 w 3438"/>
              <a:gd name="T87" fmla="*/ 524 h 2526"/>
              <a:gd name="T88" fmla="*/ 1723 w 3438"/>
              <a:gd name="T89" fmla="*/ 599 h 2526"/>
              <a:gd name="T90" fmla="*/ 1809 w 3438"/>
              <a:gd name="T91" fmla="*/ 740 h 2526"/>
              <a:gd name="T92" fmla="*/ 1867 w 3438"/>
              <a:gd name="T93" fmla="*/ 951 h 2526"/>
              <a:gd name="T94" fmla="*/ 1885 w 3438"/>
              <a:gd name="T95" fmla="*/ 1250 h 2526"/>
              <a:gd name="T96" fmla="*/ 1871 w 3438"/>
              <a:gd name="T97" fmla="*/ 1454 h 2526"/>
              <a:gd name="T98" fmla="*/ 1830 w 3438"/>
              <a:gd name="T99" fmla="*/ 1639 h 2526"/>
              <a:gd name="T100" fmla="*/ 1768 w 3438"/>
              <a:gd name="T101" fmla="*/ 1765 h 2526"/>
              <a:gd name="T102" fmla="*/ 1663 w 3438"/>
              <a:gd name="T103" fmla="*/ 1874 h 2526"/>
              <a:gd name="T104" fmla="*/ 1375 w 3438"/>
              <a:gd name="T105" fmla="*/ 1973 h 2526"/>
              <a:gd name="T106" fmla="*/ 2359 w 3438"/>
              <a:gd name="T107" fmla="*/ 0 h 2526"/>
              <a:gd name="T108" fmla="*/ 0 w 3438"/>
              <a:gd name="T109" fmla="*/ 2526 h 2526"/>
              <a:gd name="T110" fmla="*/ 3438 w 3438"/>
              <a:gd name="T111" fmla="*/ 1255 h 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8" h="2526">
                <a:moveTo>
                  <a:pt x="2724" y="1043"/>
                </a:moveTo>
                <a:lnTo>
                  <a:pt x="2423" y="1043"/>
                </a:lnTo>
                <a:lnTo>
                  <a:pt x="2423" y="1521"/>
                </a:lnTo>
                <a:lnTo>
                  <a:pt x="2423" y="1553"/>
                </a:lnTo>
                <a:lnTo>
                  <a:pt x="2424" y="1582"/>
                </a:lnTo>
                <a:lnTo>
                  <a:pt x="2425" y="1608"/>
                </a:lnTo>
                <a:lnTo>
                  <a:pt x="2428" y="1632"/>
                </a:lnTo>
                <a:lnTo>
                  <a:pt x="2431" y="1652"/>
                </a:lnTo>
                <a:lnTo>
                  <a:pt x="2434" y="1670"/>
                </a:lnTo>
                <a:lnTo>
                  <a:pt x="2438" y="1684"/>
                </a:lnTo>
                <a:lnTo>
                  <a:pt x="2442" y="1697"/>
                </a:lnTo>
                <a:lnTo>
                  <a:pt x="2446" y="1702"/>
                </a:lnTo>
                <a:lnTo>
                  <a:pt x="2449" y="1707"/>
                </a:lnTo>
                <a:lnTo>
                  <a:pt x="2452" y="1711"/>
                </a:lnTo>
                <a:lnTo>
                  <a:pt x="2456" y="1716"/>
                </a:lnTo>
                <a:lnTo>
                  <a:pt x="2460" y="1720"/>
                </a:lnTo>
                <a:lnTo>
                  <a:pt x="2466" y="1724"/>
                </a:lnTo>
                <a:lnTo>
                  <a:pt x="2477" y="1729"/>
                </a:lnTo>
                <a:lnTo>
                  <a:pt x="2491" y="1735"/>
                </a:lnTo>
                <a:lnTo>
                  <a:pt x="2499" y="1736"/>
                </a:lnTo>
                <a:lnTo>
                  <a:pt x="2506" y="1738"/>
                </a:lnTo>
                <a:lnTo>
                  <a:pt x="2514" y="1739"/>
                </a:lnTo>
                <a:lnTo>
                  <a:pt x="2523" y="1739"/>
                </a:lnTo>
                <a:lnTo>
                  <a:pt x="2533" y="1741"/>
                </a:lnTo>
                <a:lnTo>
                  <a:pt x="2542" y="1741"/>
                </a:lnTo>
                <a:lnTo>
                  <a:pt x="2722" y="1734"/>
                </a:lnTo>
                <a:lnTo>
                  <a:pt x="2732" y="1923"/>
                </a:lnTo>
                <a:lnTo>
                  <a:pt x="2697" y="1929"/>
                </a:lnTo>
                <a:lnTo>
                  <a:pt x="2664" y="1935"/>
                </a:lnTo>
                <a:lnTo>
                  <a:pt x="2633" y="1941"/>
                </a:lnTo>
                <a:lnTo>
                  <a:pt x="2603" y="1944"/>
                </a:lnTo>
                <a:lnTo>
                  <a:pt x="2577" y="1947"/>
                </a:lnTo>
                <a:lnTo>
                  <a:pt x="2553" y="1950"/>
                </a:lnTo>
                <a:lnTo>
                  <a:pt x="2530" y="1951"/>
                </a:lnTo>
                <a:lnTo>
                  <a:pt x="2510" y="1952"/>
                </a:lnTo>
                <a:lnTo>
                  <a:pt x="2487" y="1951"/>
                </a:lnTo>
                <a:lnTo>
                  <a:pt x="2466" y="1950"/>
                </a:lnTo>
                <a:lnTo>
                  <a:pt x="2445" y="1948"/>
                </a:lnTo>
                <a:lnTo>
                  <a:pt x="2425" y="1946"/>
                </a:lnTo>
                <a:lnTo>
                  <a:pt x="2406" y="1943"/>
                </a:lnTo>
                <a:lnTo>
                  <a:pt x="2388" y="1939"/>
                </a:lnTo>
                <a:lnTo>
                  <a:pt x="2370" y="1935"/>
                </a:lnTo>
                <a:lnTo>
                  <a:pt x="2362" y="1933"/>
                </a:lnTo>
                <a:lnTo>
                  <a:pt x="2354" y="1930"/>
                </a:lnTo>
                <a:lnTo>
                  <a:pt x="2339" y="1925"/>
                </a:lnTo>
                <a:lnTo>
                  <a:pt x="2324" y="1918"/>
                </a:lnTo>
                <a:lnTo>
                  <a:pt x="2311" y="1911"/>
                </a:lnTo>
                <a:lnTo>
                  <a:pt x="2298" y="1903"/>
                </a:lnTo>
                <a:lnTo>
                  <a:pt x="2286" y="1896"/>
                </a:lnTo>
                <a:lnTo>
                  <a:pt x="2276" y="1887"/>
                </a:lnTo>
                <a:lnTo>
                  <a:pt x="2265" y="1877"/>
                </a:lnTo>
                <a:lnTo>
                  <a:pt x="2256" y="1866"/>
                </a:lnTo>
                <a:lnTo>
                  <a:pt x="2249" y="1855"/>
                </a:lnTo>
                <a:lnTo>
                  <a:pt x="2241" y="1843"/>
                </a:lnTo>
                <a:lnTo>
                  <a:pt x="2233" y="1829"/>
                </a:lnTo>
                <a:lnTo>
                  <a:pt x="2226" y="1815"/>
                </a:lnTo>
                <a:lnTo>
                  <a:pt x="2220" y="1799"/>
                </a:lnTo>
                <a:lnTo>
                  <a:pt x="2215" y="1782"/>
                </a:lnTo>
                <a:lnTo>
                  <a:pt x="2209" y="1764"/>
                </a:lnTo>
                <a:lnTo>
                  <a:pt x="2205" y="1744"/>
                </a:lnTo>
                <a:lnTo>
                  <a:pt x="2201" y="1724"/>
                </a:lnTo>
                <a:lnTo>
                  <a:pt x="2198" y="1702"/>
                </a:lnTo>
                <a:lnTo>
                  <a:pt x="2195" y="1679"/>
                </a:lnTo>
                <a:lnTo>
                  <a:pt x="2192" y="1655"/>
                </a:lnTo>
                <a:lnTo>
                  <a:pt x="2190" y="1630"/>
                </a:lnTo>
                <a:lnTo>
                  <a:pt x="2189" y="1603"/>
                </a:lnTo>
                <a:lnTo>
                  <a:pt x="2188" y="1575"/>
                </a:lnTo>
                <a:lnTo>
                  <a:pt x="2188" y="1547"/>
                </a:lnTo>
                <a:lnTo>
                  <a:pt x="2188" y="1043"/>
                </a:lnTo>
                <a:lnTo>
                  <a:pt x="2021" y="1043"/>
                </a:lnTo>
                <a:lnTo>
                  <a:pt x="2021" y="842"/>
                </a:lnTo>
                <a:lnTo>
                  <a:pt x="2188" y="842"/>
                </a:lnTo>
                <a:lnTo>
                  <a:pt x="2188" y="526"/>
                </a:lnTo>
                <a:lnTo>
                  <a:pt x="2423" y="526"/>
                </a:lnTo>
                <a:lnTo>
                  <a:pt x="2423" y="842"/>
                </a:lnTo>
                <a:lnTo>
                  <a:pt x="2724" y="842"/>
                </a:lnTo>
                <a:lnTo>
                  <a:pt x="2724" y="1043"/>
                </a:lnTo>
                <a:close/>
                <a:moveTo>
                  <a:pt x="998" y="1641"/>
                </a:moveTo>
                <a:lnTo>
                  <a:pt x="1007" y="1656"/>
                </a:lnTo>
                <a:lnTo>
                  <a:pt x="1012" y="1663"/>
                </a:lnTo>
                <a:lnTo>
                  <a:pt x="1018" y="1670"/>
                </a:lnTo>
                <a:lnTo>
                  <a:pt x="1029" y="1683"/>
                </a:lnTo>
                <a:lnTo>
                  <a:pt x="1043" y="1696"/>
                </a:lnTo>
                <a:lnTo>
                  <a:pt x="1056" y="1707"/>
                </a:lnTo>
                <a:lnTo>
                  <a:pt x="1072" y="1718"/>
                </a:lnTo>
                <a:lnTo>
                  <a:pt x="1088" y="1727"/>
                </a:lnTo>
                <a:lnTo>
                  <a:pt x="1097" y="1732"/>
                </a:lnTo>
                <a:lnTo>
                  <a:pt x="1105" y="1736"/>
                </a:lnTo>
                <a:lnTo>
                  <a:pt x="1123" y="1743"/>
                </a:lnTo>
                <a:lnTo>
                  <a:pt x="1143" y="1750"/>
                </a:lnTo>
                <a:lnTo>
                  <a:pt x="1153" y="1753"/>
                </a:lnTo>
                <a:lnTo>
                  <a:pt x="1163" y="1755"/>
                </a:lnTo>
                <a:lnTo>
                  <a:pt x="1185" y="1760"/>
                </a:lnTo>
                <a:lnTo>
                  <a:pt x="1195" y="1762"/>
                </a:lnTo>
                <a:lnTo>
                  <a:pt x="1207" y="1763"/>
                </a:lnTo>
                <a:lnTo>
                  <a:pt x="1218" y="1764"/>
                </a:lnTo>
                <a:lnTo>
                  <a:pt x="1230" y="1765"/>
                </a:lnTo>
                <a:lnTo>
                  <a:pt x="1254" y="1768"/>
                </a:lnTo>
                <a:lnTo>
                  <a:pt x="1280" y="1768"/>
                </a:lnTo>
                <a:lnTo>
                  <a:pt x="1306" y="1768"/>
                </a:lnTo>
                <a:lnTo>
                  <a:pt x="1330" y="1765"/>
                </a:lnTo>
                <a:lnTo>
                  <a:pt x="1342" y="1764"/>
                </a:lnTo>
                <a:lnTo>
                  <a:pt x="1353" y="1763"/>
                </a:lnTo>
                <a:lnTo>
                  <a:pt x="1376" y="1760"/>
                </a:lnTo>
                <a:lnTo>
                  <a:pt x="1397" y="1755"/>
                </a:lnTo>
                <a:lnTo>
                  <a:pt x="1418" y="1750"/>
                </a:lnTo>
                <a:lnTo>
                  <a:pt x="1428" y="1747"/>
                </a:lnTo>
                <a:lnTo>
                  <a:pt x="1437" y="1744"/>
                </a:lnTo>
                <a:lnTo>
                  <a:pt x="1455" y="1736"/>
                </a:lnTo>
                <a:lnTo>
                  <a:pt x="1464" y="1733"/>
                </a:lnTo>
                <a:lnTo>
                  <a:pt x="1473" y="1728"/>
                </a:lnTo>
                <a:lnTo>
                  <a:pt x="1481" y="1724"/>
                </a:lnTo>
                <a:lnTo>
                  <a:pt x="1489" y="1719"/>
                </a:lnTo>
                <a:lnTo>
                  <a:pt x="1503" y="1708"/>
                </a:lnTo>
                <a:lnTo>
                  <a:pt x="1510" y="1703"/>
                </a:lnTo>
                <a:lnTo>
                  <a:pt x="1517" y="1697"/>
                </a:lnTo>
                <a:lnTo>
                  <a:pt x="1530" y="1685"/>
                </a:lnTo>
                <a:lnTo>
                  <a:pt x="1536" y="1679"/>
                </a:lnTo>
                <a:lnTo>
                  <a:pt x="1541" y="1672"/>
                </a:lnTo>
                <a:lnTo>
                  <a:pt x="1553" y="1657"/>
                </a:lnTo>
                <a:lnTo>
                  <a:pt x="1562" y="1643"/>
                </a:lnTo>
                <a:lnTo>
                  <a:pt x="1571" y="1626"/>
                </a:lnTo>
                <a:lnTo>
                  <a:pt x="1579" y="1609"/>
                </a:lnTo>
                <a:lnTo>
                  <a:pt x="1583" y="1599"/>
                </a:lnTo>
                <a:lnTo>
                  <a:pt x="1587" y="1590"/>
                </a:lnTo>
                <a:lnTo>
                  <a:pt x="1594" y="1570"/>
                </a:lnTo>
                <a:lnTo>
                  <a:pt x="1600" y="1547"/>
                </a:lnTo>
                <a:lnTo>
                  <a:pt x="1603" y="1536"/>
                </a:lnTo>
                <a:lnTo>
                  <a:pt x="1607" y="1525"/>
                </a:lnTo>
                <a:lnTo>
                  <a:pt x="1612" y="1500"/>
                </a:lnTo>
                <a:lnTo>
                  <a:pt x="1617" y="1474"/>
                </a:lnTo>
                <a:lnTo>
                  <a:pt x="1621" y="1447"/>
                </a:lnTo>
                <a:lnTo>
                  <a:pt x="1625" y="1419"/>
                </a:lnTo>
                <a:lnTo>
                  <a:pt x="1628" y="1389"/>
                </a:lnTo>
                <a:lnTo>
                  <a:pt x="1630" y="1359"/>
                </a:lnTo>
                <a:lnTo>
                  <a:pt x="1633" y="1326"/>
                </a:lnTo>
                <a:lnTo>
                  <a:pt x="1634" y="1292"/>
                </a:lnTo>
                <a:lnTo>
                  <a:pt x="1635" y="1256"/>
                </a:lnTo>
                <a:lnTo>
                  <a:pt x="1635" y="1220"/>
                </a:lnTo>
                <a:lnTo>
                  <a:pt x="1635" y="1183"/>
                </a:lnTo>
                <a:lnTo>
                  <a:pt x="1634" y="1148"/>
                </a:lnTo>
                <a:lnTo>
                  <a:pt x="1633" y="1115"/>
                </a:lnTo>
                <a:lnTo>
                  <a:pt x="1630" y="1081"/>
                </a:lnTo>
                <a:lnTo>
                  <a:pt x="1628" y="1050"/>
                </a:lnTo>
                <a:lnTo>
                  <a:pt x="1625" y="1020"/>
                </a:lnTo>
                <a:lnTo>
                  <a:pt x="1620" y="991"/>
                </a:lnTo>
                <a:lnTo>
                  <a:pt x="1616" y="963"/>
                </a:lnTo>
                <a:lnTo>
                  <a:pt x="1611" y="937"/>
                </a:lnTo>
                <a:lnTo>
                  <a:pt x="1606" y="911"/>
                </a:lnTo>
                <a:lnTo>
                  <a:pt x="1600" y="888"/>
                </a:lnTo>
                <a:lnTo>
                  <a:pt x="1593" y="865"/>
                </a:lnTo>
                <a:lnTo>
                  <a:pt x="1585" y="844"/>
                </a:lnTo>
                <a:lnTo>
                  <a:pt x="1578" y="824"/>
                </a:lnTo>
                <a:lnTo>
                  <a:pt x="1568" y="806"/>
                </a:lnTo>
                <a:lnTo>
                  <a:pt x="1559" y="788"/>
                </a:lnTo>
                <a:lnTo>
                  <a:pt x="1550" y="772"/>
                </a:lnTo>
                <a:lnTo>
                  <a:pt x="1545" y="764"/>
                </a:lnTo>
                <a:lnTo>
                  <a:pt x="1539" y="756"/>
                </a:lnTo>
                <a:lnTo>
                  <a:pt x="1527" y="742"/>
                </a:lnTo>
                <a:lnTo>
                  <a:pt x="1514" y="729"/>
                </a:lnTo>
                <a:lnTo>
                  <a:pt x="1508" y="723"/>
                </a:lnTo>
                <a:lnTo>
                  <a:pt x="1500" y="717"/>
                </a:lnTo>
                <a:lnTo>
                  <a:pt x="1493" y="711"/>
                </a:lnTo>
                <a:lnTo>
                  <a:pt x="1485" y="706"/>
                </a:lnTo>
                <a:lnTo>
                  <a:pt x="1469" y="696"/>
                </a:lnTo>
                <a:lnTo>
                  <a:pt x="1453" y="687"/>
                </a:lnTo>
                <a:lnTo>
                  <a:pt x="1435" y="679"/>
                </a:lnTo>
                <a:lnTo>
                  <a:pt x="1425" y="675"/>
                </a:lnTo>
                <a:lnTo>
                  <a:pt x="1415" y="672"/>
                </a:lnTo>
                <a:lnTo>
                  <a:pt x="1395" y="666"/>
                </a:lnTo>
                <a:lnTo>
                  <a:pt x="1375" y="662"/>
                </a:lnTo>
                <a:lnTo>
                  <a:pt x="1352" y="657"/>
                </a:lnTo>
                <a:lnTo>
                  <a:pt x="1341" y="656"/>
                </a:lnTo>
                <a:lnTo>
                  <a:pt x="1330" y="655"/>
                </a:lnTo>
                <a:lnTo>
                  <a:pt x="1305" y="654"/>
                </a:lnTo>
                <a:lnTo>
                  <a:pt x="1280" y="653"/>
                </a:lnTo>
                <a:lnTo>
                  <a:pt x="1255" y="654"/>
                </a:lnTo>
                <a:lnTo>
                  <a:pt x="1243" y="654"/>
                </a:lnTo>
                <a:lnTo>
                  <a:pt x="1231" y="655"/>
                </a:lnTo>
                <a:lnTo>
                  <a:pt x="1219" y="656"/>
                </a:lnTo>
                <a:lnTo>
                  <a:pt x="1208" y="657"/>
                </a:lnTo>
                <a:lnTo>
                  <a:pt x="1186" y="662"/>
                </a:lnTo>
                <a:lnTo>
                  <a:pt x="1165" y="666"/>
                </a:lnTo>
                <a:lnTo>
                  <a:pt x="1154" y="669"/>
                </a:lnTo>
                <a:lnTo>
                  <a:pt x="1145" y="672"/>
                </a:lnTo>
                <a:lnTo>
                  <a:pt x="1126" y="679"/>
                </a:lnTo>
                <a:lnTo>
                  <a:pt x="1108" y="687"/>
                </a:lnTo>
                <a:lnTo>
                  <a:pt x="1091" y="696"/>
                </a:lnTo>
                <a:lnTo>
                  <a:pt x="1082" y="700"/>
                </a:lnTo>
                <a:lnTo>
                  <a:pt x="1074" y="706"/>
                </a:lnTo>
                <a:lnTo>
                  <a:pt x="1060" y="717"/>
                </a:lnTo>
                <a:lnTo>
                  <a:pt x="1046" y="729"/>
                </a:lnTo>
                <a:lnTo>
                  <a:pt x="1033" y="742"/>
                </a:lnTo>
                <a:lnTo>
                  <a:pt x="1026" y="748"/>
                </a:lnTo>
                <a:lnTo>
                  <a:pt x="1020" y="756"/>
                </a:lnTo>
                <a:lnTo>
                  <a:pt x="1015" y="764"/>
                </a:lnTo>
                <a:lnTo>
                  <a:pt x="1009" y="772"/>
                </a:lnTo>
                <a:lnTo>
                  <a:pt x="1000" y="788"/>
                </a:lnTo>
                <a:lnTo>
                  <a:pt x="990" y="806"/>
                </a:lnTo>
                <a:lnTo>
                  <a:pt x="985" y="815"/>
                </a:lnTo>
                <a:lnTo>
                  <a:pt x="982" y="824"/>
                </a:lnTo>
                <a:lnTo>
                  <a:pt x="974" y="844"/>
                </a:lnTo>
                <a:lnTo>
                  <a:pt x="966" y="865"/>
                </a:lnTo>
                <a:lnTo>
                  <a:pt x="959" y="888"/>
                </a:lnTo>
                <a:lnTo>
                  <a:pt x="953" y="911"/>
                </a:lnTo>
                <a:lnTo>
                  <a:pt x="947" y="936"/>
                </a:lnTo>
                <a:lnTo>
                  <a:pt x="942" y="963"/>
                </a:lnTo>
                <a:lnTo>
                  <a:pt x="938" y="990"/>
                </a:lnTo>
                <a:lnTo>
                  <a:pt x="933" y="1019"/>
                </a:lnTo>
                <a:lnTo>
                  <a:pt x="930" y="1048"/>
                </a:lnTo>
                <a:lnTo>
                  <a:pt x="928" y="1080"/>
                </a:lnTo>
                <a:lnTo>
                  <a:pt x="926" y="1112"/>
                </a:lnTo>
                <a:lnTo>
                  <a:pt x="924" y="1146"/>
                </a:lnTo>
                <a:lnTo>
                  <a:pt x="923" y="1182"/>
                </a:lnTo>
                <a:lnTo>
                  <a:pt x="923" y="1218"/>
                </a:lnTo>
                <a:lnTo>
                  <a:pt x="923" y="1254"/>
                </a:lnTo>
                <a:lnTo>
                  <a:pt x="924" y="1289"/>
                </a:lnTo>
                <a:lnTo>
                  <a:pt x="926" y="1323"/>
                </a:lnTo>
                <a:lnTo>
                  <a:pt x="928" y="1355"/>
                </a:lnTo>
                <a:lnTo>
                  <a:pt x="930" y="1387"/>
                </a:lnTo>
                <a:lnTo>
                  <a:pt x="933" y="1416"/>
                </a:lnTo>
                <a:lnTo>
                  <a:pt x="937" y="1444"/>
                </a:lnTo>
                <a:lnTo>
                  <a:pt x="941" y="1471"/>
                </a:lnTo>
                <a:lnTo>
                  <a:pt x="947" y="1497"/>
                </a:lnTo>
                <a:lnTo>
                  <a:pt x="953" y="1521"/>
                </a:lnTo>
                <a:lnTo>
                  <a:pt x="958" y="1545"/>
                </a:lnTo>
                <a:lnTo>
                  <a:pt x="962" y="1555"/>
                </a:lnTo>
                <a:lnTo>
                  <a:pt x="965" y="1566"/>
                </a:lnTo>
                <a:lnTo>
                  <a:pt x="972" y="1587"/>
                </a:lnTo>
                <a:lnTo>
                  <a:pt x="980" y="1606"/>
                </a:lnTo>
                <a:lnTo>
                  <a:pt x="989" y="1624"/>
                </a:lnTo>
                <a:lnTo>
                  <a:pt x="998" y="1641"/>
                </a:lnTo>
                <a:close/>
                <a:moveTo>
                  <a:pt x="1280" y="1978"/>
                </a:moveTo>
                <a:lnTo>
                  <a:pt x="1259" y="1978"/>
                </a:lnTo>
                <a:lnTo>
                  <a:pt x="1239" y="1978"/>
                </a:lnTo>
                <a:lnTo>
                  <a:pt x="1218" y="1977"/>
                </a:lnTo>
                <a:lnTo>
                  <a:pt x="1198" y="1975"/>
                </a:lnTo>
                <a:lnTo>
                  <a:pt x="1179" y="1974"/>
                </a:lnTo>
                <a:lnTo>
                  <a:pt x="1160" y="1972"/>
                </a:lnTo>
                <a:lnTo>
                  <a:pt x="1142" y="1970"/>
                </a:lnTo>
                <a:lnTo>
                  <a:pt x="1124" y="1966"/>
                </a:lnTo>
                <a:lnTo>
                  <a:pt x="1106" y="1964"/>
                </a:lnTo>
                <a:lnTo>
                  <a:pt x="1088" y="1961"/>
                </a:lnTo>
                <a:lnTo>
                  <a:pt x="1071" y="1956"/>
                </a:lnTo>
                <a:lnTo>
                  <a:pt x="1054" y="1953"/>
                </a:lnTo>
                <a:lnTo>
                  <a:pt x="1038" y="1948"/>
                </a:lnTo>
                <a:lnTo>
                  <a:pt x="1022" y="1943"/>
                </a:lnTo>
                <a:lnTo>
                  <a:pt x="992" y="1933"/>
                </a:lnTo>
                <a:lnTo>
                  <a:pt x="963" y="1920"/>
                </a:lnTo>
                <a:lnTo>
                  <a:pt x="949" y="1914"/>
                </a:lnTo>
                <a:lnTo>
                  <a:pt x="936" y="1907"/>
                </a:lnTo>
                <a:lnTo>
                  <a:pt x="911" y="1892"/>
                </a:lnTo>
                <a:lnTo>
                  <a:pt x="899" y="1884"/>
                </a:lnTo>
                <a:lnTo>
                  <a:pt x="886" y="1875"/>
                </a:lnTo>
                <a:lnTo>
                  <a:pt x="875" y="1866"/>
                </a:lnTo>
                <a:lnTo>
                  <a:pt x="864" y="1857"/>
                </a:lnTo>
                <a:lnTo>
                  <a:pt x="853" y="1848"/>
                </a:lnTo>
                <a:lnTo>
                  <a:pt x="843" y="1838"/>
                </a:lnTo>
                <a:lnTo>
                  <a:pt x="833" y="1828"/>
                </a:lnTo>
                <a:lnTo>
                  <a:pt x="824" y="1818"/>
                </a:lnTo>
                <a:lnTo>
                  <a:pt x="815" y="1807"/>
                </a:lnTo>
                <a:lnTo>
                  <a:pt x="811" y="1801"/>
                </a:lnTo>
                <a:lnTo>
                  <a:pt x="806" y="1796"/>
                </a:lnTo>
                <a:lnTo>
                  <a:pt x="798" y="1784"/>
                </a:lnTo>
                <a:lnTo>
                  <a:pt x="790" y="1772"/>
                </a:lnTo>
                <a:lnTo>
                  <a:pt x="783" y="1760"/>
                </a:lnTo>
                <a:lnTo>
                  <a:pt x="776" y="1747"/>
                </a:lnTo>
                <a:lnTo>
                  <a:pt x="761" y="1720"/>
                </a:lnTo>
                <a:lnTo>
                  <a:pt x="754" y="1706"/>
                </a:lnTo>
                <a:lnTo>
                  <a:pt x="748" y="1691"/>
                </a:lnTo>
                <a:lnTo>
                  <a:pt x="736" y="1661"/>
                </a:lnTo>
                <a:lnTo>
                  <a:pt x="731" y="1645"/>
                </a:lnTo>
                <a:lnTo>
                  <a:pt x="725" y="1629"/>
                </a:lnTo>
                <a:lnTo>
                  <a:pt x="715" y="1596"/>
                </a:lnTo>
                <a:lnTo>
                  <a:pt x="706" y="1561"/>
                </a:lnTo>
                <a:lnTo>
                  <a:pt x="698" y="1524"/>
                </a:lnTo>
                <a:lnTo>
                  <a:pt x="695" y="1505"/>
                </a:lnTo>
                <a:lnTo>
                  <a:pt x="691" y="1484"/>
                </a:lnTo>
                <a:lnTo>
                  <a:pt x="686" y="1445"/>
                </a:lnTo>
                <a:lnTo>
                  <a:pt x="681" y="1402"/>
                </a:lnTo>
                <a:lnTo>
                  <a:pt x="678" y="1360"/>
                </a:lnTo>
                <a:lnTo>
                  <a:pt x="676" y="1337"/>
                </a:lnTo>
                <a:lnTo>
                  <a:pt x="674" y="1315"/>
                </a:lnTo>
                <a:lnTo>
                  <a:pt x="673" y="1267"/>
                </a:lnTo>
                <a:lnTo>
                  <a:pt x="673" y="1219"/>
                </a:lnTo>
                <a:lnTo>
                  <a:pt x="673" y="1171"/>
                </a:lnTo>
                <a:lnTo>
                  <a:pt x="674" y="1147"/>
                </a:lnTo>
                <a:lnTo>
                  <a:pt x="674" y="1124"/>
                </a:lnTo>
                <a:lnTo>
                  <a:pt x="678" y="1079"/>
                </a:lnTo>
                <a:lnTo>
                  <a:pt x="681" y="1035"/>
                </a:lnTo>
                <a:lnTo>
                  <a:pt x="686" y="992"/>
                </a:lnTo>
                <a:lnTo>
                  <a:pt x="689" y="972"/>
                </a:lnTo>
                <a:lnTo>
                  <a:pt x="692" y="952"/>
                </a:lnTo>
                <a:lnTo>
                  <a:pt x="699" y="912"/>
                </a:lnTo>
                <a:lnTo>
                  <a:pt x="707" y="875"/>
                </a:lnTo>
                <a:lnTo>
                  <a:pt x="716" y="839"/>
                </a:lnTo>
                <a:lnTo>
                  <a:pt x="721" y="823"/>
                </a:lnTo>
                <a:lnTo>
                  <a:pt x="726" y="806"/>
                </a:lnTo>
                <a:lnTo>
                  <a:pt x="738" y="773"/>
                </a:lnTo>
                <a:lnTo>
                  <a:pt x="743" y="757"/>
                </a:lnTo>
                <a:lnTo>
                  <a:pt x="750" y="742"/>
                </a:lnTo>
                <a:lnTo>
                  <a:pt x="762" y="712"/>
                </a:lnTo>
                <a:lnTo>
                  <a:pt x="770" y="698"/>
                </a:lnTo>
                <a:lnTo>
                  <a:pt x="777" y="684"/>
                </a:lnTo>
                <a:lnTo>
                  <a:pt x="793" y="658"/>
                </a:lnTo>
                <a:lnTo>
                  <a:pt x="801" y="646"/>
                </a:lnTo>
                <a:lnTo>
                  <a:pt x="808" y="634"/>
                </a:lnTo>
                <a:lnTo>
                  <a:pt x="817" y="621"/>
                </a:lnTo>
                <a:lnTo>
                  <a:pt x="826" y="610"/>
                </a:lnTo>
                <a:lnTo>
                  <a:pt x="837" y="599"/>
                </a:lnTo>
                <a:lnTo>
                  <a:pt x="846" y="589"/>
                </a:lnTo>
                <a:lnTo>
                  <a:pt x="856" y="579"/>
                </a:lnTo>
                <a:lnTo>
                  <a:pt x="867" y="569"/>
                </a:lnTo>
                <a:lnTo>
                  <a:pt x="878" y="558"/>
                </a:lnTo>
                <a:lnTo>
                  <a:pt x="890" y="549"/>
                </a:lnTo>
                <a:lnTo>
                  <a:pt x="901" y="542"/>
                </a:lnTo>
                <a:lnTo>
                  <a:pt x="913" y="533"/>
                </a:lnTo>
                <a:lnTo>
                  <a:pt x="939" y="517"/>
                </a:lnTo>
                <a:lnTo>
                  <a:pt x="953" y="510"/>
                </a:lnTo>
                <a:lnTo>
                  <a:pt x="966" y="502"/>
                </a:lnTo>
                <a:lnTo>
                  <a:pt x="981" y="497"/>
                </a:lnTo>
                <a:lnTo>
                  <a:pt x="994" y="490"/>
                </a:lnTo>
                <a:lnTo>
                  <a:pt x="1025" y="479"/>
                </a:lnTo>
                <a:lnTo>
                  <a:pt x="1057" y="470"/>
                </a:lnTo>
                <a:lnTo>
                  <a:pt x="1073" y="465"/>
                </a:lnTo>
                <a:lnTo>
                  <a:pt x="1090" y="461"/>
                </a:lnTo>
                <a:lnTo>
                  <a:pt x="1107" y="457"/>
                </a:lnTo>
                <a:lnTo>
                  <a:pt x="1125" y="454"/>
                </a:lnTo>
                <a:lnTo>
                  <a:pt x="1162" y="449"/>
                </a:lnTo>
                <a:lnTo>
                  <a:pt x="1180" y="447"/>
                </a:lnTo>
                <a:lnTo>
                  <a:pt x="1199" y="445"/>
                </a:lnTo>
                <a:lnTo>
                  <a:pt x="1219" y="444"/>
                </a:lnTo>
                <a:lnTo>
                  <a:pt x="1239" y="443"/>
                </a:lnTo>
                <a:lnTo>
                  <a:pt x="1260" y="443"/>
                </a:lnTo>
                <a:lnTo>
                  <a:pt x="1280" y="443"/>
                </a:lnTo>
                <a:lnTo>
                  <a:pt x="1301" y="443"/>
                </a:lnTo>
                <a:lnTo>
                  <a:pt x="1321" y="443"/>
                </a:lnTo>
                <a:lnTo>
                  <a:pt x="1341" y="444"/>
                </a:lnTo>
                <a:lnTo>
                  <a:pt x="1361" y="445"/>
                </a:lnTo>
                <a:lnTo>
                  <a:pt x="1398" y="449"/>
                </a:lnTo>
                <a:lnTo>
                  <a:pt x="1418" y="452"/>
                </a:lnTo>
                <a:lnTo>
                  <a:pt x="1436" y="454"/>
                </a:lnTo>
                <a:lnTo>
                  <a:pt x="1453" y="457"/>
                </a:lnTo>
                <a:lnTo>
                  <a:pt x="1471" y="461"/>
                </a:lnTo>
                <a:lnTo>
                  <a:pt x="1503" y="469"/>
                </a:lnTo>
                <a:lnTo>
                  <a:pt x="1535" y="479"/>
                </a:lnTo>
                <a:lnTo>
                  <a:pt x="1550" y="484"/>
                </a:lnTo>
                <a:lnTo>
                  <a:pt x="1565" y="490"/>
                </a:lnTo>
                <a:lnTo>
                  <a:pt x="1580" y="496"/>
                </a:lnTo>
                <a:lnTo>
                  <a:pt x="1594" y="502"/>
                </a:lnTo>
                <a:lnTo>
                  <a:pt x="1621" y="517"/>
                </a:lnTo>
                <a:lnTo>
                  <a:pt x="1634" y="524"/>
                </a:lnTo>
                <a:lnTo>
                  <a:pt x="1646" y="533"/>
                </a:lnTo>
                <a:lnTo>
                  <a:pt x="1659" y="540"/>
                </a:lnTo>
                <a:lnTo>
                  <a:pt x="1670" y="549"/>
                </a:lnTo>
                <a:lnTo>
                  <a:pt x="1682" y="558"/>
                </a:lnTo>
                <a:lnTo>
                  <a:pt x="1692" y="567"/>
                </a:lnTo>
                <a:lnTo>
                  <a:pt x="1704" y="578"/>
                </a:lnTo>
                <a:lnTo>
                  <a:pt x="1714" y="588"/>
                </a:lnTo>
                <a:lnTo>
                  <a:pt x="1723" y="599"/>
                </a:lnTo>
                <a:lnTo>
                  <a:pt x="1733" y="609"/>
                </a:lnTo>
                <a:lnTo>
                  <a:pt x="1742" y="620"/>
                </a:lnTo>
                <a:lnTo>
                  <a:pt x="1751" y="633"/>
                </a:lnTo>
                <a:lnTo>
                  <a:pt x="1767" y="657"/>
                </a:lnTo>
                <a:lnTo>
                  <a:pt x="1775" y="670"/>
                </a:lnTo>
                <a:lnTo>
                  <a:pt x="1782" y="683"/>
                </a:lnTo>
                <a:lnTo>
                  <a:pt x="1796" y="711"/>
                </a:lnTo>
                <a:lnTo>
                  <a:pt x="1809" y="740"/>
                </a:lnTo>
                <a:lnTo>
                  <a:pt x="1822" y="771"/>
                </a:lnTo>
                <a:lnTo>
                  <a:pt x="1827" y="788"/>
                </a:lnTo>
                <a:lnTo>
                  <a:pt x="1833" y="803"/>
                </a:lnTo>
                <a:lnTo>
                  <a:pt x="1842" y="838"/>
                </a:lnTo>
                <a:lnTo>
                  <a:pt x="1851" y="874"/>
                </a:lnTo>
                <a:lnTo>
                  <a:pt x="1859" y="911"/>
                </a:lnTo>
                <a:lnTo>
                  <a:pt x="1864" y="930"/>
                </a:lnTo>
                <a:lnTo>
                  <a:pt x="1867" y="951"/>
                </a:lnTo>
                <a:lnTo>
                  <a:pt x="1873" y="991"/>
                </a:lnTo>
                <a:lnTo>
                  <a:pt x="1877" y="1033"/>
                </a:lnTo>
                <a:lnTo>
                  <a:pt x="1880" y="1076"/>
                </a:lnTo>
                <a:lnTo>
                  <a:pt x="1882" y="1099"/>
                </a:lnTo>
                <a:lnTo>
                  <a:pt x="1884" y="1123"/>
                </a:lnTo>
                <a:lnTo>
                  <a:pt x="1885" y="1170"/>
                </a:lnTo>
                <a:lnTo>
                  <a:pt x="1885" y="1218"/>
                </a:lnTo>
                <a:lnTo>
                  <a:pt x="1885" y="1250"/>
                </a:lnTo>
                <a:lnTo>
                  <a:pt x="1885" y="1281"/>
                </a:lnTo>
                <a:lnTo>
                  <a:pt x="1884" y="1312"/>
                </a:lnTo>
                <a:lnTo>
                  <a:pt x="1882" y="1342"/>
                </a:lnTo>
                <a:lnTo>
                  <a:pt x="1880" y="1371"/>
                </a:lnTo>
                <a:lnTo>
                  <a:pt x="1877" y="1399"/>
                </a:lnTo>
                <a:lnTo>
                  <a:pt x="1875" y="1427"/>
                </a:lnTo>
                <a:lnTo>
                  <a:pt x="1874" y="1441"/>
                </a:lnTo>
                <a:lnTo>
                  <a:pt x="1871" y="1454"/>
                </a:lnTo>
                <a:lnTo>
                  <a:pt x="1868" y="1480"/>
                </a:lnTo>
                <a:lnTo>
                  <a:pt x="1864" y="1505"/>
                </a:lnTo>
                <a:lnTo>
                  <a:pt x="1859" y="1529"/>
                </a:lnTo>
                <a:lnTo>
                  <a:pt x="1854" y="1553"/>
                </a:lnTo>
                <a:lnTo>
                  <a:pt x="1849" y="1575"/>
                </a:lnTo>
                <a:lnTo>
                  <a:pt x="1843" y="1598"/>
                </a:lnTo>
                <a:lnTo>
                  <a:pt x="1836" y="1619"/>
                </a:lnTo>
                <a:lnTo>
                  <a:pt x="1830" y="1639"/>
                </a:lnTo>
                <a:lnTo>
                  <a:pt x="1823" y="1659"/>
                </a:lnTo>
                <a:lnTo>
                  <a:pt x="1815" y="1679"/>
                </a:lnTo>
                <a:lnTo>
                  <a:pt x="1811" y="1688"/>
                </a:lnTo>
                <a:lnTo>
                  <a:pt x="1806" y="1697"/>
                </a:lnTo>
                <a:lnTo>
                  <a:pt x="1798" y="1715"/>
                </a:lnTo>
                <a:lnTo>
                  <a:pt x="1788" y="1733"/>
                </a:lnTo>
                <a:lnTo>
                  <a:pt x="1778" y="1750"/>
                </a:lnTo>
                <a:lnTo>
                  <a:pt x="1768" y="1765"/>
                </a:lnTo>
                <a:lnTo>
                  <a:pt x="1757" y="1781"/>
                </a:lnTo>
                <a:lnTo>
                  <a:pt x="1745" y="1796"/>
                </a:lnTo>
                <a:lnTo>
                  <a:pt x="1733" y="1810"/>
                </a:lnTo>
                <a:lnTo>
                  <a:pt x="1721" y="1825"/>
                </a:lnTo>
                <a:lnTo>
                  <a:pt x="1707" y="1837"/>
                </a:lnTo>
                <a:lnTo>
                  <a:pt x="1693" y="1851"/>
                </a:lnTo>
                <a:lnTo>
                  <a:pt x="1679" y="1862"/>
                </a:lnTo>
                <a:lnTo>
                  <a:pt x="1663" y="1874"/>
                </a:lnTo>
                <a:lnTo>
                  <a:pt x="1648" y="1884"/>
                </a:lnTo>
                <a:lnTo>
                  <a:pt x="1831" y="2178"/>
                </a:lnTo>
                <a:lnTo>
                  <a:pt x="1607" y="2282"/>
                </a:lnTo>
                <a:lnTo>
                  <a:pt x="1413" y="1965"/>
                </a:lnTo>
                <a:lnTo>
                  <a:pt x="1402" y="1969"/>
                </a:lnTo>
                <a:lnTo>
                  <a:pt x="1396" y="1970"/>
                </a:lnTo>
                <a:lnTo>
                  <a:pt x="1389" y="1971"/>
                </a:lnTo>
                <a:lnTo>
                  <a:pt x="1375" y="1973"/>
                </a:lnTo>
                <a:lnTo>
                  <a:pt x="1359" y="1975"/>
                </a:lnTo>
                <a:lnTo>
                  <a:pt x="1342" y="1977"/>
                </a:lnTo>
                <a:lnTo>
                  <a:pt x="1323" y="1978"/>
                </a:lnTo>
                <a:lnTo>
                  <a:pt x="1303" y="1978"/>
                </a:lnTo>
                <a:lnTo>
                  <a:pt x="1280" y="1978"/>
                </a:lnTo>
                <a:close/>
                <a:moveTo>
                  <a:pt x="3107" y="0"/>
                </a:moveTo>
                <a:lnTo>
                  <a:pt x="2987" y="0"/>
                </a:lnTo>
                <a:lnTo>
                  <a:pt x="2359" y="0"/>
                </a:lnTo>
                <a:lnTo>
                  <a:pt x="1732" y="0"/>
                </a:lnTo>
                <a:lnTo>
                  <a:pt x="1103" y="0"/>
                </a:lnTo>
                <a:lnTo>
                  <a:pt x="476" y="0"/>
                </a:lnTo>
                <a:lnTo>
                  <a:pt x="0" y="475"/>
                </a:lnTo>
                <a:lnTo>
                  <a:pt x="0" y="1271"/>
                </a:lnTo>
                <a:lnTo>
                  <a:pt x="0" y="2066"/>
                </a:lnTo>
                <a:lnTo>
                  <a:pt x="0" y="2197"/>
                </a:lnTo>
                <a:lnTo>
                  <a:pt x="0" y="2526"/>
                </a:lnTo>
                <a:lnTo>
                  <a:pt x="330" y="2526"/>
                </a:lnTo>
                <a:lnTo>
                  <a:pt x="450" y="2526"/>
                </a:lnTo>
                <a:lnTo>
                  <a:pt x="1078" y="2526"/>
                </a:lnTo>
                <a:lnTo>
                  <a:pt x="1706" y="2526"/>
                </a:lnTo>
                <a:lnTo>
                  <a:pt x="2333" y="2526"/>
                </a:lnTo>
                <a:lnTo>
                  <a:pt x="2961" y="2526"/>
                </a:lnTo>
                <a:lnTo>
                  <a:pt x="3438" y="2051"/>
                </a:lnTo>
                <a:lnTo>
                  <a:pt x="3438" y="1255"/>
                </a:lnTo>
                <a:lnTo>
                  <a:pt x="3438" y="460"/>
                </a:lnTo>
                <a:lnTo>
                  <a:pt x="3438" y="329"/>
                </a:lnTo>
                <a:lnTo>
                  <a:pt x="3438" y="0"/>
                </a:lnTo>
                <a:lnTo>
                  <a:pt x="31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721" y="5805264"/>
            <a:ext cx="11087386" cy="360586"/>
          </a:xfrm>
        </p:spPr>
        <p:txBody>
          <a:bodyPr anchor="b" anchorCtr="0"/>
          <a:lstStyle>
            <a:lvl1pPr marL="0" indent="0">
              <a:buFontTx/>
              <a:buNone/>
              <a:defRPr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Insert your contact details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374610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027204F-92EA-45FA-925F-32F9768333F0}" type="datetime3">
              <a:rPr lang="en-US" smtClean="0"/>
              <a:t>7 February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12188825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720" y="1628780"/>
            <a:ext cx="11087386" cy="792113"/>
          </a:xfrm>
        </p:spPr>
        <p:txBody>
          <a:bodyPr anchor="t" anchorCtr="0"/>
          <a:lstStyle>
            <a:lvl1pPr algn="l">
              <a:defRPr sz="60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721" y="2492896"/>
            <a:ext cx="11087386" cy="93610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721" y="5805264"/>
            <a:ext cx="11087386" cy="360586"/>
          </a:xfrm>
        </p:spPr>
        <p:txBody>
          <a:bodyPr anchor="b" anchorCtr="0"/>
          <a:lstStyle>
            <a:lvl1pPr marL="0" indent="0">
              <a:buFontTx/>
              <a:buNone/>
              <a:defRPr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Insert date</a:t>
            </a:r>
            <a:endParaRPr lang="en-GB" dirty="0"/>
          </a:p>
        </p:txBody>
      </p:sp>
      <p:sp>
        <p:nvSpPr>
          <p:cNvPr id="16" name="Text Placeholder 14"/>
          <p:cNvSpPr>
            <a:spLocks noGrp="1" noChangeAspect="1"/>
          </p:cNvSpPr>
          <p:nvPr>
            <p:ph type="body" sz="quarter" idx="15"/>
          </p:nvPr>
        </p:nvSpPr>
        <p:spPr>
          <a:xfrm>
            <a:off x="550722" y="549275"/>
            <a:ext cx="719813" cy="529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460098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720" y="1844825"/>
            <a:ext cx="11087386" cy="4321025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44711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D60D5ED7-32A6-4948-8E3A-E47339987862}" type="datetime3">
              <a:rPr lang="en-US" smtClean="0"/>
              <a:t>7 February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50720" y="1628780"/>
            <a:ext cx="11087386" cy="792113"/>
          </a:xfrm>
        </p:spPr>
        <p:txBody>
          <a:bodyPr anchor="t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0721" y="2852936"/>
            <a:ext cx="11087386" cy="331291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550722" y="549275"/>
            <a:ext cx="719813" cy="529006"/>
          </a:xfrm>
          <a:custGeom>
            <a:avLst/>
            <a:gdLst>
              <a:gd name="T0" fmla="*/ 2431 w 3438"/>
              <a:gd name="T1" fmla="*/ 1652 h 2526"/>
              <a:gd name="T2" fmla="*/ 2460 w 3438"/>
              <a:gd name="T3" fmla="*/ 1720 h 2526"/>
              <a:gd name="T4" fmla="*/ 2533 w 3438"/>
              <a:gd name="T5" fmla="*/ 1741 h 2526"/>
              <a:gd name="T6" fmla="*/ 2577 w 3438"/>
              <a:gd name="T7" fmla="*/ 1947 h 2526"/>
              <a:gd name="T8" fmla="*/ 2406 w 3438"/>
              <a:gd name="T9" fmla="*/ 1943 h 2526"/>
              <a:gd name="T10" fmla="*/ 2298 w 3438"/>
              <a:gd name="T11" fmla="*/ 1903 h 2526"/>
              <a:gd name="T12" fmla="*/ 2226 w 3438"/>
              <a:gd name="T13" fmla="*/ 1815 h 2526"/>
              <a:gd name="T14" fmla="*/ 2192 w 3438"/>
              <a:gd name="T15" fmla="*/ 1655 h 2526"/>
              <a:gd name="T16" fmla="*/ 2188 w 3438"/>
              <a:gd name="T17" fmla="*/ 842 h 2526"/>
              <a:gd name="T18" fmla="*/ 1012 w 3438"/>
              <a:gd name="T19" fmla="*/ 1663 h 2526"/>
              <a:gd name="T20" fmla="*/ 1105 w 3438"/>
              <a:gd name="T21" fmla="*/ 1736 h 2526"/>
              <a:gd name="T22" fmla="*/ 1218 w 3438"/>
              <a:gd name="T23" fmla="*/ 1764 h 2526"/>
              <a:gd name="T24" fmla="*/ 1376 w 3438"/>
              <a:gd name="T25" fmla="*/ 1760 h 2526"/>
              <a:gd name="T26" fmla="*/ 1481 w 3438"/>
              <a:gd name="T27" fmla="*/ 1724 h 2526"/>
              <a:gd name="T28" fmla="*/ 1553 w 3438"/>
              <a:gd name="T29" fmla="*/ 1657 h 2526"/>
              <a:gd name="T30" fmla="*/ 1603 w 3438"/>
              <a:gd name="T31" fmla="*/ 1536 h 2526"/>
              <a:gd name="T32" fmla="*/ 1633 w 3438"/>
              <a:gd name="T33" fmla="*/ 1326 h 2526"/>
              <a:gd name="T34" fmla="*/ 1628 w 3438"/>
              <a:gd name="T35" fmla="*/ 1050 h 2526"/>
              <a:gd name="T36" fmla="*/ 1585 w 3438"/>
              <a:gd name="T37" fmla="*/ 844 h 2526"/>
              <a:gd name="T38" fmla="*/ 1514 w 3438"/>
              <a:gd name="T39" fmla="*/ 729 h 2526"/>
              <a:gd name="T40" fmla="*/ 1425 w 3438"/>
              <a:gd name="T41" fmla="*/ 675 h 2526"/>
              <a:gd name="T42" fmla="*/ 1280 w 3438"/>
              <a:gd name="T43" fmla="*/ 653 h 2526"/>
              <a:gd name="T44" fmla="*/ 1154 w 3438"/>
              <a:gd name="T45" fmla="*/ 669 h 2526"/>
              <a:gd name="T46" fmla="*/ 1046 w 3438"/>
              <a:gd name="T47" fmla="*/ 729 h 2526"/>
              <a:gd name="T48" fmla="*/ 985 w 3438"/>
              <a:gd name="T49" fmla="*/ 815 h 2526"/>
              <a:gd name="T50" fmla="*/ 938 w 3438"/>
              <a:gd name="T51" fmla="*/ 990 h 2526"/>
              <a:gd name="T52" fmla="*/ 923 w 3438"/>
              <a:gd name="T53" fmla="*/ 1254 h 2526"/>
              <a:gd name="T54" fmla="*/ 947 w 3438"/>
              <a:gd name="T55" fmla="*/ 1497 h 2526"/>
              <a:gd name="T56" fmla="*/ 998 w 3438"/>
              <a:gd name="T57" fmla="*/ 1641 h 2526"/>
              <a:gd name="T58" fmla="*/ 1142 w 3438"/>
              <a:gd name="T59" fmla="*/ 1970 h 2526"/>
              <a:gd name="T60" fmla="*/ 992 w 3438"/>
              <a:gd name="T61" fmla="*/ 1933 h 2526"/>
              <a:gd name="T62" fmla="*/ 864 w 3438"/>
              <a:gd name="T63" fmla="*/ 1857 h 2526"/>
              <a:gd name="T64" fmla="*/ 798 w 3438"/>
              <a:gd name="T65" fmla="*/ 1784 h 2526"/>
              <a:gd name="T66" fmla="*/ 731 w 3438"/>
              <a:gd name="T67" fmla="*/ 1645 h 2526"/>
              <a:gd name="T68" fmla="*/ 681 w 3438"/>
              <a:gd name="T69" fmla="*/ 1402 h 2526"/>
              <a:gd name="T70" fmla="*/ 674 w 3438"/>
              <a:gd name="T71" fmla="*/ 1124 h 2526"/>
              <a:gd name="T72" fmla="*/ 716 w 3438"/>
              <a:gd name="T73" fmla="*/ 839 h 2526"/>
              <a:gd name="T74" fmla="*/ 777 w 3438"/>
              <a:gd name="T75" fmla="*/ 684 h 2526"/>
              <a:gd name="T76" fmla="*/ 856 w 3438"/>
              <a:gd name="T77" fmla="*/ 579 h 2526"/>
              <a:gd name="T78" fmla="*/ 966 w 3438"/>
              <a:gd name="T79" fmla="*/ 502 h 2526"/>
              <a:gd name="T80" fmla="*/ 1125 w 3438"/>
              <a:gd name="T81" fmla="*/ 454 h 2526"/>
              <a:gd name="T82" fmla="*/ 1301 w 3438"/>
              <a:gd name="T83" fmla="*/ 443 h 2526"/>
              <a:gd name="T84" fmla="*/ 1471 w 3438"/>
              <a:gd name="T85" fmla="*/ 461 h 2526"/>
              <a:gd name="T86" fmla="*/ 1634 w 3438"/>
              <a:gd name="T87" fmla="*/ 524 h 2526"/>
              <a:gd name="T88" fmla="*/ 1723 w 3438"/>
              <a:gd name="T89" fmla="*/ 599 h 2526"/>
              <a:gd name="T90" fmla="*/ 1809 w 3438"/>
              <a:gd name="T91" fmla="*/ 740 h 2526"/>
              <a:gd name="T92" fmla="*/ 1867 w 3438"/>
              <a:gd name="T93" fmla="*/ 951 h 2526"/>
              <a:gd name="T94" fmla="*/ 1885 w 3438"/>
              <a:gd name="T95" fmla="*/ 1250 h 2526"/>
              <a:gd name="T96" fmla="*/ 1871 w 3438"/>
              <a:gd name="T97" fmla="*/ 1454 h 2526"/>
              <a:gd name="T98" fmla="*/ 1830 w 3438"/>
              <a:gd name="T99" fmla="*/ 1639 h 2526"/>
              <a:gd name="T100" fmla="*/ 1768 w 3438"/>
              <a:gd name="T101" fmla="*/ 1765 h 2526"/>
              <a:gd name="T102" fmla="*/ 1663 w 3438"/>
              <a:gd name="T103" fmla="*/ 1874 h 2526"/>
              <a:gd name="T104" fmla="*/ 1375 w 3438"/>
              <a:gd name="T105" fmla="*/ 1973 h 2526"/>
              <a:gd name="T106" fmla="*/ 2359 w 3438"/>
              <a:gd name="T107" fmla="*/ 0 h 2526"/>
              <a:gd name="T108" fmla="*/ 0 w 3438"/>
              <a:gd name="T109" fmla="*/ 2526 h 2526"/>
              <a:gd name="T110" fmla="*/ 3438 w 3438"/>
              <a:gd name="T111" fmla="*/ 1255 h 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8" h="2526">
                <a:moveTo>
                  <a:pt x="2724" y="1043"/>
                </a:moveTo>
                <a:lnTo>
                  <a:pt x="2423" y="1043"/>
                </a:lnTo>
                <a:lnTo>
                  <a:pt x="2423" y="1521"/>
                </a:lnTo>
                <a:lnTo>
                  <a:pt x="2423" y="1553"/>
                </a:lnTo>
                <a:lnTo>
                  <a:pt x="2424" y="1582"/>
                </a:lnTo>
                <a:lnTo>
                  <a:pt x="2425" y="1608"/>
                </a:lnTo>
                <a:lnTo>
                  <a:pt x="2428" y="1632"/>
                </a:lnTo>
                <a:lnTo>
                  <a:pt x="2431" y="1652"/>
                </a:lnTo>
                <a:lnTo>
                  <a:pt x="2434" y="1670"/>
                </a:lnTo>
                <a:lnTo>
                  <a:pt x="2438" y="1684"/>
                </a:lnTo>
                <a:lnTo>
                  <a:pt x="2442" y="1697"/>
                </a:lnTo>
                <a:lnTo>
                  <a:pt x="2446" y="1702"/>
                </a:lnTo>
                <a:lnTo>
                  <a:pt x="2449" y="1707"/>
                </a:lnTo>
                <a:lnTo>
                  <a:pt x="2452" y="1711"/>
                </a:lnTo>
                <a:lnTo>
                  <a:pt x="2456" y="1716"/>
                </a:lnTo>
                <a:lnTo>
                  <a:pt x="2460" y="1720"/>
                </a:lnTo>
                <a:lnTo>
                  <a:pt x="2466" y="1724"/>
                </a:lnTo>
                <a:lnTo>
                  <a:pt x="2477" y="1729"/>
                </a:lnTo>
                <a:lnTo>
                  <a:pt x="2491" y="1735"/>
                </a:lnTo>
                <a:lnTo>
                  <a:pt x="2499" y="1736"/>
                </a:lnTo>
                <a:lnTo>
                  <a:pt x="2506" y="1738"/>
                </a:lnTo>
                <a:lnTo>
                  <a:pt x="2514" y="1739"/>
                </a:lnTo>
                <a:lnTo>
                  <a:pt x="2523" y="1739"/>
                </a:lnTo>
                <a:lnTo>
                  <a:pt x="2533" y="1741"/>
                </a:lnTo>
                <a:lnTo>
                  <a:pt x="2542" y="1741"/>
                </a:lnTo>
                <a:lnTo>
                  <a:pt x="2722" y="1734"/>
                </a:lnTo>
                <a:lnTo>
                  <a:pt x="2732" y="1923"/>
                </a:lnTo>
                <a:lnTo>
                  <a:pt x="2697" y="1929"/>
                </a:lnTo>
                <a:lnTo>
                  <a:pt x="2664" y="1935"/>
                </a:lnTo>
                <a:lnTo>
                  <a:pt x="2633" y="1941"/>
                </a:lnTo>
                <a:lnTo>
                  <a:pt x="2603" y="1944"/>
                </a:lnTo>
                <a:lnTo>
                  <a:pt x="2577" y="1947"/>
                </a:lnTo>
                <a:lnTo>
                  <a:pt x="2553" y="1950"/>
                </a:lnTo>
                <a:lnTo>
                  <a:pt x="2530" y="1951"/>
                </a:lnTo>
                <a:lnTo>
                  <a:pt x="2510" y="1952"/>
                </a:lnTo>
                <a:lnTo>
                  <a:pt x="2487" y="1951"/>
                </a:lnTo>
                <a:lnTo>
                  <a:pt x="2466" y="1950"/>
                </a:lnTo>
                <a:lnTo>
                  <a:pt x="2445" y="1948"/>
                </a:lnTo>
                <a:lnTo>
                  <a:pt x="2425" y="1946"/>
                </a:lnTo>
                <a:lnTo>
                  <a:pt x="2406" y="1943"/>
                </a:lnTo>
                <a:lnTo>
                  <a:pt x="2388" y="1939"/>
                </a:lnTo>
                <a:lnTo>
                  <a:pt x="2370" y="1935"/>
                </a:lnTo>
                <a:lnTo>
                  <a:pt x="2362" y="1933"/>
                </a:lnTo>
                <a:lnTo>
                  <a:pt x="2354" y="1930"/>
                </a:lnTo>
                <a:lnTo>
                  <a:pt x="2339" y="1925"/>
                </a:lnTo>
                <a:lnTo>
                  <a:pt x="2324" y="1918"/>
                </a:lnTo>
                <a:lnTo>
                  <a:pt x="2311" y="1911"/>
                </a:lnTo>
                <a:lnTo>
                  <a:pt x="2298" y="1903"/>
                </a:lnTo>
                <a:lnTo>
                  <a:pt x="2286" y="1896"/>
                </a:lnTo>
                <a:lnTo>
                  <a:pt x="2276" y="1887"/>
                </a:lnTo>
                <a:lnTo>
                  <a:pt x="2265" y="1877"/>
                </a:lnTo>
                <a:lnTo>
                  <a:pt x="2256" y="1866"/>
                </a:lnTo>
                <a:lnTo>
                  <a:pt x="2249" y="1855"/>
                </a:lnTo>
                <a:lnTo>
                  <a:pt x="2241" y="1843"/>
                </a:lnTo>
                <a:lnTo>
                  <a:pt x="2233" y="1829"/>
                </a:lnTo>
                <a:lnTo>
                  <a:pt x="2226" y="1815"/>
                </a:lnTo>
                <a:lnTo>
                  <a:pt x="2220" y="1799"/>
                </a:lnTo>
                <a:lnTo>
                  <a:pt x="2215" y="1782"/>
                </a:lnTo>
                <a:lnTo>
                  <a:pt x="2209" y="1764"/>
                </a:lnTo>
                <a:lnTo>
                  <a:pt x="2205" y="1744"/>
                </a:lnTo>
                <a:lnTo>
                  <a:pt x="2201" y="1724"/>
                </a:lnTo>
                <a:lnTo>
                  <a:pt x="2198" y="1702"/>
                </a:lnTo>
                <a:lnTo>
                  <a:pt x="2195" y="1679"/>
                </a:lnTo>
                <a:lnTo>
                  <a:pt x="2192" y="1655"/>
                </a:lnTo>
                <a:lnTo>
                  <a:pt x="2190" y="1630"/>
                </a:lnTo>
                <a:lnTo>
                  <a:pt x="2189" y="1603"/>
                </a:lnTo>
                <a:lnTo>
                  <a:pt x="2188" y="1575"/>
                </a:lnTo>
                <a:lnTo>
                  <a:pt x="2188" y="1547"/>
                </a:lnTo>
                <a:lnTo>
                  <a:pt x="2188" y="1043"/>
                </a:lnTo>
                <a:lnTo>
                  <a:pt x="2021" y="1043"/>
                </a:lnTo>
                <a:lnTo>
                  <a:pt x="2021" y="842"/>
                </a:lnTo>
                <a:lnTo>
                  <a:pt x="2188" y="842"/>
                </a:lnTo>
                <a:lnTo>
                  <a:pt x="2188" y="526"/>
                </a:lnTo>
                <a:lnTo>
                  <a:pt x="2423" y="526"/>
                </a:lnTo>
                <a:lnTo>
                  <a:pt x="2423" y="842"/>
                </a:lnTo>
                <a:lnTo>
                  <a:pt x="2724" y="842"/>
                </a:lnTo>
                <a:lnTo>
                  <a:pt x="2724" y="1043"/>
                </a:lnTo>
                <a:close/>
                <a:moveTo>
                  <a:pt x="998" y="1641"/>
                </a:moveTo>
                <a:lnTo>
                  <a:pt x="1007" y="1656"/>
                </a:lnTo>
                <a:lnTo>
                  <a:pt x="1012" y="1663"/>
                </a:lnTo>
                <a:lnTo>
                  <a:pt x="1018" y="1670"/>
                </a:lnTo>
                <a:lnTo>
                  <a:pt x="1029" y="1683"/>
                </a:lnTo>
                <a:lnTo>
                  <a:pt x="1043" y="1696"/>
                </a:lnTo>
                <a:lnTo>
                  <a:pt x="1056" y="1707"/>
                </a:lnTo>
                <a:lnTo>
                  <a:pt x="1072" y="1718"/>
                </a:lnTo>
                <a:lnTo>
                  <a:pt x="1088" y="1727"/>
                </a:lnTo>
                <a:lnTo>
                  <a:pt x="1097" y="1732"/>
                </a:lnTo>
                <a:lnTo>
                  <a:pt x="1105" y="1736"/>
                </a:lnTo>
                <a:lnTo>
                  <a:pt x="1123" y="1743"/>
                </a:lnTo>
                <a:lnTo>
                  <a:pt x="1143" y="1750"/>
                </a:lnTo>
                <a:lnTo>
                  <a:pt x="1153" y="1753"/>
                </a:lnTo>
                <a:lnTo>
                  <a:pt x="1163" y="1755"/>
                </a:lnTo>
                <a:lnTo>
                  <a:pt x="1185" y="1760"/>
                </a:lnTo>
                <a:lnTo>
                  <a:pt x="1195" y="1762"/>
                </a:lnTo>
                <a:lnTo>
                  <a:pt x="1207" y="1763"/>
                </a:lnTo>
                <a:lnTo>
                  <a:pt x="1218" y="1764"/>
                </a:lnTo>
                <a:lnTo>
                  <a:pt x="1230" y="1765"/>
                </a:lnTo>
                <a:lnTo>
                  <a:pt x="1254" y="1768"/>
                </a:lnTo>
                <a:lnTo>
                  <a:pt x="1280" y="1768"/>
                </a:lnTo>
                <a:lnTo>
                  <a:pt x="1306" y="1768"/>
                </a:lnTo>
                <a:lnTo>
                  <a:pt x="1330" y="1765"/>
                </a:lnTo>
                <a:lnTo>
                  <a:pt x="1342" y="1764"/>
                </a:lnTo>
                <a:lnTo>
                  <a:pt x="1353" y="1763"/>
                </a:lnTo>
                <a:lnTo>
                  <a:pt x="1376" y="1760"/>
                </a:lnTo>
                <a:lnTo>
                  <a:pt x="1397" y="1755"/>
                </a:lnTo>
                <a:lnTo>
                  <a:pt x="1418" y="1750"/>
                </a:lnTo>
                <a:lnTo>
                  <a:pt x="1428" y="1747"/>
                </a:lnTo>
                <a:lnTo>
                  <a:pt x="1437" y="1744"/>
                </a:lnTo>
                <a:lnTo>
                  <a:pt x="1455" y="1736"/>
                </a:lnTo>
                <a:lnTo>
                  <a:pt x="1464" y="1733"/>
                </a:lnTo>
                <a:lnTo>
                  <a:pt x="1473" y="1728"/>
                </a:lnTo>
                <a:lnTo>
                  <a:pt x="1481" y="1724"/>
                </a:lnTo>
                <a:lnTo>
                  <a:pt x="1489" y="1719"/>
                </a:lnTo>
                <a:lnTo>
                  <a:pt x="1503" y="1708"/>
                </a:lnTo>
                <a:lnTo>
                  <a:pt x="1510" y="1703"/>
                </a:lnTo>
                <a:lnTo>
                  <a:pt x="1517" y="1697"/>
                </a:lnTo>
                <a:lnTo>
                  <a:pt x="1530" y="1685"/>
                </a:lnTo>
                <a:lnTo>
                  <a:pt x="1536" y="1679"/>
                </a:lnTo>
                <a:lnTo>
                  <a:pt x="1541" y="1672"/>
                </a:lnTo>
                <a:lnTo>
                  <a:pt x="1553" y="1657"/>
                </a:lnTo>
                <a:lnTo>
                  <a:pt x="1562" y="1643"/>
                </a:lnTo>
                <a:lnTo>
                  <a:pt x="1571" y="1626"/>
                </a:lnTo>
                <a:lnTo>
                  <a:pt x="1579" y="1609"/>
                </a:lnTo>
                <a:lnTo>
                  <a:pt x="1583" y="1599"/>
                </a:lnTo>
                <a:lnTo>
                  <a:pt x="1587" y="1590"/>
                </a:lnTo>
                <a:lnTo>
                  <a:pt x="1594" y="1570"/>
                </a:lnTo>
                <a:lnTo>
                  <a:pt x="1600" y="1547"/>
                </a:lnTo>
                <a:lnTo>
                  <a:pt x="1603" y="1536"/>
                </a:lnTo>
                <a:lnTo>
                  <a:pt x="1607" y="1525"/>
                </a:lnTo>
                <a:lnTo>
                  <a:pt x="1612" y="1500"/>
                </a:lnTo>
                <a:lnTo>
                  <a:pt x="1617" y="1474"/>
                </a:lnTo>
                <a:lnTo>
                  <a:pt x="1621" y="1447"/>
                </a:lnTo>
                <a:lnTo>
                  <a:pt x="1625" y="1419"/>
                </a:lnTo>
                <a:lnTo>
                  <a:pt x="1628" y="1389"/>
                </a:lnTo>
                <a:lnTo>
                  <a:pt x="1630" y="1359"/>
                </a:lnTo>
                <a:lnTo>
                  <a:pt x="1633" y="1326"/>
                </a:lnTo>
                <a:lnTo>
                  <a:pt x="1634" y="1292"/>
                </a:lnTo>
                <a:lnTo>
                  <a:pt x="1635" y="1256"/>
                </a:lnTo>
                <a:lnTo>
                  <a:pt x="1635" y="1220"/>
                </a:lnTo>
                <a:lnTo>
                  <a:pt x="1635" y="1183"/>
                </a:lnTo>
                <a:lnTo>
                  <a:pt x="1634" y="1148"/>
                </a:lnTo>
                <a:lnTo>
                  <a:pt x="1633" y="1115"/>
                </a:lnTo>
                <a:lnTo>
                  <a:pt x="1630" y="1081"/>
                </a:lnTo>
                <a:lnTo>
                  <a:pt x="1628" y="1050"/>
                </a:lnTo>
                <a:lnTo>
                  <a:pt x="1625" y="1020"/>
                </a:lnTo>
                <a:lnTo>
                  <a:pt x="1620" y="991"/>
                </a:lnTo>
                <a:lnTo>
                  <a:pt x="1616" y="963"/>
                </a:lnTo>
                <a:lnTo>
                  <a:pt x="1611" y="937"/>
                </a:lnTo>
                <a:lnTo>
                  <a:pt x="1606" y="911"/>
                </a:lnTo>
                <a:lnTo>
                  <a:pt x="1600" y="888"/>
                </a:lnTo>
                <a:lnTo>
                  <a:pt x="1593" y="865"/>
                </a:lnTo>
                <a:lnTo>
                  <a:pt x="1585" y="844"/>
                </a:lnTo>
                <a:lnTo>
                  <a:pt x="1578" y="824"/>
                </a:lnTo>
                <a:lnTo>
                  <a:pt x="1568" y="806"/>
                </a:lnTo>
                <a:lnTo>
                  <a:pt x="1559" y="788"/>
                </a:lnTo>
                <a:lnTo>
                  <a:pt x="1550" y="772"/>
                </a:lnTo>
                <a:lnTo>
                  <a:pt x="1545" y="764"/>
                </a:lnTo>
                <a:lnTo>
                  <a:pt x="1539" y="756"/>
                </a:lnTo>
                <a:lnTo>
                  <a:pt x="1527" y="742"/>
                </a:lnTo>
                <a:lnTo>
                  <a:pt x="1514" y="729"/>
                </a:lnTo>
                <a:lnTo>
                  <a:pt x="1508" y="723"/>
                </a:lnTo>
                <a:lnTo>
                  <a:pt x="1500" y="717"/>
                </a:lnTo>
                <a:lnTo>
                  <a:pt x="1493" y="711"/>
                </a:lnTo>
                <a:lnTo>
                  <a:pt x="1485" y="706"/>
                </a:lnTo>
                <a:lnTo>
                  <a:pt x="1469" y="696"/>
                </a:lnTo>
                <a:lnTo>
                  <a:pt x="1453" y="687"/>
                </a:lnTo>
                <a:lnTo>
                  <a:pt x="1435" y="679"/>
                </a:lnTo>
                <a:lnTo>
                  <a:pt x="1425" y="675"/>
                </a:lnTo>
                <a:lnTo>
                  <a:pt x="1415" y="672"/>
                </a:lnTo>
                <a:lnTo>
                  <a:pt x="1395" y="666"/>
                </a:lnTo>
                <a:lnTo>
                  <a:pt x="1375" y="662"/>
                </a:lnTo>
                <a:lnTo>
                  <a:pt x="1352" y="657"/>
                </a:lnTo>
                <a:lnTo>
                  <a:pt x="1341" y="656"/>
                </a:lnTo>
                <a:lnTo>
                  <a:pt x="1330" y="655"/>
                </a:lnTo>
                <a:lnTo>
                  <a:pt x="1305" y="654"/>
                </a:lnTo>
                <a:lnTo>
                  <a:pt x="1280" y="653"/>
                </a:lnTo>
                <a:lnTo>
                  <a:pt x="1255" y="654"/>
                </a:lnTo>
                <a:lnTo>
                  <a:pt x="1243" y="654"/>
                </a:lnTo>
                <a:lnTo>
                  <a:pt x="1231" y="655"/>
                </a:lnTo>
                <a:lnTo>
                  <a:pt x="1219" y="656"/>
                </a:lnTo>
                <a:lnTo>
                  <a:pt x="1208" y="657"/>
                </a:lnTo>
                <a:lnTo>
                  <a:pt x="1186" y="662"/>
                </a:lnTo>
                <a:lnTo>
                  <a:pt x="1165" y="666"/>
                </a:lnTo>
                <a:lnTo>
                  <a:pt x="1154" y="669"/>
                </a:lnTo>
                <a:lnTo>
                  <a:pt x="1145" y="672"/>
                </a:lnTo>
                <a:lnTo>
                  <a:pt x="1126" y="679"/>
                </a:lnTo>
                <a:lnTo>
                  <a:pt x="1108" y="687"/>
                </a:lnTo>
                <a:lnTo>
                  <a:pt x="1091" y="696"/>
                </a:lnTo>
                <a:lnTo>
                  <a:pt x="1082" y="700"/>
                </a:lnTo>
                <a:lnTo>
                  <a:pt x="1074" y="706"/>
                </a:lnTo>
                <a:lnTo>
                  <a:pt x="1060" y="717"/>
                </a:lnTo>
                <a:lnTo>
                  <a:pt x="1046" y="729"/>
                </a:lnTo>
                <a:lnTo>
                  <a:pt x="1033" y="742"/>
                </a:lnTo>
                <a:lnTo>
                  <a:pt x="1026" y="748"/>
                </a:lnTo>
                <a:lnTo>
                  <a:pt x="1020" y="756"/>
                </a:lnTo>
                <a:lnTo>
                  <a:pt x="1015" y="764"/>
                </a:lnTo>
                <a:lnTo>
                  <a:pt x="1009" y="772"/>
                </a:lnTo>
                <a:lnTo>
                  <a:pt x="1000" y="788"/>
                </a:lnTo>
                <a:lnTo>
                  <a:pt x="990" y="806"/>
                </a:lnTo>
                <a:lnTo>
                  <a:pt x="985" y="815"/>
                </a:lnTo>
                <a:lnTo>
                  <a:pt x="982" y="824"/>
                </a:lnTo>
                <a:lnTo>
                  <a:pt x="974" y="844"/>
                </a:lnTo>
                <a:lnTo>
                  <a:pt x="966" y="865"/>
                </a:lnTo>
                <a:lnTo>
                  <a:pt x="959" y="888"/>
                </a:lnTo>
                <a:lnTo>
                  <a:pt x="953" y="911"/>
                </a:lnTo>
                <a:lnTo>
                  <a:pt x="947" y="936"/>
                </a:lnTo>
                <a:lnTo>
                  <a:pt x="942" y="963"/>
                </a:lnTo>
                <a:lnTo>
                  <a:pt x="938" y="990"/>
                </a:lnTo>
                <a:lnTo>
                  <a:pt x="933" y="1019"/>
                </a:lnTo>
                <a:lnTo>
                  <a:pt x="930" y="1048"/>
                </a:lnTo>
                <a:lnTo>
                  <a:pt x="928" y="1080"/>
                </a:lnTo>
                <a:lnTo>
                  <a:pt x="926" y="1112"/>
                </a:lnTo>
                <a:lnTo>
                  <a:pt x="924" y="1146"/>
                </a:lnTo>
                <a:lnTo>
                  <a:pt x="923" y="1182"/>
                </a:lnTo>
                <a:lnTo>
                  <a:pt x="923" y="1218"/>
                </a:lnTo>
                <a:lnTo>
                  <a:pt x="923" y="1254"/>
                </a:lnTo>
                <a:lnTo>
                  <a:pt x="924" y="1289"/>
                </a:lnTo>
                <a:lnTo>
                  <a:pt x="926" y="1323"/>
                </a:lnTo>
                <a:lnTo>
                  <a:pt x="928" y="1355"/>
                </a:lnTo>
                <a:lnTo>
                  <a:pt x="930" y="1387"/>
                </a:lnTo>
                <a:lnTo>
                  <a:pt x="933" y="1416"/>
                </a:lnTo>
                <a:lnTo>
                  <a:pt x="937" y="1444"/>
                </a:lnTo>
                <a:lnTo>
                  <a:pt x="941" y="1471"/>
                </a:lnTo>
                <a:lnTo>
                  <a:pt x="947" y="1497"/>
                </a:lnTo>
                <a:lnTo>
                  <a:pt x="953" y="1521"/>
                </a:lnTo>
                <a:lnTo>
                  <a:pt x="958" y="1545"/>
                </a:lnTo>
                <a:lnTo>
                  <a:pt x="962" y="1555"/>
                </a:lnTo>
                <a:lnTo>
                  <a:pt x="965" y="1566"/>
                </a:lnTo>
                <a:lnTo>
                  <a:pt x="972" y="1587"/>
                </a:lnTo>
                <a:lnTo>
                  <a:pt x="980" y="1606"/>
                </a:lnTo>
                <a:lnTo>
                  <a:pt x="989" y="1624"/>
                </a:lnTo>
                <a:lnTo>
                  <a:pt x="998" y="1641"/>
                </a:lnTo>
                <a:close/>
                <a:moveTo>
                  <a:pt x="1280" y="1978"/>
                </a:moveTo>
                <a:lnTo>
                  <a:pt x="1259" y="1978"/>
                </a:lnTo>
                <a:lnTo>
                  <a:pt x="1239" y="1978"/>
                </a:lnTo>
                <a:lnTo>
                  <a:pt x="1218" y="1977"/>
                </a:lnTo>
                <a:lnTo>
                  <a:pt x="1198" y="1975"/>
                </a:lnTo>
                <a:lnTo>
                  <a:pt x="1179" y="1974"/>
                </a:lnTo>
                <a:lnTo>
                  <a:pt x="1160" y="1972"/>
                </a:lnTo>
                <a:lnTo>
                  <a:pt x="1142" y="1970"/>
                </a:lnTo>
                <a:lnTo>
                  <a:pt x="1124" y="1966"/>
                </a:lnTo>
                <a:lnTo>
                  <a:pt x="1106" y="1964"/>
                </a:lnTo>
                <a:lnTo>
                  <a:pt x="1088" y="1961"/>
                </a:lnTo>
                <a:lnTo>
                  <a:pt x="1071" y="1956"/>
                </a:lnTo>
                <a:lnTo>
                  <a:pt x="1054" y="1953"/>
                </a:lnTo>
                <a:lnTo>
                  <a:pt x="1038" y="1948"/>
                </a:lnTo>
                <a:lnTo>
                  <a:pt x="1022" y="1943"/>
                </a:lnTo>
                <a:lnTo>
                  <a:pt x="992" y="1933"/>
                </a:lnTo>
                <a:lnTo>
                  <a:pt x="963" y="1920"/>
                </a:lnTo>
                <a:lnTo>
                  <a:pt x="949" y="1914"/>
                </a:lnTo>
                <a:lnTo>
                  <a:pt x="936" y="1907"/>
                </a:lnTo>
                <a:lnTo>
                  <a:pt x="911" y="1892"/>
                </a:lnTo>
                <a:lnTo>
                  <a:pt x="899" y="1884"/>
                </a:lnTo>
                <a:lnTo>
                  <a:pt x="886" y="1875"/>
                </a:lnTo>
                <a:lnTo>
                  <a:pt x="875" y="1866"/>
                </a:lnTo>
                <a:lnTo>
                  <a:pt x="864" y="1857"/>
                </a:lnTo>
                <a:lnTo>
                  <a:pt x="853" y="1848"/>
                </a:lnTo>
                <a:lnTo>
                  <a:pt x="843" y="1838"/>
                </a:lnTo>
                <a:lnTo>
                  <a:pt x="833" y="1828"/>
                </a:lnTo>
                <a:lnTo>
                  <a:pt x="824" y="1818"/>
                </a:lnTo>
                <a:lnTo>
                  <a:pt x="815" y="1807"/>
                </a:lnTo>
                <a:lnTo>
                  <a:pt x="811" y="1801"/>
                </a:lnTo>
                <a:lnTo>
                  <a:pt x="806" y="1796"/>
                </a:lnTo>
                <a:lnTo>
                  <a:pt x="798" y="1784"/>
                </a:lnTo>
                <a:lnTo>
                  <a:pt x="790" y="1772"/>
                </a:lnTo>
                <a:lnTo>
                  <a:pt x="783" y="1760"/>
                </a:lnTo>
                <a:lnTo>
                  <a:pt x="776" y="1747"/>
                </a:lnTo>
                <a:lnTo>
                  <a:pt x="761" y="1720"/>
                </a:lnTo>
                <a:lnTo>
                  <a:pt x="754" y="1706"/>
                </a:lnTo>
                <a:lnTo>
                  <a:pt x="748" y="1691"/>
                </a:lnTo>
                <a:lnTo>
                  <a:pt x="736" y="1661"/>
                </a:lnTo>
                <a:lnTo>
                  <a:pt x="731" y="1645"/>
                </a:lnTo>
                <a:lnTo>
                  <a:pt x="725" y="1629"/>
                </a:lnTo>
                <a:lnTo>
                  <a:pt x="715" y="1596"/>
                </a:lnTo>
                <a:lnTo>
                  <a:pt x="706" y="1561"/>
                </a:lnTo>
                <a:lnTo>
                  <a:pt x="698" y="1524"/>
                </a:lnTo>
                <a:lnTo>
                  <a:pt x="695" y="1505"/>
                </a:lnTo>
                <a:lnTo>
                  <a:pt x="691" y="1484"/>
                </a:lnTo>
                <a:lnTo>
                  <a:pt x="686" y="1445"/>
                </a:lnTo>
                <a:lnTo>
                  <a:pt x="681" y="1402"/>
                </a:lnTo>
                <a:lnTo>
                  <a:pt x="678" y="1360"/>
                </a:lnTo>
                <a:lnTo>
                  <a:pt x="676" y="1337"/>
                </a:lnTo>
                <a:lnTo>
                  <a:pt x="674" y="1315"/>
                </a:lnTo>
                <a:lnTo>
                  <a:pt x="673" y="1267"/>
                </a:lnTo>
                <a:lnTo>
                  <a:pt x="673" y="1219"/>
                </a:lnTo>
                <a:lnTo>
                  <a:pt x="673" y="1171"/>
                </a:lnTo>
                <a:lnTo>
                  <a:pt x="674" y="1147"/>
                </a:lnTo>
                <a:lnTo>
                  <a:pt x="674" y="1124"/>
                </a:lnTo>
                <a:lnTo>
                  <a:pt x="678" y="1079"/>
                </a:lnTo>
                <a:lnTo>
                  <a:pt x="681" y="1035"/>
                </a:lnTo>
                <a:lnTo>
                  <a:pt x="686" y="992"/>
                </a:lnTo>
                <a:lnTo>
                  <a:pt x="689" y="972"/>
                </a:lnTo>
                <a:lnTo>
                  <a:pt x="692" y="952"/>
                </a:lnTo>
                <a:lnTo>
                  <a:pt x="699" y="912"/>
                </a:lnTo>
                <a:lnTo>
                  <a:pt x="707" y="875"/>
                </a:lnTo>
                <a:lnTo>
                  <a:pt x="716" y="839"/>
                </a:lnTo>
                <a:lnTo>
                  <a:pt x="721" y="823"/>
                </a:lnTo>
                <a:lnTo>
                  <a:pt x="726" y="806"/>
                </a:lnTo>
                <a:lnTo>
                  <a:pt x="738" y="773"/>
                </a:lnTo>
                <a:lnTo>
                  <a:pt x="743" y="757"/>
                </a:lnTo>
                <a:lnTo>
                  <a:pt x="750" y="742"/>
                </a:lnTo>
                <a:lnTo>
                  <a:pt x="762" y="712"/>
                </a:lnTo>
                <a:lnTo>
                  <a:pt x="770" y="698"/>
                </a:lnTo>
                <a:lnTo>
                  <a:pt x="777" y="684"/>
                </a:lnTo>
                <a:lnTo>
                  <a:pt x="793" y="658"/>
                </a:lnTo>
                <a:lnTo>
                  <a:pt x="801" y="646"/>
                </a:lnTo>
                <a:lnTo>
                  <a:pt x="808" y="634"/>
                </a:lnTo>
                <a:lnTo>
                  <a:pt x="817" y="621"/>
                </a:lnTo>
                <a:lnTo>
                  <a:pt x="826" y="610"/>
                </a:lnTo>
                <a:lnTo>
                  <a:pt x="837" y="599"/>
                </a:lnTo>
                <a:lnTo>
                  <a:pt x="846" y="589"/>
                </a:lnTo>
                <a:lnTo>
                  <a:pt x="856" y="579"/>
                </a:lnTo>
                <a:lnTo>
                  <a:pt x="867" y="569"/>
                </a:lnTo>
                <a:lnTo>
                  <a:pt x="878" y="558"/>
                </a:lnTo>
                <a:lnTo>
                  <a:pt x="890" y="549"/>
                </a:lnTo>
                <a:lnTo>
                  <a:pt x="901" y="542"/>
                </a:lnTo>
                <a:lnTo>
                  <a:pt x="913" y="533"/>
                </a:lnTo>
                <a:lnTo>
                  <a:pt x="939" y="517"/>
                </a:lnTo>
                <a:lnTo>
                  <a:pt x="953" y="510"/>
                </a:lnTo>
                <a:lnTo>
                  <a:pt x="966" y="502"/>
                </a:lnTo>
                <a:lnTo>
                  <a:pt x="981" y="497"/>
                </a:lnTo>
                <a:lnTo>
                  <a:pt x="994" y="490"/>
                </a:lnTo>
                <a:lnTo>
                  <a:pt x="1025" y="479"/>
                </a:lnTo>
                <a:lnTo>
                  <a:pt x="1057" y="470"/>
                </a:lnTo>
                <a:lnTo>
                  <a:pt x="1073" y="465"/>
                </a:lnTo>
                <a:lnTo>
                  <a:pt x="1090" y="461"/>
                </a:lnTo>
                <a:lnTo>
                  <a:pt x="1107" y="457"/>
                </a:lnTo>
                <a:lnTo>
                  <a:pt x="1125" y="454"/>
                </a:lnTo>
                <a:lnTo>
                  <a:pt x="1162" y="449"/>
                </a:lnTo>
                <a:lnTo>
                  <a:pt x="1180" y="447"/>
                </a:lnTo>
                <a:lnTo>
                  <a:pt x="1199" y="445"/>
                </a:lnTo>
                <a:lnTo>
                  <a:pt x="1219" y="444"/>
                </a:lnTo>
                <a:lnTo>
                  <a:pt x="1239" y="443"/>
                </a:lnTo>
                <a:lnTo>
                  <a:pt x="1260" y="443"/>
                </a:lnTo>
                <a:lnTo>
                  <a:pt x="1280" y="443"/>
                </a:lnTo>
                <a:lnTo>
                  <a:pt x="1301" y="443"/>
                </a:lnTo>
                <a:lnTo>
                  <a:pt x="1321" y="443"/>
                </a:lnTo>
                <a:lnTo>
                  <a:pt x="1341" y="444"/>
                </a:lnTo>
                <a:lnTo>
                  <a:pt x="1361" y="445"/>
                </a:lnTo>
                <a:lnTo>
                  <a:pt x="1398" y="449"/>
                </a:lnTo>
                <a:lnTo>
                  <a:pt x="1418" y="452"/>
                </a:lnTo>
                <a:lnTo>
                  <a:pt x="1436" y="454"/>
                </a:lnTo>
                <a:lnTo>
                  <a:pt x="1453" y="457"/>
                </a:lnTo>
                <a:lnTo>
                  <a:pt x="1471" y="461"/>
                </a:lnTo>
                <a:lnTo>
                  <a:pt x="1503" y="469"/>
                </a:lnTo>
                <a:lnTo>
                  <a:pt x="1535" y="479"/>
                </a:lnTo>
                <a:lnTo>
                  <a:pt x="1550" y="484"/>
                </a:lnTo>
                <a:lnTo>
                  <a:pt x="1565" y="490"/>
                </a:lnTo>
                <a:lnTo>
                  <a:pt x="1580" y="496"/>
                </a:lnTo>
                <a:lnTo>
                  <a:pt x="1594" y="502"/>
                </a:lnTo>
                <a:lnTo>
                  <a:pt x="1621" y="517"/>
                </a:lnTo>
                <a:lnTo>
                  <a:pt x="1634" y="524"/>
                </a:lnTo>
                <a:lnTo>
                  <a:pt x="1646" y="533"/>
                </a:lnTo>
                <a:lnTo>
                  <a:pt x="1659" y="540"/>
                </a:lnTo>
                <a:lnTo>
                  <a:pt x="1670" y="549"/>
                </a:lnTo>
                <a:lnTo>
                  <a:pt x="1682" y="558"/>
                </a:lnTo>
                <a:lnTo>
                  <a:pt x="1692" y="567"/>
                </a:lnTo>
                <a:lnTo>
                  <a:pt x="1704" y="578"/>
                </a:lnTo>
                <a:lnTo>
                  <a:pt x="1714" y="588"/>
                </a:lnTo>
                <a:lnTo>
                  <a:pt x="1723" y="599"/>
                </a:lnTo>
                <a:lnTo>
                  <a:pt x="1733" y="609"/>
                </a:lnTo>
                <a:lnTo>
                  <a:pt x="1742" y="620"/>
                </a:lnTo>
                <a:lnTo>
                  <a:pt x="1751" y="633"/>
                </a:lnTo>
                <a:lnTo>
                  <a:pt x="1767" y="657"/>
                </a:lnTo>
                <a:lnTo>
                  <a:pt x="1775" y="670"/>
                </a:lnTo>
                <a:lnTo>
                  <a:pt x="1782" y="683"/>
                </a:lnTo>
                <a:lnTo>
                  <a:pt x="1796" y="711"/>
                </a:lnTo>
                <a:lnTo>
                  <a:pt x="1809" y="740"/>
                </a:lnTo>
                <a:lnTo>
                  <a:pt x="1822" y="771"/>
                </a:lnTo>
                <a:lnTo>
                  <a:pt x="1827" y="788"/>
                </a:lnTo>
                <a:lnTo>
                  <a:pt x="1833" y="803"/>
                </a:lnTo>
                <a:lnTo>
                  <a:pt x="1842" y="838"/>
                </a:lnTo>
                <a:lnTo>
                  <a:pt x="1851" y="874"/>
                </a:lnTo>
                <a:lnTo>
                  <a:pt x="1859" y="911"/>
                </a:lnTo>
                <a:lnTo>
                  <a:pt x="1864" y="930"/>
                </a:lnTo>
                <a:lnTo>
                  <a:pt x="1867" y="951"/>
                </a:lnTo>
                <a:lnTo>
                  <a:pt x="1873" y="991"/>
                </a:lnTo>
                <a:lnTo>
                  <a:pt x="1877" y="1033"/>
                </a:lnTo>
                <a:lnTo>
                  <a:pt x="1880" y="1076"/>
                </a:lnTo>
                <a:lnTo>
                  <a:pt x="1882" y="1099"/>
                </a:lnTo>
                <a:lnTo>
                  <a:pt x="1884" y="1123"/>
                </a:lnTo>
                <a:lnTo>
                  <a:pt x="1885" y="1170"/>
                </a:lnTo>
                <a:lnTo>
                  <a:pt x="1885" y="1218"/>
                </a:lnTo>
                <a:lnTo>
                  <a:pt x="1885" y="1250"/>
                </a:lnTo>
                <a:lnTo>
                  <a:pt x="1885" y="1281"/>
                </a:lnTo>
                <a:lnTo>
                  <a:pt x="1884" y="1312"/>
                </a:lnTo>
                <a:lnTo>
                  <a:pt x="1882" y="1342"/>
                </a:lnTo>
                <a:lnTo>
                  <a:pt x="1880" y="1371"/>
                </a:lnTo>
                <a:lnTo>
                  <a:pt x="1877" y="1399"/>
                </a:lnTo>
                <a:lnTo>
                  <a:pt x="1875" y="1427"/>
                </a:lnTo>
                <a:lnTo>
                  <a:pt x="1874" y="1441"/>
                </a:lnTo>
                <a:lnTo>
                  <a:pt x="1871" y="1454"/>
                </a:lnTo>
                <a:lnTo>
                  <a:pt x="1868" y="1480"/>
                </a:lnTo>
                <a:lnTo>
                  <a:pt x="1864" y="1505"/>
                </a:lnTo>
                <a:lnTo>
                  <a:pt x="1859" y="1529"/>
                </a:lnTo>
                <a:lnTo>
                  <a:pt x="1854" y="1553"/>
                </a:lnTo>
                <a:lnTo>
                  <a:pt x="1849" y="1575"/>
                </a:lnTo>
                <a:lnTo>
                  <a:pt x="1843" y="1598"/>
                </a:lnTo>
                <a:lnTo>
                  <a:pt x="1836" y="1619"/>
                </a:lnTo>
                <a:lnTo>
                  <a:pt x="1830" y="1639"/>
                </a:lnTo>
                <a:lnTo>
                  <a:pt x="1823" y="1659"/>
                </a:lnTo>
                <a:lnTo>
                  <a:pt x="1815" y="1679"/>
                </a:lnTo>
                <a:lnTo>
                  <a:pt x="1811" y="1688"/>
                </a:lnTo>
                <a:lnTo>
                  <a:pt x="1806" y="1697"/>
                </a:lnTo>
                <a:lnTo>
                  <a:pt x="1798" y="1715"/>
                </a:lnTo>
                <a:lnTo>
                  <a:pt x="1788" y="1733"/>
                </a:lnTo>
                <a:lnTo>
                  <a:pt x="1778" y="1750"/>
                </a:lnTo>
                <a:lnTo>
                  <a:pt x="1768" y="1765"/>
                </a:lnTo>
                <a:lnTo>
                  <a:pt x="1757" y="1781"/>
                </a:lnTo>
                <a:lnTo>
                  <a:pt x="1745" y="1796"/>
                </a:lnTo>
                <a:lnTo>
                  <a:pt x="1733" y="1810"/>
                </a:lnTo>
                <a:lnTo>
                  <a:pt x="1721" y="1825"/>
                </a:lnTo>
                <a:lnTo>
                  <a:pt x="1707" y="1837"/>
                </a:lnTo>
                <a:lnTo>
                  <a:pt x="1693" y="1851"/>
                </a:lnTo>
                <a:lnTo>
                  <a:pt x="1679" y="1862"/>
                </a:lnTo>
                <a:lnTo>
                  <a:pt x="1663" y="1874"/>
                </a:lnTo>
                <a:lnTo>
                  <a:pt x="1648" y="1884"/>
                </a:lnTo>
                <a:lnTo>
                  <a:pt x="1831" y="2178"/>
                </a:lnTo>
                <a:lnTo>
                  <a:pt x="1607" y="2282"/>
                </a:lnTo>
                <a:lnTo>
                  <a:pt x="1413" y="1965"/>
                </a:lnTo>
                <a:lnTo>
                  <a:pt x="1402" y="1969"/>
                </a:lnTo>
                <a:lnTo>
                  <a:pt x="1396" y="1970"/>
                </a:lnTo>
                <a:lnTo>
                  <a:pt x="1389" y="1971"/>
                </a:lnTo>
                <a:lnTo>
                  <a:pt x="1375" y="1973"/>
                </a:lnTo>
                <a:lnTo>
                  <a:pt x="1359" y="1975"/>
                </a:lnTo>
                <a:lnTo>
                  <a:pt x="1342" y="1977"/>
                </a:lnTo>
                <a:lnTo>
                  <a:pt x="1323" y="1978"/>
                </a:lnTo>
                <a:lnTo>
                  <a:pt x="1303" y="1978"/>
                </a:lnTo>
                <a:lnTo>
                  <a:pt x="1280" y="1978"/>
                </a:lnTo>
                <a:close/>
                <a:moveTo>
                  <a:pt x="3107" y="0"/>
                </a:moveTo>
                <a:lnTo>
                  <a:pt x="2987" y="0"/>
                </a:lnTo>
                <a:lnTo>
                  <a:pt x="2359" y="0"/>
                </a:lnTo>
                <a:lnTo>
                  <a:pt x="1732" y="0"/>
                </a:lnTo>
                <a:lnTo>
                  <a:pt x="1103" y="0"/>
                </a:lnTo>
                <a:lnTo>
                  <a:pt x="476" y="0"/>
                </a:lnTo>
                <a:lnTo>
                  <a:pt x="0" y="475"/>
                </a:lnTo>
                <a:lnTo>
                  <a:pt x="0" y="1271"/>
                </a:lnTo>
                <a:lnTo>
                  <a:pt x="0" y="2066"/>
                </a:lnTo>
                <a:lnTo>
                  <a:pt x="0" y="2197"/>
                </a:lnTo>
                <a:lnTo>
                  <a:pt x="0" y="2526"/>
                </a:lnTo>
                <a:lnTo>
                  <a:pt x="330" y="2526"/>
                </a:lnTo>
                <a:lnTo>
                  <a:pt x="450" y="2526"/>
                </a:lnTo>
                <a:lnTo>
                  <a:pt x="1078" y="2526"/>
                </a:lnTo>
                <a:lnTo>
                  <a:pt x="1706" y="2526"/>
                </a:lnTo>
                <a:lnTo>
                  <a:pt x="2333" y="2526"/>
                </a:lnTo>
                <a:lnTo>
                  <a:pt x="2961" y="2526"/>
                </a:lnTo>
                <a:lnTo>
                  <a:pt x="3438" y="2051"/>
                </a:lnTo>
                <a:lnTo>
                  <a:pt x="3438" y="1255"/>
                </a:lnTo>
                <a:lnTo>
                  <a:pt x="3438" y="460"/>
                </a:lnTo>
                <a:lnTo>
                  <a:pt x="3438" y="329"/>
                </a:lnTo>
                <a:lnTo>
                  <a:pt x="3438" y="0"/>
                </a:lnTo>
                <a:lnTo>
                  <a:pt x="31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Right Triangle 14"/>
          <p:cNvSpPr/>
          <p:nvPr userDrawn="1"/>
        </p:nvSpPr>
        <p:spPr>
          <a:xfrm flipV="1">
            <a:off x="-10962" y="6"/>
            <a:ext cx="490265" cy="49039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Triangle 15"/>
          <p:cNvSpPr/>
          <p:nvPr userDrawn="1"/>
        </p:nvSpPr>
        <p:spPr>
          <a:xfrm flipH="1">
            <a:off x="11709525" y="6378582"/>
            <a:ext cx="479300" cy="47942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512162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792DBCC-742A-4EE0-A972-F863FAE5A55A}" type="datetime3">
              <a:rPr lang="en-US" smtClean="0"/>
              <a:t>7 February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Presentation name / Author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12188825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9" name="Text Placeholder 14"/>
          <p:cNvSpPr>
            <a:spLocks noGrp="1" noChangeAspect="1"/>
          </p:cNvSpPr>
          <p:nvPr>
            <p:ph type="body" sz="quarter" idx="15"/>
          </p:nvPr>
        </p:nvSpPr>
        <p:spPr>
          <a:xfrm>
            <a:off x="550722" y="549275"/>
            <a:ext cx="719813" cy="529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50720" y="1628780"/>
            <a:ext cx="11087386" cy="792113"/>
          </a:xfrm>
        </p:spPr>
        <p:txBody>
          <a:bodyPr anchor="t" anchorCtr="0"/>
          <a:lstStyle>
            <a:lvl1pPr algn="l">
              <a:defRPr sz="60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0721" y="2852936"/>
            <a:ext cx="11087386" cy="331291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  <a:lvl2pPr>
              <a:defRPr sz="28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2pPr>
            <a:lvl3pPr>
              <a:defRPr sz="24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3pPr>
            <a:lvl4pPr>
              <a:defRPr sz="20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4pPr>
            <a:lvl5pPr>
              <a:defRPr sz="20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1546431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50720" y="1628780"/>
            <a:ext cx="11087386" cy="792113"/>
          </a:xfrm>
        </p:spPr>
        <p:txBody>
          <a:bodyPr anchor="t" anchorCtr="0"/>
          <a:lstStyle>
            <a:lvl1pPr algn="l">
              <a:defRPr sz="6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0721" y="2852936"/>
            <a:ext cx="11087386" cy="331291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effectLst/>
              </a:defRPr>
            </a:lvl1pPr>
            <a:lvl2pPr>
              <a:defRPr sz="2800">
                <a:solidFill>
                  <a:schemeClr val="tx1"/>
                </a:solidFill>
                <a:effectLst/>
              </a:defRPr>
            </a:lvl2pPr>
            <a:lvl3pPr>
              <a:defRPr sz="2400">
                <a:solidFill>
                  <a:schemeClr val="tx1"/>
                </a:solidFill>
                <a:effectLst/>
              </a:defRPr>
            </a:lvl3pPr>
            <a:lvl4pPr>
              <a:defRPr sz="2000">
                <a:solidFill>
                  <a:schemeClr val="tx1"/>
                </a:solidFill>
                <a:effectLst/>
              </a:defRPr>
            </a:lvl4pPr>
            <a:lvl5pPr>
              <a:defRPr sz="2000">
                <a:solidFill>
                  <a:schemeClr val="tx1"/>
                </a:solidFill>
                <a:effectLst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550722" y="549275"/>
            <a:ext cx="719813" cy="529006"/>
          </a:xfrm>
          <a:custGeom>
            <a:avLst/>
            <a:gdLst>
              <a:gd name="T0" fmla="*/ 2431 w 3438"/>
              <a:gd name="T1" fmla="*/ 1652 h 2526"/>
              <a:gd name="T2" fmla="*/ 2460 w 3438"/>
              <a:gd name="T3" fmla="*/ 1720 h 2526"/>
              <a:gd name="T4" fmla="*/ 2533 w 3438"/>
              <a:gd name="T5" fmla="*/ 1741 h 2526"/>
              <a:gd name="T6" fmla="*/ 2577 w 3438"/>
              <a:gd name="T7" fmla="*/ 1947 h 2526"/>
              <a:gd name="T8" fmla="*/ 2406 w 3438"/>
              <a:gd name="T9" fmla="*/ 1943 h 2526"/>
              <a:gd name="T10" fmla="*/ 2298 w 3438"/>
              <a:gd name="T11" fmla="*/ 1903 h 2526"/>
              <a:gd name="T12" fmla="*/ 2226 w 3438"/>
              <a:gd name="T13" fmla="*/ 1815 h 2526"/>
              <a:gd name="T14" fmla="*/ 2192 w 3438"/>
              <a:gd name="T15" fmla="*/ 1655 h 2526"/>
              <a:gd name="T16" fmla="*/ 2188 w 3438"/>
              <a:gd name="T17" fmla="*/ 842 h 2526"/>
              <a:gd name="T18" fmla="*/ 1012 w 3438"/>
              <a:gd name="T19" fmla="*/ 1663 h 2526"/>
              <a:gd name="T20" fmla="*/ 1105 w 3438"/>
              <a:gd name="T21" fmla="*/ 1736 h 2526"/>
              <a:gd name="T22" fmla="*/ 1218 w 3438"/>
              <a:gd name="T23" fmla="*/ 1764 h 2526"/>
              <a:gd name="T24" fmla="*/ 1376 w 3438"/>
              <a:gd name="T25" fmla="*/ 1760 h 2526"/>
              <a:gd name="T26" fmla="*/ 1481 w 3438"/>
              <a:gd name="T27" fmla="*/ 1724 h 2526"/>
              <a:gd name="T28" fmla="*/ 1553 w 3438"/>
              <a:gd name="T29" fmla="*/ 1657 h 2526"/>
              <a:gd name="T30" fmla="*/ 1603 w 3438"/>
              <a:gd name="T31" fmla="*/ 1536 h 2526"/>
              <a:gd name="T32" fmla="*/ 1633 w 3438"/>
              <a:gd name="T33" fmla="*/ 1326 h 2526"/>
              <a:gd name="T34" fmla="*/ 1628 w 3438"/>
              <a:gd name="T35" fmla="*/ 1050 h 2526"/>
              <a:gd name="T36" fmla="*/ 1585 w 3438"/>
              <a:gd name="T37" fmla="*/ 844 h 2526"/>
              <a:gd name="T38" fmla="*/ 1514 w 3438"/>
              <a:gd name="T39" fmla="*/ 729 h 2526"/>
              <a:gd name="T40" fmla="*/ 1425 w 3438"/>
              <a:gd name="T41" fmla="*/ 675 h 2526"/>
              <a:gd name="T42" fmla="*/ 1280 w 3438"/>
              <a:gd name="T43" fmla="*/ 653 h 2526"/>
              <a:gd name="T44" fmla="*/ 1154 w 3438"/>
              <a:gd name="T45" fmla="*/ 669 h 2526"/>
              <a:gd name="T46" fmla="*/ 1046 w 3438"/>
              <a:gd name="T47" fmla="*/ 729 h 2526"/>
              <a:gd name="T48" fmla="*/ 985 w 3438"/>
              <a:gd name="T49" fmla="*/ 815 h 2526"/>
              <a:gd name="T50" fmla="*/ 938 w 3438"/>
              <a:gd name="T51" fmla="*/ 990 h 2526"/>
              <a:gd name="T52" fmla="*/ 923 w 3438"/>
              <a:gd name="T53" fmla="*/ 1254 h 2526"/>
              <a:gd name="T54" fmla="*/ 947 w 3438"/>
              <a:gd name="T55" fmla="*/ 1497 h 2526"/>
              <a:gd name="T56" fmla="*/ 998 w 3438"/>
              <a:gd name="T57" fmla="*/ 1641 h 2526"/>
              <a:gd name="T58" fmla="*/ 1142 w 3438"/>
              <a:gd name="T59" fmla="*/ 1970 h 2526"/>
              <a:gd name="T60" fmla="*/ 992 w 3438"/>
              <a:gd name="T61" fmla="*/ 1933 h 2526"/>
              <a:gd name="T62" fmla="*/ 864 w 3438"/>
              <a:gd name="T63" fmla="*/ 1857 h 2526"/>
              <a:gd name="T64" fmla="*/ 798 w 3438"/>
              <a:gd name="T65" fmla="*/ 1784 h 2526"/>
              <a:gd name="T66" fmla="*/ 731 w 3438"/>
              <a:gd name="T67" fmla="*/ 1645 h 2526"/>
              <a:gd name="T68" fmla="*/ 681 w 3438"/>
              <a:gd name="T69" fmla="*/ 1402 h 2526"/>
              <a:gd name="T70" fmla="*/ 674 w 3438"/>
              <a:gd name="T71" fmla="*/ 1124 h 2526"/>
              <a:gd name="T72" fmla="*/ 716 w 3438"/>
              <a:gd name="T73" fmla="*/ 839 h 2526"/>
              <a:gd name="T74" fmla="*/ 777 w 3438"/>
              <a:gd name="T75" fmla="*/ 684 h 2526"/>
              <a:gd name="T76" fmla="*/ 856 w 3438"/>
              <a:gd name="T77" fmla="*/ 579 h 2526"/>
              <a:gd name="T78" fmla="*/ 966 w 3438"/>
              <a:gd name="T79" fmla="*/ 502 h 2526"/>
              <a:gd name="T80" fmla="*/ 1125 w 3438"/>
              <a:gd name="T81" fmla="*/ 454 h 2526"/>
              <a:gd name="T82" fmla="*/ 1301 w 3438"/>
              <a:gd name="T83" fmla="*/ 443 h 2526"/>
              <a:gd name="T84" fmla="*/ 1471 w 3438"/>
              <a:gd name="T85" fmla="*/ 461 h 2526"/>
              <a:gd name="T86" fmla="*/ 1634 w 3438"/>
              <a:gd name="T87" fmla="*/ 524 h 2526"/>
              <a:gd name="T88" fmla="*/ 1723 w 3438"/>
              <a:gd name="T89" fmla="*/ 599 h 2526"/>
              <a:gd name="T90" fmla="*/ 1809 w 3438"/>
              <a:gd name="T91" fmla="*/ 740 h 2526"/>
              <a:gd name="T92" fmla="*/ 1867 w 3438"/>
              <a:gd name="T93" fmla="*/ 951 h 2526"/>
              <a:gd name="T94" fmla="*/ 1885 w 3438"/>
              <a:gd name="T95" fmla="*/ 1250 h 2526"/>
              <a:gd name="T96" fmla="*/ 1871 w 3438"/>
              <a:gd name="T97" fmla="*/ 1454 h 2526"/>
              <a:gd name="T98" fmla="*/ 1830 w 3438"/>
              <a:gd name="T99" fmla="*/ 1639 h 2526"/>
              <a:gd name="T100" fmla="*/ 1768 w 3438"/>
              <a:gd name="T101" fmla="*/ 1765 h 2526"/>
              <a:gd name="T102" fmla="*/ 1663 w 3438"/>
              <a:gd name="T103" fmla="*/ 1874 h 2526"/>
              <a:gd name="T104" fmla="*/ 1375 w 3438"/>
              <a:gd name="T105" fmla="*/ 1973 h 2526"/>
              <a:gd name="T106" fmla="*/ 2359 w 3438"/>
              <a:gd name="T107" fmla="*/ 0 h 2526"/>
              <a:gd name="T108" fmla="*/ 0 w 3438"/>
              <a:gd name="T109" fmla="*/ 2526 h 2526"/>
              <a:gd name="T110" fmla="*/ 3438 w 3438"/>
              <a:gd name="T111" fmla="*/ 1255 h 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8" h="2526">
                <a:moveTo>
                  <a:pt x="2724" y="1043"/>
                </a:moveTo>
                <a:lnTo>
                  <a:pt x="2423" y="1043"/>
                </a:lnTo>
                <a:lnTo>
                  <a:pt x="2423" y="1521"/>
                </a:lnTo>
                <a:lnTo>
                  <a:pt x="2423" y="1553"/>
                </a:lnTo>
                <a:lnTo>
                  <a:pt x="2424" y="1582"/>
                </a:lnTo>
                <a:lnTo>
                  <a:pt x="2425" y="1608"/>
                </a:lnTo>
                <a:lnTo>
                  <a:pt x="2428" y="1632"/>
                </a:lnTo>
                <a:lnTo>
                  <a:pt x="2431" y="1652"/>
                </a:lnTo>
                <a:lnTo>
                  <a:pt x="2434" y="1670"/>
                </a:lnTo>
                <a:lnTo>
                  <a:pt x="2438" y="1684"/>
                </a:lnTo>
                <a:lnTo>
                  <a:pt x="2442" y="1697"/>
                </a:lnTo>
                <a:lnTo>
                  <a:pt x="2446" y="1702"/>
                </a:lnTo>
                <a:lnTo>
                  <a:pt x="2449" y="1707"/>
                </a:lnTo>
                <a:lnTo>
                  <a:pt x="2452" y="1711"/>
                </a:lnTo>
                <a:lnTo>
                  <a:pt x="2456" y="1716"/>
                </a:lnTo>
                <a:lnTo>
                  <a:pt x="2460" y="1720"/>
                </a:lnTo>
                <a:lnTo>
                  <a:pt x="2466" y="1724"/>
                </a:lnTo>
                <a:lnTo>
                  <a:pt x="2477" y="1729"/>
                </a:lnTo>
                <a:lnTo>
                  <a:pt x="2491" y="1735"/>
                </a:lnTo>
                <a:lnTo>
                  <a:pt x="2499" y="1736"/>
                </a:lnTo>
                <a:lnTo>
                  <a:pt x="2506" y="1738"/>
                </a:lnTo>
                <a:lnTo>
                  <a:pt x="2514" y="1739"/>
                </a:lnTo>
                <a:lnTo>
                  <a:pt x="2523" y="1739"/>
                </a:lnTo>
                <a:lnTo>
                  <a:pt x="2533" y="1741"/>
                </a:lnTo>
                <a:lnTo>
                  <a:pt x="2542" y="1741"/>
                </a:lnTo>
                <a:lnTo>
                  <a:pt x="2722" y="1734"/>
                </a:lnTo>
                <a:lnTo>
                  <a:pt x="2732" y="1923"/>
                </a:lnTo>
                <a:lnTo>
                  <a:pt x="2697" y="1929"/>
                </a:lnTo>
                <a:lnTo>
                  <a:pt x="2664" y="1935"/>
                </a:lnTo>
                <a:lnTo>
                  <a:pt x="2633" y="1941"/>
                </a:lnTo>
                <a:lnTo>
                  <a:pt x="2603" y="1944"/>
                </a:lnTo>
                <a:lnTo>
                  <a:pt x="2577" y="1947"/>
                </a:lnTo>
                <a:lnTo>
                  <a:pt x="2553" y="1950"/>
                </a:lnTo>
                <a:lnTo>
                  <a:pt x="2530" y="1951"/>
                </a:lnTo>
                <a:lnTo>
                  <a:pt x="2510" y="1952"/>
                </a:lnTo>
                <a:lnTo>
                  <a:pt x="2487" y="1951"/>
                </a:lnTo>
                <a:lnTo>
                  <a:pt x="2466" y="1950"/>
                </a:lnTo>
                <a:lnTo>
                  <a:pt x="2445" y="1948"/>
                </a:lnTo>
                <a:lnTo>
                  <a:pt x="2425" y="1946"/>
                </a:lnTo>
                <a:lnTo>
                  <a:pt x="2406" y="1943"/>
                </a:lnTo>
                <a:lnTo>
                  <a:pt x="2388" y="1939"/>
                </a:lnTo>
                <a:lnTo>
                  <a:pt x="2370" y="1935"/>
                </a:lnTo>
                <a:lnTo>
                  <a:pt x="2362" y="1933"/>
                </a:lnTo>
                <a:lnTo>
                  <a:pt x="2354" y="1930"/>
                </a:lnTo>
                <a:lnTo>
                  <a:pt x="2339" y="1925"/>
                </a:lnTo>
                <a:lnTo>
                  <a:pt x="2324" y="1918"/>
                </a:lnTo>
                <a:lnTo>
                  <a:pt x="2311" y="1911"/>
                </a:lnTo>
                <a:lnTo>
                  <a:pt x="2298" y="1903"/>
                </a:lnTo>
                <a:lnTo>
                  <a:pt x="2286" y="1896"/>
                </a:lnTo>
                <a:lnTo>
                  <a:pt x="2276" y="1887"/>
                </a:lnTo>
                <a:lnTo>
                  <a:pt x="2265" y="1877"/>
                </a:lnTo>
                <a:lnTo>
                  <a:pt x="2256" y="1866"/>
                </a:lnTo>
                <a:lnTo>
                  <a:pt x="2249" y="1855"/>
                </a:lnTo>
                <a:lnTo>
                  <a:pt x="2241" y="1843"/>
                </a:lnTo>
                <a:lnTo>
                  <a:pt x="2233" y="1829"/>
                </a:lnTo>
                <a:lnTo>
                  <a:pt x="2226" y="1815"/>
                </a:lnTo>
                <a:lnTo>
                  <a:pt x="2220" y="1799"/>
                </a:lnTo>
                <a:lnTo>
                  <a:pt x="2215" y="1782"/>
                </a:lnTo>
                <a:lnTo>
                  <a:pt x="2209" y="1764"/>
                </a:lnTo>
                <a:lnTo>
                  <a:pt x="2205" y="1744"/>
                </a:lnTo>
                <a:lnTo>
                  <a:pt x="2201" y="1724"/>
                </a:lnTo>
                <a:lnTo>
                  <a:pt x="2198" y="1702"/>
                </a:lnTo>
                <a:lnTo>
                  <a:pt x="2195" y="1679"/>
                </a:lnTo>
                <a:lnTo>
                  <a:pt x="2192" y="1655"/>
                </a:lnTo>
                <a:lnTo>
                  <a:pt x="2190" y="1630"/>
                </a:lnTo>
                <a:lnTo>
                  <a:pt x="2189" y="1603"/>
                </a:lnTo>
                <a:lnTo>
                  <a:pt x="2188" y="1575"/>
                </a:lnTo>
                <a:lnTo>
                  <a:pt x="2188" y="1547"/>
                </a:lnTo>
                <a:lnTo>
                  <a:pt x="2188" y="1043"/>
                </a:lnTo>
                <a:lnTo>
                  <a:pt x="2021" y="1043"/>
                </a:lnTo>
                <a:lnTo>
                  <a:pt x="2021" y="842"/>
                </a:lnTo>
                <a:lnTo>
                  <a:pt x="2188" y="842"/>
                </a:lnTo>
                <a:lnTo>
                  <a:pt x="2188" y="526"/>
                </a:lnTo>
                <a:lnTo>
                  <a:pt x="2423" y="526"/>
                </a:lnTo>
                <a:lnTo>
                  <a:pt x="2423" y="842"/>
                </a:lnTo>
                <a:lnTo>
                  <a:pt x="2724" y="842"/>
                </a:lnTo>
                <a:lnTo>
                  <a:pt x="2724" y="1043"/>
                </a:lnTo>
                <a:close/>
                <a:moveTo>
                  <a:pt x="998" y="1641"/>
                </a:moveTo>
                <a:lnTo>
                  <a:pt x="1007" y="1656"/>
                </a:lnTo>
                <a:lnTo>
                  <a:pt x="1012" y="1663"/>
                </a:lnTo>
                <a:lnTo>
                  <a:pt x="1018" y="1670"/>
                </a:lnTo>
                <a:lnTo>
                  <a:pt x="1029" y="1683"/>
                </a:lnTo>
                <a:lnTo>
                  <a:pt x="1043" y="1696"/>
                </a:lnTo>
                <a:lnTo>
                  <a:pt x="1056" y="1707"/>
                </a:lnTo>
                <a:lnTo>
                  <a:pt x="1072" y="1718"/>
                </a:lnTo>
                <a:lnTo>
                  <a:pt x="1088" y="1727"/>
                </a:lnTo>
                <a:lnTo>
                  <a:pt x="1097" y="1732"/>
                </a:lnTo>
                <a:lnTo>
                  <a:pt x="1105" y="1736"/>
                </a:lnTo>
                <a:lnTo>
                  <a:pt x="1123" y="1743"/>
                </a:lnTo>
                <a:lnTo>
                  <a:pt x="1143" y="1750"/>
                </a:lnTo>
                <a:lnTo>
                  <a:pt x="1153" y="1753"/>
                </a:lnTo>
                <a:lnTo>
                  <a:pt x="1163" y="1755"/>
                </a:lnTo>
                <a:lnTo>
                  <a:pt x="1185" y="1760"/>
                </a:lnTo>
                <a:lnTo>
                  <a:pt x="1195" y="1762"/>
                </a:lnTo>
                <a:lnTo>
                  <a:pt x="1207" y="1763"/>
                </a:lnTo>
                <a:lnTo>
                  <a:pt x="1218" y="1764"/>
                </a:lnTo>
                <a:lnTo>
                  <a:pt x="1230" y="1765"/>
                </a:lnTo>
                <a:lnTo>
                  <a:pt x="1254" y="1768"/>
                </a:lnTo>
                <a:lnTo>
                  <a:pt x="1280" y="1768"/>
                </a:lnTo>
                <a:lnTo>
                  <a:pt x="1306" y="1768"/>
                </a:lnTo>
                <a:lnTo>
                  <a:pt x="1330" y="1765"/>
                </a:lnTo>
                <a:lnTo>
                  <a:pt x="1342" y="1764"/>
                </a:lnTo>
                <a:lnTo>
                  <a:pt x="1353" y="1763"/>
                </a:lnTo>
                <a:lnTo>
                  <a:pt x="1376" y="1760"/>
                </a:lnTo>
                <a:lnTo>
                  <a:pt x="1397" y="1755"/>
                </a:lnTo>
                <a:lnTo>
                  <a:pt x="1418" y="1750"/>
                </a:lnTo>
                <a:lnTo>
                  <a:pt x="1428" y="1747"/>
                </a:lnTo>
                <a:lnTo>
                  <a:pt x="1437" y="1744"/>
                </a:lnTo>
                <a:lnTo>
                  <a:pt x="1455" y="1736"/>
                </a:lnTo>
                <a:lnTo>
                  <a:pt x="1464" y="1733"/>
                </a:lnTo>
                <a:lnTo>
                  <a:pt x="1473" y="1728"/>
                </a:lnTo>
                <a:lnTo>
                  <a:pt x="1481" y="1724"/>
                </a:lnTo>
                <a:lnTo>
                  <a:pt x="1489" y="1719"/>
                </a:lnTo>
                <a:lnTo>
                  <a:pt x="1503" y="1708"/>
                </a:lnTo>
                <a:lnTo>
                  <a:pt x="1510" y="1703"/>
                </a:lnTo>
                <a:lnTo>
                  <a:pt x="1517" y="1697"/>
                </a:lnTo>
                <a:lnTo>
                  <a:pt x="1530" y="1685"/>
                </a:lnTo>
                <a:lnTo>
                  <a:pt x="1536" y="1679"/>
                </a:lnTo>
                <a:lnTo>
                  <a:pt x="1541" y="1672"/>
                </a:lnTo>
                <a:lnTo>
                  <a:pt x="1553" y="1657"/>
                </a:lnTo>
                <a:lnTo>
                  <a:pt x="1562" y="1643"/>
                </a:lnTo>
                <a:lnTo>
                  <a:pt x="1571" y="1626"/>
                </a:lnTo>
                <a:lnTo>
                  <a:pt x="1579" y="1609"/>
                </a:lnTo>
                <a:lnTo>
                  <a:pt x="1583" y="1599"/>
                </a:lnTo>
                <a:lnTo>
                  <a:pt x="1587" y="1590"/>
                </a:lnTo>
                <a:lnTo>
                  <a:pt x="1594" y="1570"/>
                </a:lnTo>
                <a:lnTo>
                  <a:pt x="1600" y="1547"/>
                </a:lnTo>
                <a:lnTo>
                  <a:pt x="1603" y="1536"/>
                </a:lnTo>
                <a:lnTo>
                  <a:pt x="1607" y="1525"/>
                </a:lnTo>
                <a:lnTo>
                  <a:pt x="1612" y="1500"/>
                </a:lnTo>
                <a:lnTo>
                  <a:pt x="1617" y="1474"/>
                </a:lnTo>
                <a:lnTo>
                  <a:pt x="1621" y="1447"/>
                </a:lnTo>
                <a:lnTo>
                  <a:pt x="1625" y="1419"/>
                </a:lnTo>
                <a:lnTo>
                  <a:pt x="1628" y="1389"/>
                </a:lnTo>
                <a:lnTo>
                  <a:pt x="1630" y="1359"/>
                </a:lnTo>
                <a:lnTo>
                  <a:pt x="1633" y="1326"/>
                </a:lnTo>
                <a:lnTo>
                  <a:pt x="1634" y="1292"/>
                </a:lnTo>
                <a:lnTo>
                  <a:pt x="1635" y="1256"/>
                </a:lnTo>
                <a:lnTo>
                  <a:pt x="1635" y="1220"/>
                </a:lnTo>
                <a:lnTo>
                  <a:pt x="1635" y="1183"/>
                </a:lnTo>
                <a:lnTo>
                  <a:pt x="1634" y="1148"/>
                </a:lnTo>
                <a:lnTo>
                  <a:pt x="1633" y="1115"/>
                </a:lnTo>
                <a:lnTo>
                  <a:pt x="1630" y="1081"/>
                </a:lnTo>
                <a:lnTo>
                  <a:pt x="1628" y="1050"/>
                </a:lnTo>
                <a:lnTo>
                  <a:pt x="1625" y="1020"/>
                </a:lnTo>
                <a:lnTo>
                  <a:pt x="1620" y="991"/>
                </a:lnTo>
                <a:lnTo>
                  <a:pt x="1616" y="963"/>
                </a:lnTo>
                <a:lnTo>
                  <a:pt x="1611" y="937"/>
                </a:lnTo>
                <a:lnTo>
                  <a:pt x="1606" y="911"/>
                </a:lnTo>
                <a:lnTo>
                  <a:pt x="1600" y="888"/>
                </a:lnTo>
                <a:lnTo>
                  <a:pt x="1593" y="865"/>
                </a:lnTo>
                <a:lnTo>
                  <a:pt x="1585" y="844"/>
                </a:lnTo>
                <a:lnTo>
                  <a:pt x="1578" y="824"/>
                </a:lnTo>
                <a:lnTo>
                  <a:pt x="1568" y="806"/>
                </a:lnTo>
                <a:lnTo>
                  <a:pt x="1559" y="788"/>
                </a:lnTo>
                <a:lnTo>
                  <a:pt x="1550" y="772"/>
                </a:lnTo>
                <a:lnTo>
                  <a:pt x="1545" y="764"/>
                </a:lnTo>
                <a:lnTo>
                  <a:pt x="1539" y="756"/>
                </a:lnTo>
                <a:lnTo>
                  <a:pt x="1527" y="742"/>
                </a:lnTo>
                <a:lnTo>
                  <a:pt x="1514" y="729"/>
                </a:lnTo>
                <a:lnTo>
                  <a:pt x="1508" y="723"/>
                </a:lnTo>
                <a:lnTo>
                  <a:pt x="1500" y="717"/>
                </a:lnTo>
                <a:lnTo>
                  <a:pt x="1493" y="711"/>
                </a:lnTo>
                <a:lnTo>
                  <a:pt x="1485" y="706"/>
                </a:lnTo>
                <a:lnTo>
                  <a:pt x="1469" y="696"/>
                </a:lnTo>
                <a:lnTo>
                  <a:pt x="1453" y="687"/>
                </a:lnTo>
                <a:lnTo>
                  <a:pt x="1435" y="679"/>
                </a:lnTo>
                <a:lnTo>
                  <a:pt x="1425" y="675"/>
                </a:lnTo>
                <a:lnTo>
                  <a:pt x="1415" y="672"/>
                </a:lnTo>
                <a:lnTo>
                  <a:pt x="1395" y="666"/>
                </a:lnTo>
                <a:lnTo>
                  <a:pt x="1375" y="662"/>
                </a:lnTo>
                <a:lnTo>
                  <a:pt x="1352" y="657"/>
                </a:lnTo>
                <a:lnTo>
                  <a:pt x="1341" y="656"/>
                </a:lnTo>
                <a:lnTo>
                  <a:pt x="1330" y="655"/>
                </a:lnTo>
                <a:lnTo>
                  <a:pt x="1305" y="654"/>
                </a:lnTo>
                <a:lnTo>
                  <a:pt x="1280" y="653"/>
                </a:lnTo>
                <a:lnTo>
                  <a:pt x="1255" y="654"/>
                </a:lnTo>
                <a:lnTo>
                  <a:pt x="1243" y="654"/>
                </a:lnTo>
                <a:lnTo>
                  <a:pt x="1231" y="655"/>
                </a:lnTo>
                <a:lnTo>
                  <a:pt x="1219" y="656"/>
                </a:lnTo>
                <a:lnTo>
                  <a:pt x="1208" y="657"/>
                </a:lnTo>
                <a:lnTo>
                  <a:pt x="1186" y="662"/>
                </a:lnTo>
                <a:lnTo>
                  <a:pt x="1165" y="666"/>
                </a:lnTo>
                <a:lnTo>
                  <a:pt x="1154" y="669"/>
                </a:lnTo>
                <a:lnTo>
                  <a:pt x="1145" y="672"/>
                </a:lnTo>
                <a:lnTo>
                  <a:pt x="1126" y="679"/>
                </a:lnTo>
                <a:lnTo>
                  <a:pt x="1108" y="687"/>
                </a:lnTo>
                <a:lnTo>
                  <a:pt x="1091" y="696"/>
                </a:lnTo>
                <a:lnTo>
                  <a:pt x="1082" y="700"/>
                </a:lnTo>
                <a:lnTo>
                  <a:pt x="1074" y="706"/>
                </a:lnTo>
                <a:lnTo>
                  <a:pt x="1060" y="717"/>
                </a:lnTo>
                <a:lnTo>
                  <a:pt x="1046" y="729"/>
                </a:lnTo>
                <a:lnTo>
                  <a:pt x="1033" y="742"/>
                </a:lnTo>
                <a:lnTo>
                  <a:pt x="1026" y="748"/>
                </a:lnTo>
                <a:lnTo>
                  <a:pt x="1020" y="756"/>
                </a:lnTo>
                <a:lnTo>
                  <a:pt x="1015" y="764"/>
                </a:lnTo>
                <a:lnTo>
                  <a:pt x="1009" y="772"/>
                </a:lnTo>
                <a:lnTo>
                  <a:pt x="1000" y="788"/>
                </a:lnTo>
                <a:lnTo>
                  <a:pt x="990" y="806"/>
                </a:lnTo>
                <a:lnTo>
                  <a:pt x="985" y="815"/>
                </a:lnTo>
                <a:lnTo>
                  <a:pt x="982" y="824"/>
                </a:lnTo>
                <a:lnTo>
                  <a:pt x="974" y="844"/>
                </a:lnTo>
                <a:lnTo>
                  <a:pt x="966" y="865"/>
                </a:lnTo>
                <a:lnTo>
                  <a:pt x="959" y="888"/>
                </a:lnTo>
                <a:lnTo>
                  <a:pt x="953" y="911"/>
                </a:lnTo>
                <a:lnTo>
                  <a:pt x="947" y="936"/>
                </a:lnTo>
                <a:lnTo>
                  <a:pt x="942" y="963"/>
                </a:lnTo>
                <a:lnTo>
                  <a:pt x="938" y="990"/>
                </a:lnTo>
                <a:lnTo>
                  <a:pt x="933" y="1019"/>
                </a:lnTo>
                <a:lnTo>
                  <a:pt x="930" y="1048"/>
                </a:lnTo>
                <a:lnTo>
                  <a:pt x="928" y="1080"/>
                </a:lnTo>
                <a:lnTo>
                  <a:pt x="926" y="1112"/>
                </a:lnTo>
                <a:lnTo>
                  <a:pt x="924" y="1146"/>
                </a:lnTo>
                <a:lnTo>
                  <a:pt x="923" y="1182"/>
                </a:lnTo>
                <a:lnTo>
                  <a:pt x="923" y="1218"/>
                </a:lnTo>
                <a:lnTo>
                  <a:pt x="923" y="1254"/>
                </a:lnTo>
                <a:lnTo>
                  <a:pt x="924" y="1289"/>
                </a:lnTo>
                <a:lnTo>
                  <a:pt x="926" y="1323"/>
                </a:lnTo>
                <a:lnTo>
                  <a:pt x="928" y="1355"/>
                </a:lnTo>
                <a:lnTo>
                  <a:pt x="930" y="1387"/>
                </a:lnTo>
                <a:lnTo>
                  <a:pt x="933" y="1416"/>
                </a:lnTo>
                <a:lnTo>
                  <a:pt x="937" y="1444"/>
                </a:lnTo>
                <a:lnTo>
                  <a:pt x="941" y="1471"/>
                </a:lnTo>
                <a:lnTo>
                  <a:pt x="947" y="1497"/>
                </a:lnTo>
                <a:lnTo>
                  <a:pt x="953" y="1521"/>
                </a:lnTo>
                <a:lnTo>
                  <a:pt x="958" y="1545"/>
                </a:lnTo>
                <a:lnTo>
                  <a:pt x="962" y="1555"/>
                </a:lnTo>
                <a:lnTo>
                  <a:pt x="965" y="1566"/>
                </a:lnTo>
                <a:lnTo>
                  <a:pt x="972" y="1587"/>
                </a:lnTo>
                <a:lnTo>
                  <a:pt x="980" y="1606"/>
                </a:lnTo>
                <a:lnTo>
                  <a:pt x="989" y="1624"/>
                </a:lnTo>
                <a:lnTo>
                  <a:pt x="998" y="1641"/>
                </a:lnTo>
                <a:close/>
                <a:moveTo>
                  <a:pt x="1280" y="1978"/>
                </a:moveTo>
                <a:lnTo>
                  <a:pt x="1259" y="1978"/>
                </a:lnTo>
                <a:lnTo>
                  <a:pt x="1239" y="1978"/>
                </a:lnTo>
                <a:lnTo>
                  <a:pt x="1218" y="1977"/>
                </a:lnTo>
                <a:lnTo>
                  <a:pt x="1198" y="1975"/>
                </a:lnTo>
                <a:lnTo>
                  <a:pt x="1179" y="1974"/>
                </a:lnTo>
                <a:lnTo>
                  <a:pt x="1160" y="1972"/>
                </a:lnTo>
                <a:lnTo>
                  <a:pt x="1142" y="1970"/>
                </a:lnTo>
                <a:lnTo>
                  <a:pt x="1124" y="1966"/>
                </a:lnTo>
                <a:lnTo>
                  <a:pt x="1106" y="1964"/>
                </a:lnTo>
                <a:lnTo>
                  <a:pt x="1088" y="1961"/>
                </a:lnTo>
                <a:lnTo>
                  <a:pt x="1071" y="1956"/>
                </a:lnTo>
                <a:lnTo>
                  <a:pt x="1054" y="1953"/>
                </a:lnTo>
                <a:lnTo>
                  <a:pt x="1038" y="1948"/>
                </a:lnTo>
                <a:lnTo>
                  <a:pt x="1022" y="1943"/>
                </a:lnTo>
                <a:lnTo>
                  <a:pt x="992" y="1933"/>
                </a:lnTo>
                <a:lnTo>
                  <a:pt x="963" y="1920"/>
                </a:lnTo>
                <a:lnTo>
                  <a:pt x="949" y="1914"/>
                </a:lnTo>
                <a:lnTo>
                  <a:pt x="936" y="1907"/>
                </a:lnTo>
                <a:lnTo>
                  <a:pt x="911" y="1892"/>
                </a:lnTo>
                <a:lnTo>
                  <a:pt x="899" y="1884"/>
                </a:lnTo>
                <a:lnTo>
                  <a:pt x="886" y="1875"/>
                </a:lnTo>
                <a:lnTo>
                  <a:pt x="875" y="1866"/>
                </a:lnTo>
                <a:lnTo>
                  <a:pt x="864" y="1857"/>
                </a:lnTo>
                <a:lnTo>
                  <a:pt x="853" y="1848"/>
                </a:lnTo>
                <a:lnTo>
                  <a:pt x="843" y="1838"/>
                </a:lnTo>
                <a:lnTo>
                  <a:pt x="833" y="1828"/>
                </a:lnTo>
                <a:lnTo>
                  <a:pt x="824" y="1818"/>
                </a:lnTo>
                <a:lnTo>
                  <a:pt x="815" y="1807"/>
                </a:lnTo>
                <a:lnTo>
                  <a:pt x="811" y="1801"/>
                </a:lnTo>
                <a:lnTo>
                  <a:pt x="806" y="1796"/>
                </a:lnTo>
                <a:lnTo>
                  <a:pt x="798" y="1784"/>
                </a:lnTo>
                <a:lnTo>
                  <a:pt x="790" y="1772"/>
                </a:lnTo>
                <a:lnTo>
                  <a:pt x="783" y="1760"/>
                </a:lnTo>
                <a:lnTo>
                  <a:pt x="776" y="1747"/>
                </a:lnTo>
                <a:lnTo>
                  <a:pt x="761" y="1720"/>
                </a:lnTo>
                <a:lnTo>
                  <a:pt x="754" y="1706"/>
                </a:lnTo>
                <a:lnTo>
                  <a:pt x="748" y="1691"/>
                </a:lnTo>
                <a:lnTo>
                  <a:pt x="736" y="1661"/>
                </a:lnTo>
                <a:lnTo>
                  <a:pt x="731" y="1645"/>
                </a:lnTo>
                <a:lnTo>
                  <a:pt x="725" y="1629"/>
                </a:lnTo>
                <a:lnTo>
                  <a:pt x="715" y="1596"/>
                </a:lnTo>
                <a:lnTo>
                  <a:pt x="706" y="1561"/>
                </a:lnTo>
                <a:lnTo>
                  <a:pt x="698" y="1524"/>
                </a:lnTo>
                <a:lnTo>
                  <a:pt x="695" y="1505"/>
                </a:lnTo>
                <a:lnTo>
                  <a:pt x="691" y="1484"/>
                </a:lnTo>
                <a:lnTo>
                  <a:pt x="686" y="1445"/>
                </a:lnTo>
                <a:lnTo>
                  <a:pt x="681" y="1402"/>
                </a:lnTo>
                <a:lnTo>
                  <a:pt x="678" y="1360"/>
                </a:lnTo>
                <a:lnTo>
                  <a:pt x="676" y="1337"/>
                </a:lnTo>
                <a:lnTo>
                  <a:pt x="674" y="1315"/>
                </a:lnTo>
                <a:lnTo>
                  <a:pt x="673" y="1267"/>
                </a:lnTo>
                <a:lnTo>
                  <a:pt x="673" y="1219"/>
                </a:lnTo>
                <a:lnTo>
                  <a:pt x="673" y="1171"/>
                </a:lnTo>
                <a:lnTo>
                  <a:pt x="674" y="1147"/>
                </a:lnTo>
                <a:lnTo>
                  <a:pt x="674" y="1124"/>
                </a:lnTo>
                <a:lnTo>
                  <a:pt x="678" y="1079"/>
                </a:lnTo>
                <a:lnTo>
                  <a:pt x="681" y="1035"/>
                </a:lnTo>
                <a:lnTo>
                  <a:pt x="686" y="992"/>
                </a:lnTo>
                <a:lnTo>
                  <a:pt x="689" y="972"/>
                </a:lnTo>
                <a:lnTo>
                  <a:pt x="692" y="952"/>
                </a:lnTo>
                <a:lnTo>
                  <a:pt x="699" y="912"/>
                </a:lnTo>
                <a:lnTo>
                  <a:pt x="707" y="875"/>
                </a:lnTo>
                <a:lnTo>
                  <a:pt x="716" y="839"/>
                </a:lnTo>
                <a:lnTo>
                  <a:pt x="721" y="823"/>
                </a:lnTo>
                <a:lnTo>
                  <a:pt x="726" y="806"/>
                </a:lnTo>
                <a:lnTo>
                  <a:pt x="738" y="773"/>
                </a:lnTo>
                <a:lnTo>
                  <a:pt x="743" y="757"/>
                </a:lnTo>
                <a:lnTo>
                  <a:pt x="750" y="742"/>
                </a:lnTo>
                <a:lnTo>
                  <a:pt x="762" y="712"/>
                </a:lnTo>
                <a:lnTo>
                  <a:pt x="770" y="698"/>
                </a:lnTo>
                <a:lnTo>
                  <a:pt x="777" y="684"/>
                </a:lnTo>
                <a:lnTo>
                  <a:pt x="793" y="658"/>
                </a:lnTo>
                <a:lnTo>
                  <a:pt x="801" y="646"/>
                </a:lnTo>
                <a:lnTo>
                  <a:pt x="808" y="634"/>
                </a:lnTo>
                <a:lnTo>
                  <a:pt x="817" y="621"/>
                </a:lnTo>
                <a:lnTo>
                  <a:pt x="826" y="610"/>
                </a:lnTo>
                <a:lnTo>
                  <a:pt x="837" y="599"/>
                </a:lnTo>
                <a:lnTo>
                  <a:pt x="846" y="589"/>
                </a:lnTo>
                <a:lnTo>
                  <a:pt x="856" y="579"/>
                </a:lnTo>
                <a:lnTo>
                  <a:pt x="867" y="569"/>
                </a:lnTo>
                <a:lnTo>
                  <a:pt x="878" y="558"/>
                </a:lnTo>
                <a:lnTo>
                  <a:pt x="890" y="549"/>
                </a:lnTo>
                <a:lnTo>
                  <a:pt x="901" y="542"/>
                </a:lnTo>
                <a:lnTo>
                  <a:pt x="913" y="533"/>
                </a:lnTo>
                <a:lnTo>
                  <a:pt x="939" y="517"/>
                </a:lnTo>
                <a:lnTo>
                  <a:pt x="953" y="510"/>
                </a:lnTo>
                <a:lnTo>
                  <a:pt x="966" y="502"/>
                </a:lnTo>
                <a:lnTo>
                  <a:pt x="981" y="497"/>
                </a:lnTo>
                <a:lnTo>
                  <a:pt x="994" y="490"/>
                </a:lnTo>
                <a:lnTo>
                  <a:pt x="1025" y="479"/>
                </a:lnTo>
                <a:lnTo>
                  <a:pt x="1057" y="470"/>
                </a:lnTo>
                <a:lnTo>
                  <a:pt x="1073" y="465"/>
                </a:lnTo>
                <a:lnTo>
                  <a:pt x="1090" y="461"/>
                </a:lnTo>
                <a:lnTo>
                  <a:pt x="1107" y="457"/>
                </a:lnTo>
                <a:lnTo>
                  <a:pt x="1125" y="454"/>
                </a:lnTo>
                <a:lnTo>
                  <a:pt x="1162" y="449"/>
                </a:lnTo>
                <a:lnTo>
                  <a:pt x="1180" y="447"/>
                </a:lnTo>
                <a:lnTo>
                  <a:pt x="1199" y="445"/>
                </a:lnTo>
                <a:lnTo>
                  <a:pt x="1219" y="444"/>
                </a:lnTo>
                <a:lnTo>
                  <a:pt x="1239" y="443"/>
                </a:lnTo>
                <a:lnTo>
                  <a:pt x="1260" y="443"/>
                </a:lnTo>
                <a:lnTo>
                  <a:pt x="1280" y="443"/>
                </a:lnTo>
                <a:lnTo>
                  <a:pt x="1301" y="443"/>
                </a:lnTo>
                <a:lnTo>
                  <a:pt x="1321" y="443"/>
                </a:lnTo>
                <a:lnTo>
                  <a:pt x="1341" y="444"/>
                </a:lnTo>
                <a:lnTo>
                  <a:pt x="1361" y="445"/>
                </a:lnTo>
                <a:lnTo>
                  <a:pt x="1398" y="449"/>
                </a:lnTo>
                <a:lnTo>
                  <a:pt x="1418" y="452"/>
                </a:lnTo>
                <a:lnTo>
                  <a:pt x="1436" y="454"/>
                </a:lnTo>
                <a:lnTo>
                  <a:pt x="1453" y="457"/>
                </a:lnTo>
                <a:lnTo>
                  <a:pt x="1471" y="461"/>
                </a:lnTo>
                <a:lnTo>
                  <a:pt x="1503" y="469"/>
                </a:lnTo>
                <a:lnTo>
                  <a:pt x="1535" y="479"/>
                </a:lnTo>
                <a:lnTo>
                  <a:pt x="1550" y="484"/>
                </a:lnTo>
                <a:lnTo>
                  <a:pt x="1565" y="490"/>
                </a:lnTo>
                <a:lnTo>
                  <a:pt x="1580" y="496"/>
                </a:lnTo>
                <a:lnTo>
                  <a:pt x="1594" y="502"/>
                </a:lnTo>
                <a:lnTo>
                  <a:pt x="1621" y="517"/>
                </a:lnTo>
                <a:lnTo>
                  <a:pt x="1634" y="524"/>
                </a:lnTo>
                <a:lnTo>
                  <a:pt x="1646" y="533"/>
                </a:lnTo>
                <a:lnTo>
                  <a:pt x="1659" y="540"/>
                </a:lnTo>
                <a:lnTo>
                  <a:pt x="1670" y="549"/>
                </a:lnTo>
                <a:lnTo>
                  <a:pt x="1682" y="558"/>
                </a:lnTo>
                <a:lnTo>
                  <a:pt x="1692" y="567"/>
                </a:lnTo>
                <a:lnTo>
                  <a:pt x="1704" y="578"/>
                </a:lnTo>
                <a:lnTo>
                  <a:pt x="1714" y="588"/>
                </a:lnTo>
                <a:lnTo>
                  <a:pt x="1723" y="599"/>
                </a:lnTo>
                <a:lnTo>
                  <a:pt x="1733" y="609"/>
                </a:lnTo>
                <a:lnTo>
                  <a:pt x="1742" y="620"/>
                </a:lnTo>
                <a:lnTo>
                  <a:pt x="1751" y="633"/>
                </a:lnTo>
                <a:lnTo>
                  <a:pt x="1767" y="657"/>
                </a:lnTo>
                <a:lnTo>
                  <a:pt x="1775" y="670"/>
                </a:lnTo>
                <a:lnTo>
                  <a:pt x="1782" y="683"/>
                </a:lnTo>
                <a:lnTo>
                  <a:pt x="1796" y="711"/>
                </a:lnTo>
                <a:lnTo>
                  <a:pt x="1809" y="740"/>
                </a:lnTo>
                <a:lnTo>
                  <a:pt x="1822" y="771"/>
                </a:lnTo>
                <a:lnTo>
                  <a:pt x="1827" y="788"/>
                </a:lnTo>
                <a:lnTo>
                  <a:pt x="1833" y="803"/>
                </a:lnTo>
                <a:lnTo>
                  <a:pt x="1842" y="838"/>
                </a:lnTo>
                <a:lnTo>
                  <a:pt x="1851" y="874"/>
                </a:lnTo>
                <a:lnTo>
                  <a:pt x="1859" y="911"/>
                </a:lnTo>
                <a:lnTo>
                  <a:pt x="1864" y="930"/>
                </a:lnTo>
                <a:lnTo>
                  <a:pt x="1867" y="951"/>
                </a:lnTo>
                <a:lnTo>
                  <a:pt x="1873" y="991"/>
                </a:lnTo>
                <a:lnTo>
                  <a:pt x="1877" y="1033"/>
                </a:lnTo>
                <a:lnTo>
                  <a:pt x="1880" y="1076"/>
                </a:lnTo>
                <a:lnTo>
                  <a:pt x="1882" y="1099"/>
                </a:lnTo>
                <a:lnTo>
                  <a:pt x="1884" y="1123"/>
                </a:lnTo>
                <a:lnTo>
                  <a:pt x="1885" y="1170"/>
                </a:lnTo>
                <a:lnTo>
                  <a:pt x="1885" y="1218"/>
                </a:lnTo>
                <a:lnTo>
                  <a:pt x="1885" y="1250"/>
                </a:lnTo>
                <a:lnTo>
                  <a:pt x="1885" y="1281"/>
                </a:lnTo>
                <a:lnTo>
                  <a:pt x="1884" y="1312"/>
                </a:lnTo>
                <a:lnTo>
                  <a:pt x="1882" y="1342"/>
                </a:lnTo>
                <a:lnTo>
                  <a:pt x="1880" y="1371"/>
                </a:lnTo>
                <a:lnTo>
                  <a:pt x="1877" y="1399"/>
                </a:lnTo>
                <a:lnTo>
                  <a:pt x="1875" y="1427"/>
                </a:lnTo>
                <a:lnTo>
                  <a:pt x="1874" y="1441"/>
                </a:lnTo>
                <a:lnTo>
                  <a:pt x="1871" y="1454"/>
                </a:lnTo>
                <a:lnTo>
                  <a:pt x="1868" y="1480"/>
                </a:lnTo>
                <a:lnTo>
                  <a:pt x="1864" y="1505"/>
                </a:lnTo>
                <a:lnTo>
                  <a:pt x="1859" y="1529"/>
                </a:lnTo>
                <a:lnTo>
                  <a:pt x="1854" y="1553"/>
                </a:lnTo>
                <a:lnTo>
                  <a:pt x="1849" y="1575"/>
                </a:lnTo>
                <a:lnTo>
                  <a:pt x="1843" y="1598"/>
                </a:lnTo>
                <a:lnTo>
                  <a:pt x="1836" y="1619"/>
                </a:lnTo>
                <a:lnTo>
                  <a:pt x="1830" y="1639"/>
                </a:lnTo>
                <a:lnTo>
                  <a:pt x="1823" y="1659"/>
                </a:lnTo>
                <a:lnTo>
                  <a:pt x="1815" y="1679"/>
                </a:lnTo>
                <a:lnTo>
                  <a:pt x="1811" y="1688"/>
                </a:lnTo>
                <a:lnTo>
                  <a:pt x="1806" y="1697"/>
                </a:lnTo>
                <a:lnTo>
                  <a:pt x="1798" y="1715"/>
                </a:lnTo>
                <a:lnTo>
                  <a:pt x="1788" y="1733"/>
                </a:lnTo>
                <a:lnTo>
                  <a:pt x="1778" y="1750"/>
                </a:lnTo>
                <a:lnTo>
                  <a:pt x="1768" y="1765"/>
                </a:lnTo>
                <a:lnTo>
                  <a:pt x="1757" y="1781"/>
                </a:lnTo>
                <a:lnTo>
                  <a:pt x="1745" y="1796"/>
                </a:lnTo>
                <a:lnTo>
                  <a:pt x="1733" y="1810"/>
                </a:lnTo>
                <a:lnTo>
                  <a:pt x="1721" y="1825"/>
                </a:lnTo>
                <a:lnTo>
                  <a:pt x="1707" y="1837"/>
                </a:lnTo>
                <a:lnTo>
                  <a:pt x="1693" y="1851"/>
                </a:lnTo>
                <a:lnTo>
                  <a:pt x="1679" y="1862"/>
                </a:lnTo>
                <a:lnTo>
                  <a:pt x="1663" y="1874"/>
                </a:lnTo>
                <a:lnTo>
                  <a:pt x="1648" y="1884"/>
                </a:lnTo>
                <a:lnTo>
                  <a:pt x="1831" y="2178"/>
                </a:lnTo>
                <a:lnTo>
                  <a:pt x="1607" y="2282"/>
                </a:lnTo>
                <a:lnTo>
                  <a:pt x="1413" y="1965"/>
                </a:lnTo>
                <a:lnTo>
                  <a:pt x="1402" y="1969"/>
                </a:lnTo>
                <a:lnTo>
                  <a:pt x="1396" y="1970"/>
                </a:lnTo>
                <a:lnTo>
                  <a:pt x="1389" y="1971"/>
                </a:lnTo>
                <a:lnTo>
                  <a:pt x="1375" y="1973"/>
                </a:lnTo>
                <a:lnTo>
                  <a:pt x="1359" y="1975"/>
                </a:lnTo>
                <a:lnTo>
                  <a:pt x="1342" y="1977"/>
                </a:lnTo>
                <a:lnTo>
                  <a:pt x="1323" y="1978"/>
                </a:lnTo>
                <a:lnTo>
                  <a:pt x="1303" y="1978"/>
                </a:lnTo>
                <a:lnTo>
                  <a:pt x="1280" y="1978"/>
                </a:lnTo>
                <a:close/>
                <a:moveTo>
                  <a:pt x="3107" y="0"/>
                </a:moveTo>
                <a:lnTo>
                  <a:pt x="2987" y="0"/>
                </a:lnTo>
                <a:lnTo>
                  <a:pt x="2359" y="0"/>
                </a:lnTo>
                <a:lnTo>
                  <a:pt x="1732" y="0"/>
                </a:lnTo>
                <a:lnTo>
                  <a:pt x="1103" y="0"/>
                </a:lnTo>
                <a:lnTo>
                  <a:pt x="476" y="0"/>
                </a:lnTo>
                <a:lnTo>
                  <a:pt x="0" y="475"/>
                </a:lnTo>
                <a:lnTo>
                  <a:pt x="0" y="1271"/>
                </a:lnTo>
                <a:lnTo>
                  <a:pt x="0" y="2066"/>
                </a:lnTo>
                <a:lnTo>
                  <a:pt x="0" y="2197"/>
                </a:lnTo>
                <a:lnTo>
                  <a:pt x="0" y="2526"/>
                </a:lnTo>
                <a:lnTo>
                  <a:pt x="330" y="2526"/>
                </a:lnTo>
                <a:lnTo>
                  <a:pt x="450" y="2526"/>
                </a:lnTo>
                <a:lnTo>
                  <a:pt x="1078" y="2526"/>
                </a:lnTo>
                <a:lnTo>
                  <a:pt x="1706" y="2526"/>
                </a:lnTo>
                <a:lnTo>
                  <a:pt x="2333" y="2526"/>
                </a:lnTo>
                <a:lnTo>
                  <a:pt x="2961" y="2526"/>
                </a:lnTo>
                <a:lnTo>
                  <a:pt x="3438" y="2051"/>
                </a:lnTo>
                <a:lnTo>
                  <a:pt x="3438" y="1255"/>
                </a:lnTo>
                <a:lnTo>
                  <a:pt x="3438" y="460"/>
                </a:lnTo>
                <a:lnTo>
                  <a:pt x="3438" y="329"/>
                </a:lnTo>
                <a:lnTo>
                  <a:pt x="3438" y="0"/>
                </a:lnTo>
                <a:lnTo>
                  <a:pt x="31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A69E135-EBE6-4691-A4B0-12A1C5762DFD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57038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" y="0"/>
            <a:ext cx="6094413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723" y="692149"/>
            <a:ext cx="5255737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721" y="1844681"/>
            <a:ext cx="5255736" cy="4321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370" y="1844681"/>
            <a:ext cx="5255737" cy="432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485C-34D3-4ECC-994B-A61645FE01F4}" type="datetime3">
              <a:rPr lang="en-US" smtClean="0"/>
              <a:t>7 February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name / Author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6423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721" y="1844678"/>
            <a:ext cx="5255736" cy="360189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724" y="2276879"/>
            <a:ext cx="5255735" cy="3888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2370" y="1844678"/>
            <a:ext cx="5255737" cy="360189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2370" y="2276879"/>
            <a:ext cx="5255737" cy="38889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75B3E-1AEA-4DB7-A6F1-0AD5A4C8D006}" type="datetime3">
              <a:rPr lang="en-US" smtClean="0"/>
              <a:t>7 February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21795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34BEF-A551-40B9-AE0A-4ABAF7494243}" type="datetime3">
              <a:rPr lang="en-US" smtClean="0"/>
              <a:t>7 February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26719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0720" y="692149"/>
            <a:ext cx="11087386" cy="9366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720" y="1844681"/>
            <a:ext cx="11087386" cy="4321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5418" y="6381758"/>
            <a:ext cx="1799756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48123599-DF37-4D20-AFF6-464899867C64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5172" y="6381758"/>
            <a:ext cx="8782937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900" b="0" i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0721" y="6381758"/>
            <a:ext cx="504693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ight Triangle 7"/>
          <p:cNvSpPr/>
          <p:nvPr/>
        </p:nvSpPr>
        <p:spPr>
          <a:xfrm flipV="1">
            <a:off x="-10962" y="6"/>
            <a:ext cx="490265" cy="49039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Triangle 9"/>
          <p:cNvSpPr/>
          <p:nvPr/>
        </p:nvSpPr>
        <p:spPr>
          <a:xfrm flipH="1">
            <a:off x="11709525" y="6378582"/>
            <a:ext cx="479300" cy="47942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1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61" r:id="rId5"/>
    <p:sldLayoutId id="2147483668" r:id="rId6"/>
    <p:sldLayoutId id="2147483652" r:id="rId7"/>
    <p:sldLayoutId id="2147483653" r:id="rId8"/>
    <p:sldLayoutId id="2147483654" r:id="rId9"/>
    <p:sldLayoutId id="2147483667" r:id="rId10"/>
    <p:sldLayoutId id="2147483665" r:id="rId11"/>
    <p:sldLayoutId id="2147483666" r:id="rId12"/>
    <p:sldLayoutId id="2147483664" r:id="rId13"/>
    <p:sldLayoutId id="2147483662" r:id="rId14"/>
    <p:sldLayoutId id="2147483669" r:id="rId15"/>
    <p:sldLayoutId id="2147483655" r:id="rId16"/>
    <p:sldLayoutId id="2147483663" r:id="rId17"/>
  </p:sldLayoutIdLst>
  <p:transition spd="med"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00000"/>
        </a:lnSpc>
        <a:spcBef>
          <a:spcPts val="6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4150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55713" indent="-184150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174625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70088" indent="-174625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82563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693988" indent="-184150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051175" indent="-182563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hyperlink" Target="file:////qthelp/::org.qt-project.qtqml.551:qtqml:qml-workerscript.html" TargetMode="Externa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mp"/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mp"/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mp"/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tmp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mp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png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mp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tmp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mp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mp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mp"/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mp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pendencywalker.com/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review.qt-project.org/#/c/110977/" TargetMode="External"/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tmp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QML Edition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N.N.</a:t>
            </a:r>
          </a:p>
          <a:p>
            <a:r>
              <a:rPr lang="en-US" dirty="0" err="1">
                <a:ea typeface="MS PGothic" charset="0"/>
              </a:rPr>
              <a:t>NN@qt.qio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February 2017 – Based on Qt 5.8</a:t>
            </a:r>
          </a:p>
        </p:txBody>
      </p:sp>
    </p:spTree>
    <p:extLst>
      <p:ext uri="{BB962C8B-B14F-4D97-AF65-F5344CB8AC3E}">
        <p14:creationId xmlns:p14="http://schemas.microsoft.com/office/powerpoint/2010/main" val="444363166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719" y="1844825"/>
            <a:ext cx="8351275" cy="4321025"/>
          </a:xfrm>
        </p:spPr>
        <p:txBody>
          <a:bodyPr>
            <a:normAutofit/>
          </a:bodyPr>
          <a:lstStyle/>
          <a:p>
            <a:r>
              <a:rPr lang="en-US" dirty="0"/>
              <a:t>User interface is designed with ready-made and custom visual QML types, AKA items </a:t>
            </a:r>
          </a:p>
          <a:p>
            <a:pPr lvl="1"/>
            <a:r>
              <a:rPr lang="en-US" dirty="0"/>
              <a:t>Rectangle, Image, Qt Quick Controls </a:t>
            </a:r>
          </a:p>
          <a:p>
            <a:pPr lvl="1"/>
            <a:r>
              <a:rPr lang="en-US" dirty="0"/>
              <a:t>New types are defined in C++</a:t>
            </a:r>
          </a:p>
          <a:p>
            <a:pPr lvl="1"/>
            <a:r>
              <a:rPr lang="en-US" dirty="0"/>
              <a:t>Custom items, composed of existing items, can be created with QML designer or text editor</a:t>
            </a:r>
          </a:p>
          <a:p>
            <a:pPr marL="357187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Items may have two kinds of dependencies between each other</a:t>
            </a:r>
          </a:p>
          <a:p>
            <a:pPr lvl="1"/>
            <a:r>
              <a:rPr lang="en-US" dirty="0"/>
              <a:t>Property bindings</a:t>
            </a:r>
          </a:p>
          <a:p>
            <a:pPr lvl="1"/>
            <a:r>
              <a:rPr lang="en-US" dirty="0"/>
              <a:t>Signal </a:t>
            </a:r>
            <a:r>
              <a:rPr lang="en-US" dirty="0" err="1"/>
              <a:t>notifiers</a:t>
            </a:r>
            <a:r>
              <a:rPr lang="en-US" dirty="0"/>
              <a:t> (which are properties themselves)</a:t>
            </a:r>
          </a:p>
          <a:p>
            <a:endParaRPr lang="en-US" dirty="0"/>
          </a:p>
          <a:p>
            <a:r>
              <a:rPr lang="en-US" dirty="0"/>
              <a:t>Items are re-used to build more and more complicated user interfaces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</a:t>
            </a:r>
          </a:p>
        </p:txBody>
      </p:sp>
      <p:pic>
        <p:nvPicPr>
          <p:cNvPr id="5" name="Picture 4" descr="menu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27" y="1228437"/>
            <a:ext cx="2537622" cy="1522969"/>
          </a:xfrm>
          <a:prstGeom prst="rect">
            <a:avLst/>
          </a:prstGeom>
          <a:ln w="76200" cmpd="sng">
            <a:solidFill>
              <a:srgbClr val="43A11F"/>
            </a:solidFill>
          </a:ln>
        </p:spPr>
      </p:pic>
      <p:pic>
        <p:nvPicPr>
          <p:cNvPr id="6" name="Picture 5" descr="menu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27" y="2810800"/>
            <a:ext cx="2537622" cy="1522969"/>
          </a:xfrm>
          <a:prstGeom prst="rect">
            <a:avLst/>
          </a:prstGeom>
          <a:ln w="76200" cmpd="sng">
            <a:solidFill>
              <a:srgbClr val="43A11F"/>
            </a:solidFill>
          </a:ln>
        </p:spPr>
      </p:pic>
      <p:pic>
        <p:nvPicPr>
          <p:cNvPr id="7" name="Picture 6" descr="menu3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27" y="4395599"/>
            <a:ext cx="2537622" cy="1522969"/>
          </a:xfrm>
          <a:prstGeom prst="rect">
            <a:avLst/>
          </a:prstGeom>
          <a:ln w="76200" cmpd="sng">
            <a:solidFill>
              <a:srgbClr val="43A11F"/>
            </a:solidFill>
          </a:ln>
        </p:spPr>
      </p:pic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329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80259924"/>
      </p:ext>
    </p:extLst>
  </p:cSld>
  <p:clrMapOvr>
    <a:masterClrMapping/>
  </p:clrMapOvr>
  <p:transition spd="med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7991964" cy="4321025"/>
          </a:xfrm>
        </p:spPr>
        <p:txBody>
          <a:bodyPr/>
          <a:lstStyle/>
          <a:p>
            <a:r>
              <a:rPr lang="en-US" dirty="0"/>
              <a:t>Receive input events and paint themselves on screen</a:t>
            </a:r>
          </a:p>
          <a:p>
            <a:r>
              <a:rPr lang="en-US" dirty="0"/>
              <a:t>Define the layout and use a control in a window, a view or a container</a:t>
            </a:r>
          </a:p>
          <a:p>
            <a:r>
              <a:rPr lang="en-US" dirty="0"/>
              <a:t>Focus</a:t>
            </a:r>
          </a:p>
          <a:p>
            <a:pPr lvl="1"/>
            <a:r>
              <a:rPr lang="en-US" dirty="0"/>
              <a:t>Any item may request to get active focus (property </a:t>
            </a:r>
            <a:r>
              <a:rPr lang="en-US" dirty="0">
                <a:latin typeface="Courier New"/>
                <a:cs typeface="Courier New"/>
              </a:rPr>
              <a:t>focus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Focus policy (tab focus, click focus, strong focus) can be set for each control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740" y="3284984"/>
            <a:ext cx="2013707" cy="228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599" y="2760092"/>
            <a:ext cx="2551088" cy="5248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599" y="1785156"/>
            <a:ext cx="2609387" cy="9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1845"/>
      </p:ext>
    </p:extLst>
  </p:cSld>
  <p:clrMapOvr>
    <a:masterClrMapping/>
  </p:clrMapOvr>
  <p:transition spd="med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  <a:p>
            <a:pPr lvl="1"/>
            <a:r>
              <a:rPr lang="en-US" dirty="0"/>
              <a:t>Many control 2 subtypes handle the events in C++ and provide signals to QML</a:t>
            </a:r>
          </a:p>
          <a:p>
            <a:pPr lvl="1"/>
            <a:r>
              <a:rPr lang="en-US" dirty="0"/>
              <a:t>Use property value change signal handlers or event related signal handlers</a:t>
            </a:r>
          </a:p>
          <a:p>
            <a:r>
              <a:rPr lang="en-US" dirty="0"/>
              <a:t>Localization</a:t>
            </a:r>
          </a:p>
          <a:p>
            <a:pPr lvl="1"/>
            <a:r>
              <a:rPr lang="en-US" dirty="0"/>
              <a:t>Property </a:t>
            </a:r>
            <a:r>
              <a:rPr lang="en-US" dirty="0">
                <a:latin typeface="Courier New"/>
                <a:cs typeface="Courier New"/>
              </a:rPr>
              <a:t>locale</a:t>
            </a:r>
            <a:r>
              <a:rPr lang="en-US" dirty="0"/>
              <a:t> can be set for a control. If not set, locale is inherited from the parent</a:t>
            </a:r>
          </a:p>
          <a:p>
            <a:pPr lvl="1"/>
            <a:r>
              <a:rPr lang="en-US" dirty="0"/>
              <a:t>Defines the layout direction, for example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740" y="3284984"/>
            <a:ext cx="2013707" cy="228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599" y="2760092"/>
            <a:ext cx="2551088" cy="5248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599" y="1785156"/>
            <a:ext cx="2609387" cy="9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6784"/>
      </p:ext>
    </p:extLst>
  </p:cSld>
  <p:clrMapOvr>
    <a:masterClrMapping/>
  </p:clrMapOvr>
  <p:transition spd="med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11087386" cy="2592287"/>
          </a:xfrm>
        </p:spPr>
        <p:txBody>
          <a:bodyPr/>
          <a:lstStyle/>
          <a:p>
            <a:r>
              <a:rPr lang="en-US" dirty="0"/>
              <a:t>Control, which supports adding, inserting, moving, and removing items</a:t>
            </a:r>
          </a:p>
          <a:p>
            <a:pPr lvl="1"/>
            <a:r>
              <a:rPr lang="en-US" dirty="0"/>
              <a:t>Additional properties: </a:t>
            </a:r>
            <a:r>
              <a:rPr lang="en-US" dirty="0" err="1">
                <a:latin typeface="Courier New"/>
                <a:cs typeface="Courier New"/>
              </a:rPr>
              <a:t>currentIndex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currentItem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  <a:p>
            <a:r>
              <a:rPr lang="en-US" dirty="0"/>
              <a:t>No visual presentation</a:t>
            </a:r>
          </a:p>
          <a:p>
            <a:pPr lvl="1"/>
            <a:r>
              <a:rPr lang="en-US" dirty="0"/>
              <a:t>Defined by the </a:t>
            </a:r>
            <a:r>
              <a:rPr lang="en-US" dirty="0" err="1">
                <a:latin typeface="Courier New"/>
                <a:cs typeface="Courier New"/>
              </a:rPr>
              <a:t>contentItem</a:t>
            </a:r>
            <a:r>
              <a:rPr lang="en-US" dirty="0"/>
              <a:t> property </a:t>
            </a:r>
          </a:p>
          <a:p>
            <a:r>
              <a:rPr lang="en-US" dirty="0"/>
              <a:t>Container items are defined using </a:t>
            </a:r>
            <a:r>
              <a:rPr lang="en-US" dirty="0" err="1">
                <a:latin typeface="Courier New"/>
                <a:cs typeface="Courier New"/>
              </a:rPr>
              <a:t>contentModel</a:t>
            </a:r>
            <a:r>
              <a:rPr lang="en-US" dirty="0"/>
              <a:t> default property</a:t>
            </a:r>
          </a:p>
          <a:p>
            <a:pPr lvl="1"/>
            <a:r>
              <a:rPr lang="en-US" dirty="0"/>
              <a:t>All children are assigned to the </a:t>
            </a:r>
            <a:r>
              <a:rPr lang="en-US" dirty="0" err="1">
                <a:latin typeface="Courier New"/>
                <a:cs typeface="Courier New"/>
              </a:rPr>
              <a:t>contentModel</a:t>
            </a:r>
            <a:r>
              <a:rPr lang="en-US" dirty="0"/>
              <a:t> default property </a:t>
            </a:r>
          </a:p>
          <a:p>
            <a:r>
              <a:rPr lang="en-US" dirty="0">
                <a:latin typeface="Courier New"/>
                <a:cs typeface="Courier New"/>
              </a:rPr>
              <a:t>Page</a:t>
            </a:r>
            <a:r>
              <a:rPr lang="en-US" dirty="0"/>
              <a:t> is another container (not </a:t>
            </a:r>
            <a:r>
              <a:rPr lang="en-US" dirty="0">
                <a:latin typeface="Courier New"/>
                <a:cs typeface="Courier New"/>
              </a:rPr>
              <a:t>Container</a:t>
            </a:r>
            <a:r>
              <a:rPr lang="en-US" dirty="0"/>
              <a:t> sub-type) having a header and a footer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Control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09836" y="4437112"/>
            <a:ext cx="10297144" cy="172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u="sng" dirty="0"/>
              <a:t>Container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container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contentItem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ListView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model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container</a:t>
            </a:r>
            <a:r>
              <a:rPr lang="en-US" dirty="0" err="1"/>
              <a:t>.contentModel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/>
              <a:t>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source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”</a:t>
            </a:r>
            <a:r>
              <a:rPr lang="en-US" dirty="0" err="1">
                <a:solidFill>
                  <a:srgbClr val="008000"/>
                </a:solidFill>
              </a:rPr>
              <a:t>qrc</a:t>
            </a:r>
            <a:r>
              <a:rPr lang="en-US" dirty="0">
                <a:solidFill>
                  <a:srgbClr val="008000"/>
                </a:solidFill>
              </a:rPr>
              <a:t>:/images/page1_image”</a:t>
            </a:r>
            <a:r>
              <a:rPr lang="en-US" dirty="0"/>
              <a:t> }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source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”</a:t>
            </a:r>
            <a:r>
              <a:rPr lang="en-US" dirty="0" err="1">
                <a:solidFill>
                  <a:srgbClr val="008000"/>
                </a:solidFill>
              </a:rPr>
              <a:t>qrc</a:t>
            </a:r>
            <a:r>
              <a:rPr lang="en-US" dirty="0">
                <a:solidFill>
                  <a:srgbClr val="008000"/>
                </a:solidFill>
              </a:rPr>
              <a:t>:/images/page2_image”</a:t>
            </a:r>
            <a:r>
              <a:rPr lang="en-US" dirty="0"/>
              <a:t> }</a:t>
            </a:r>
            <a:endParaRPr lang="en-US" dirty="0">
              <a:solidFill>
                <a:srgbClr val="1E1B18"/>
              </a:solidFill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dirty="0">
              <a:solidFill>
                <a:srgbClr val="1E1B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584582"/>
      </p:ext>
    </p:extLst>
  </p:cSld>
  <p:clrMapOvr>
    <a:masterClrMapping/>
  </p:clrMapOvr>
  <p:transition spd="med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Items Dynamically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1804" y="1916832"/>
            <a:ext cx="10585176" cy="3371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footer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TabBar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tabBar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currentIndex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container</a:t>
            </a:r>
            <a:r>
              <a:rPr lang="en-US" dirty="0" err="1">
                <a:latin typeface="Courier New"/>
                <a:cs typeface="Courier New"/>
              </a:rPr>
              <a:t>.currentIndex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TabButton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"+"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tabBar</a:t>
            </a:r>
            <a:r>
              <a:rPr lang="en-US" dirty="0" err="1">
                <a:latin typeface="Courier New"/>
                <a:cs typeface="Courier New"/>
              </a:rPr>
              <a:t>.addItem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tabButton</a:t>
            </a:r>
            <a:r>
              <a:rPr lang="en-US" dirty="0" err="1">
                <a:latin typeface="Courier New"/>
                <a:cs typeface="Courier New"/>
              </a:rPr>
              <a:t>.createObject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tabBar</a:t>
            </a:r>
            <a:r>
              <a:rPr lang="en-US" dirty="0">
                <a:latin typeface="Courier New"/>
                <a:cs typeface="Courier New"/>
              </a:rPr>
              <a:t>));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Component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tabButton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TabButton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"I'm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removed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clicking"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tabBar</a:t>
            </a:r>
            <a:r>
              <a:rPr lang="en-US" dirty="0" err="1">
                <a:latin typeface="Courier New"/>
                <a:cs typeface="Courier New"/>
              </a:rPr>
              <a:t>.removeItem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tabBar</a:t>
            </a:r>
            <a:r>
              <a:rPr lang="en-US" dirty="0" err="1">
                <a:latin typeface="Courier New"/>
                <a:cs typeface="Courier New"/>
              </a:rPr>
              <a:t>.currentIndex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latin typeface="Courier New"/>
                <a:cs typeface="Courier New"/>
              </a:rPr>
              <a:t>    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latin typeface="Courier New"/>
                <a:cs typeface="Courier New"/>
              </a:rPr>
              <a:t>}</a:t>
            </a:r>
            <a:endParaRPr lang="en-US" dirty="0">
              <a:solidFill>
                <a:srgbClr val="1E1B18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07939910"/>
      </p:ext>
    </p:extLst>
  </p:cSld>
  <p:clrMapOvr>
    <a:masterClrMapping/>
  </p:clrMapOvr>
  <p:transition spd="med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11087386" cy="1656183"/>
          </a:xfrm>
        </p:spPr>
        <p:txBody>
          <a:bodyPr/>
          <a:lstStyle/>
          <a:p>
            <a:r>
              <a:rPr lang="en-US" dirty="0"/>
              <a:t>Allows user to push, pop, and replace pages in the stack</a:t>
            </a:r>
          </a:p>
          <a:p>
            <a:r>
              <a:rPr lang="en-US" dirty="0"/>
              <a:t>Only the top-most item visible </a:t>
            </a:r>
          </a:p>
          <a:p>
            <a:r>
              <a:rPr lang="en-US" dirty="0"/>
              <a:t>Several pages may be pushed in one function call, only the topmost created </a:t>
            </a:r>
          </a:p>
          <a:p>
            <a:r>
              <a:rPr lang="en-US" dirty="0"/>
              <a:t>Custom animations may be defined for view transitions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– </a:t>
            </a:r>
            <a:r>
              <a:rPr lang="en-US" dirty="0" err="1"/>
              <a:t>StackView</a:t>
            </a:r>
            <a:r>
              <a:rPr lang="en-US" dirty="0"/>
              <a:t>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9796" y="3501008"/>
            <a:ext cx="10945216" cy="2664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err="1">
                <a:solidFill>
                  <a:srgbClr val="800080"/>
                </a:solidFill>
              </a:rPr>
              <a:t>StackView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stackView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initialItem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page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800000"/>
                </a:solidFill>
              </a:rPr>
              <a:t>pushEnter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Transition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    </a:t>
            </a:r>
            <a:r>
              <a:rPr lang="en-US" dirty="0" err="1">
                <a:solidFill>
                  <a:srgbClr val="800080"/>
                </a:solidFill>
              </a:rPr>
              <a:t>ParallelAnimation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        </a:t>
            </a:r>
            <a:r>
              <a:rPr lang="en-US" dirty="0" err="1">
                <a:solidFill>
                  <a:srgbClr val="800080"/>
                </a:solidFill>
              </a:rPr>
              <a:t>RotationAnimation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from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to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360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        </a:t>
            </a:r>
            <a:r>
              <a:rPr lang="en-US" dirty="0" err="1">
                <a:solidFill>
                  <a:srgbClr val="800080"/>
                </a:solidFill>
              </a:rPr>
              <a:t>NumberAnimation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properties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"opacity”</a:t>
            </a:r>
            <a:r>
              <a:rPr lang="en-US" dirty="0"/>
              <a:t>; </a:t>
            </a:r>
            <a:r>
              <a:rPr lang="en-US" dirty="0">
                <a:solidFill>
                  <a:srgbClr val="800000"/>
                </a:solidFill>
              </a:rPr>
              <a:t>from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to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1.0;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C0C0C0"/>
                </a:solidFill>
              </a:rPr>
              <a:t>                              </a:t>
            </a:r>
            <a:r>
              <a:rPr lang="en-US" dirty="0" err="1">
                <a:solidFill>
                  <a:srgbClr val="800000"/>
                </a:solidFill>
              </a:rPr>
              <a:t>easing.type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Easing</a:t>
            </a:r>
            <a:r>
              <a:rPr lang="en-US" dirty="0" err="1"/>
              <a:t>.InOutQuad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} </a:t>
            </a:r>
            <a:br>
              <a:rPr lang="en-US" dirty="0"/>
            </a:br>
            <a:r>
              <a:rPr lang="en-US" dirty="0">
                <a:solidFill>
                  <a:srgbClr val="800080"/>
                </a:solidFill>
              </a:rPr>
              <a:t>Component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page</a:t>
            </a:r>
            <a:endParaRPr lang="en-US" dirty="0">
              <a:solidFill>
                <a:srgbClr val="1E1B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375285"/>
      </p:ext>
    </p:extLst>
  </p:cSld>
  <p:clrMapOvr>
    <a:masterClrMapping/>
  </p:clrMapOvr>
  <p:transition spd="med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11087386" cy="1872207"/>
          </a:xfrm>
        </p:spPr>
        <p:txBody>
          <a:bodyPr/>
          <a:lstStyle/>
          <a:p>
            <a:r>
              <a:rPr lang="en-US" dirty="0"/>
              <a:t>Swipe trigged page navigation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Pages may be dynamically added and removed</a:t>
            </a:r>
          </a:p>
          <a:p>
            <a:pPr lvl="1"/>
            <a:r>
              <a:rPr lang="en-US" dirty="0">
                <a:cs typeface="Courier New"/>
              </a:rPr>
              <a:t>As extends </a:t>
            </a:r>
            <a:r>
              <a:rPr lang="en-US" dirty="0">
                <a:latin typeface="Courier New"/>
                <a:cs typeface="Courier New"/>
              </a:rPr>
              <a:t>Container</a:t>
            </a:r>
          </a:p>
          <a:p>
            <a:r>
              <a:rPr lang="en-US" dirty="0"/>
              <a:t>Page indicator helps user to see there are multiple pages</a:t>
            </a:r>
          </a:p>
          <a:p>
            <a:pPr lvl="1"/>
            <a:r>
              <a:rPr lang="en-US" dirty="0"/>
              <a:t>Another control added by the developer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– </a:t>
            </a:r>
            <a:r>
              <a:rPr lang="en-US" dirty="0" err="1"/>
              <a:t>SwipeView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5820" y="3717032"/>
            <a:ext cx="10441160" cy="2328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err="1">
                <a:solidFill>
                  <a:srgbClr val="800080"/>
                </a:solidFill>
              </a:rPr>
              <a:t>SwipeView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swipeView</a:t>
            </a:r>
            <a:r>
              <a:rPr lang="en-US" i="1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i="1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currentIndex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tabBar</a:t>
            </a:r>
            <a:r>
              <a:rPr lang="en-US" dirty="0" err="1"/>
              <a:t>.currentIndex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800080"/>
                </a:solidFill>
              </a:rPr>
              <a:t>Page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80"/>
                </a:solidFill>
              </a:rPr>
              <a:t>Label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qsTr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”Page"</a:t>
            </a:r>
            <a:r>
              <a:rPr lang="en-US" dirty="0"/>
              <a:t>); </a:t>
            </a:r>
            <a:r>
              <a:rPr lang="en-US" dirty="0" err="1">
                <a:solidFill>
                  <a:srgbClr val="800000"/>
                </a:solidFill>
              </a:rPr>
              <a:t>anchors.centerIn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/>
              <a:t> } } }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800080"/>
                </a:solidFill>
              </a:rPr>
              <a:t>PageIndicator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indicator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800000"/>
                </a:solidFill>
              </a:rPr>
              <a:t>count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swipeView</a:t>
            </a:r>
            <a:r>
              <a:rPr lang="en-US" dirty="0" err="1"/>
              <a:t>.count</a:t>
            </a:r>
            <a:r>
              <a:rPr lang="en-US" dirty="0"/>
              <a:t>; </a:t>
            </a:r>
            <a:r>
              <a:rPr lang="en-US" dirty="0" err="1">
                <a:solidFill>
                  <a:srgbClr val="800000"/>
                </a:solidFill>
              </a:rPr>
              <a:t>currentIndex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swipeView</a:t>
            </a:r>
            <a:r>
              <a:rPr lang="en-US" dirty="0" err="1"/>
              <a:t>.currentIndex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>
                <a:solidFill>
                  <a:srgbClr val="800000"/>
                </a:solidFill>
              </a:rPr>
              <a:t>anchors.bottom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swipeView</a:t>
            </a:r>
            <a:r>
              <a:rPr lang="en-US" dirty="0" err="1"/>
              <a:t>.bottom</a:t>
            </a:r>
            <a:r>
              <a:rPr lang="en-US" dirty="0"/>
              <a:t>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anchors.horizontalCenter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.horizontalCenter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} </a:t>
            </a:r>
            <a:br>
              <a:rPr lang="en-US" dirty="0"/>
            </a:br>
            <a:endParaRPr lang="en-US" dirty="0">
              <a:solidFill>
                <a:srgbClr val="1E1B18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676" y="1268760"/>
            <a:ext cx="2769383" cy="21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15508"/>
      </p:ext>
    </p:extLst>
  </p:cSld>
  <p:clrMapOvr>
    <a:masterClrMapping/>
  </p:clrMapOvr>
  <p:transition spd="med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view</a:t>
            </a:r>
          </a:p>
          <a:p>
            <a:pPr lvl="1"/>
            <a:r>
              <a:rPr lang="en-US" dirty="0"/>
              <a:t>Lays out items horizontally or vertically using </a:t>
            </a:r>
            <a:r>
              <a:rPr lang="en-US" dirty="0" err="1"/>
              <a:t>draggable</a:t>
            </a:r>
            <a:r>
              <a:rPr lang="en-US" dirty="0"/>
              <a:t> splitters</a:t>
            </a:r>
          </a:p>
          <a:p>
            <a:pPr lvl="1"/>
            <a:r>
              <a:rPr lang="en-US" dirty="0"/>
              <a:t>Compare to widget’s </a:t>
            </a:r>
            <a:r>
              <a:rPr lang="en-US" dirty="0" err="1">
                <a:latin typeface="Courier New"/>
                <a:cs typeface="Courier New"/>
              </a:rPr>
              <a:t>QSizePolicy</a:t>
            </a:r>
            <a:r>
              <a:rPr lang="en-US" dirty="0">
                <a:latin typeface="Courier New"/>
                <a:cs typeface="Courier New"/>
              </a:rPr>
              <a:t>::Expanding </a:t>
            </a:r>
            <a:endParaRPr lang="en-US" dirty="0"/>
          </a:p>
          <a:p>
            <a:r>
              <a:rPr lang="en-US" dirty="0"/>
              <a:t>Tab view</a:t>
            </a:r>
          </a:p>
          <a:p>
            <a:pPr lvl="1"/>
            <a:r>
              <a:rPr lang="en-US" dirty="0"/>
              <a:t>Allows user to select one of the stacked items</a:t>
            </a:r>
          </a:p>
          <a:p>
            <a:pPr lvl="1"/>
            <a:r>
              <a:rPr lang="en-US" dirty="0"/>
              <a:t>For example, Settings application</a:t>
            </a:r>
          </a:p>
          <a:p>
            <a:r>
              <a:rPr lang="en-US" dirty="0"/>
              <a:t>Scroll view</a:t>
            </a:r>
          </a:p>
          <a:p>
            <a:pPr lvl="1"/>
            <a:r>
              <a:rPr lang="en-US" dirty="0"/>
              <a:t>Used to replace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Flickable</a:t>
            </a:r>
            <a:r>
              <a:rPr lang="en-US" dirty="0"/>
              <a:t> or decorate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Flickable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Three item properties: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contentItem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viewport,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flikacbleItem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lvl="1"/>
            <a:r>
              <a:rPr lang="en-US" dirty="0">
                <a:cs typeface="Courier New" pitchFamily="49" charset="0"/>
              </a:rPr>
              <a:t>Sub-items </a:t>
            </a:r>
            <a:r>
              <a:rPr lang="en-US" dirty="0" err="1">
                <a:latin typeface="Courier New"/>
                <a:cs typeface="Courier New"/>
              </a:rPr>
              <a:t>TableView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TextArea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Table View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Quick Controls 1 Views</a:t>
            </a:r>
          </a:p>
        </p:txBody>
      </p:sp>
    </p:spTree>
    <p:extLst>
      <p:ext uri="{BB962C8B-B14F-4D97-AF65-F5344CB8AC3E}">
        <p14:creationId xmlns:p14="http://schemas.microsoft.com/office/powerpoint/2010/main" val="3951795350"/>
      </p:ext>
    </p:extLst>
  </p:cSld>
  <p:clrMapOvr>
    <a:masterClrMapping/>
  </p:clrMapOvr>
  <p:transition spd="med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4077072"/>
            <a:ext cx="11087386" cy="2088778"/>
          </a:xfrm>
        </p:spPr>
        <p:txBody>
          <a:bodyPr/>
          <a:lstStyle/>
          <a:p>
            <a:r>
              <a:rPr lang="en-US" dirty="0"/>
              <a:t>Provides scroll bars as inherits from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ScrollArea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/>
              <a:t>Item, row, and column delegates</a:t>
            </a:r>
          </a:p>
          <a:p>
            <a:pPr lvl="1"/>
            <a:r>
              <a:rPr lang="en-US" dirty="0"/>
              <a:t>Different delegates are exposed different data using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styleData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property</a:t>
            </a:r>
          </a:p>
          <a:p>
            <a:r>
              <a:rPr lang="en-US" dirty="0"/>
              <a:t>Based on </a:t>
            </a:r>
            <a:r>
              <a:rPr lang="en-US" dirty="0" err="1">
                <a:latin typeface="Courier New"/>
                <a:cs typeface="Courier New"/>
              </a:rPr>
              <a:t>ListView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No item index selections, for example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TableView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65820" y="1484784"/>
            <a:ext cx="11017224" cy="2469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TableView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TableViewColumn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title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Btn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role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btnChecked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tableViewDelegate</a:t>
            </a:r>
            <a:r>
              <a:rPr lang="en-US" dirty="0">
                <a:latin typeface="Courier New"/>
                <a:cs typeface="Courier New"/>
              </a:rPr>
              <a:t>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simpleModel</a:t>
            </a:r>
            <a:r>
              <a:rPr lang="en-US" dirty="0">
                <a:latin typeface="Courier New"/>
                <a:cs typeface="Courier New"/>
              </a:rPr>
              <a:t>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Component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tableViewDelegate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RadioButton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checked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styleData.value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"false"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} } } 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simpleModel</a:t>
            </a:r>
            <a:r>
              <a:rPr lang="en-US" dirty="0">
                <a:latin typeface="Courier New"/>
                <a:cs typeface="Courier New"/>
              </a:rPr>
              <a:t> }  </a:t>
            </a:r>
          </a:p>
        </p:txBody>
      </p:sp>
    </p:spTree>
    <p:extLst>
      <p:ext uri="{BB962C8B-B14F-4D97-AF65-F5344CB8AC3E}">
        <p14:creationId xmlns:p14="http://schemas.microsoft.com/office/powerpoint/2010/main" val="2170184630"/>
      </p:ext>
    </p:extLst>
  </p:cSld>
  <p:clrMapOvr>
    <a:masterClrMapping/>
  </p:clrMapOvr>
  <p:transition spd="med"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behavior is similar to positioners</a:t>
            </a:r>
          </a:p>
          <a:p>
            <a:endParaRPr lang="en-US" dirty="0"/>
          </a:p>
          <a:p>
            <a:r>
              <a:rPr lang="en-US" dirty="0"/>
              <a:t>However, can be used in the same way as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QLayout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works for widgets</a:t>
            </a:r>
          </a:p>
          <a:p>
            <a:pPr lvl="1"/>
            <a:r>
              <a:rPr lang="en-US" dirty="0"/>
              <a:t>The layout automatically defines the size of the items – no anchors or explicit width/height needed</a:t>
            </a:r>
          </a:p>
          <a:p>
            <a:endParaRPr lang="en-US" dirty="0"/>
          </a:p>
          <a:p>
            <a:r>
              <a:rPr lang="en-US" dirty="0"/>
              <a:t>Just set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Layout.fillHeight</a:t>
            </a:r>
            <a:r>
              <a:rPr lang="en-US" dirty="0"/>
              <a:t> or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Layout.fillWidth</a:t>
            </a:r>
            <a:r>
              <a:rPr lang="en-US" dirty="0"/>
              <a:t> to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/>
              <a:t> – if you do not want the layout to use all extra space for the item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– if you want the extra space to be used to expand the item</a:t>
            </a:r>
          </a:p>
          <a:p>
            <a:pPr lvl="1"/>
            <a:r>
              <a:rPr lang="en-US" dirty="0"/>
              <a:t>Compare to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QSizePolicy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::Expanding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Layouts</a:t>
            </a:r>
          </a:p>
        </p:txBody>
      </p:sp>
    </p:spTree>
    <p:extLst>
      <p:ext uri="{BB962C8B-B14F-4D97-AF65-F5344CB8AC3E}">
        <p14:creationId xmlns:p14="http://schemas.microsoft.com/office/powerpoint/2010/main" val="3062977167"/>
      </p:ext>
    </p:extLst>
  </p:cSld>
  <p:clrMapOvr>
    <a:masterClrMapping/>
  </p:clrMapOvr>
  <p:transition spd="med"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11087386" cy="792087"/>
          </a:xfrm>
        </p:spPr>
        <p:txBody>
          <a:bodyPr/>
          <a:lstStyle/>
          <a:p>
            <a:r>
              <a:rPr lang="en-US" dirty="0"/>
              <a:t>Two buttons expand vertically and horizontally</a:t>
            </a:r>
          </a:p>
          <a:p>
            <a:r>
              <a:rPr lang="en-US" dirty="0"/>
              <a:t>Other button dimensions are based on the text and font properties</a:t>
            </a:r>
          </a:p>
          <a:p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Layouts Example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65820" y="2924944"/>
            <a:ext cx="10801200" cy="2286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GridLayout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columns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 </a:t>
            </a: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Button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Btn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2"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Layout.fillHeight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…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Button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Btn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4"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Layout.fillWidth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… 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556" y="3140968"/>
            <a:ext cx="3725333" cy="179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7287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the general SW design principles </a:t>
            </a:r>
          </a:p>
          <a:p>
            <a:pPr lvl="1"/>
            <a:r>
              <a:rPr lang="en-US" dirty="0"/>
              <a:t>Maximize coupling inside modules  </a:t>
            </a:r>
          </a:p>
          <a:p>
            <a:pPr lvl="1"/>
            <a:r>
              <a:rPr lang="en-US" dirty="0"/>
              <a:t>Minimize dependencies between modules</a:t>
            </a:r>
          </a:p>
          <a:p>
            <a:r>
              <a:rPr lang="en-US" dirty="0"/>
              <a:t>Design generic re-usable QML types</a:t>
            </a:r>
          </a:p>
          <a:p>
            <a:pPr lvl="1"/>
            <a:r>
              <a:rPr lang="en-US" dirty="0"/>
              <a:t>Use states, animations, property bindings, anchors etc. inside types but expose only the relevant features outside your QML type – just like defining an API, exposed by a library</a:t>
            </a:r>
          </a:p>
          <a:p>
            <a:pPr lvl="1"/>
            <a:r>
              <a:rPr lang="en-US" dirty="0"/>
              <a:t>Group similar QML types into a module </a:t>
            </a:r>
          </a:p>
          <a:p>
            <a:pPr lvl="2"/>
            <a:r>
              <a:rPr lang="en-US" dirty="0"/>
              <a:t>Module: C++ plugin or a folder of QML files </a:t>
            </a:r>
          </a:p>
          <a:p>
            <a:r>
              <a:rPr lang="en-US" dirty="0"/>
              <a:t>Design the navigation model</a:t>
            </a:r>
          </a:p>
          <a:p>
            <a:pPr lvl="1"/>
            <a:r>
              <a:rPr lang="en-US" dirty="0"/>
              <a:t>How the user navigates between the UI components, screen to screen, page to page</a:t>
            </a:r>
          </a:p>
          <a:p>
            <a:pPr lvl="1"/>
            <a:r>
              <a:rPr lang="en-US" dirty="0"/>
              <a:t>State machine often used </a:t>
            </a:r>
          </a:p>
          <a:p>
            <a:pPr lvl="1"/>
            <a:r>
              <a:rPr lang="en-US" dirty="0"/>
              <a:t>Qt Quick Control Views also provide useful views, such as </a:t>
            </a:r>
            <a:r>
              <a:rPr lang="en-US" dirty="0" err="1">
                <a:latin typeface="Courier New"/>
                <a:cs typeface="Courier New"/>
              </a:rPr>
              <a:t>StackView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TabView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ScrollView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Real-Life QML User Interfaces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48532213"/>
      </p:ext>
    </p:extLst>
  </p:cSld>
  <p:clrMapOvr>
    <a:masterClrMapping/>
  </p:clrMapOvr>
  <p:transition spd="med"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6047748" cy="4321025"/>
          </a:xfrm>
        </p:spPr>
        <p:txBody>
          <a:bodyPr/>
          <a:lstStyle/>
          <a:p>
            <a:r>
              <a:rPr lang="en-US" dirty="0"/>
              <a:t>It is possible to style one or a few controls or just define a custom style, applied to every control</a:t>
            </a:r>
          </a:p>
          <a:p>
            <a:r>
              <a:rPr lang="en-US" dirty="0"/>
              <a:t>Each control has two customizable properties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background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contentItem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Customization reference defines what kind of property assignments each control expects </a:t>
            </a:r>
          </a:p>
          <a:p>
            <a:pPr lvl="1"/>
            <a:r>
              <a:rPr lang="en-US" dirty="0"/>
              <a:t>Alternative way is to copy existing style from </a:t>
            </a:r>
            <a:r>
              <a:rPr lang="en-US" dirty="0">
                <a:latin typeface="Courier New"/>
                <a:cs typeface="Courier New"/>
              </a:rPr>
              <a:t>$QTDIR/</a:t>
            </a:r>
            <a:r>
              <a:rPr lang="en-US" dirty="0" err="1">
                <a:latin typeface="Courier New"/>
                <a:cs typeface="Courier New"/>
              </a:rPr>
              <a:t>qml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QtQuick</a:t>
            </a:r>
            <a:r>
              <a:rPr lang="en-US" dirty="0">
                <a:latin typeface="Courier New"/>
                <a:cs typeface="Courier New"/>
              </a:rPr>
              <a:t>/Controls.2/</a:t>
            </a:r>
            <a:r>
              <a:rPr lang="en-US" dirty="0" err="1">
                <a:latin typeface="Courier New"/>
                <a:cs typeface="Courier New"/>
              </a:rPr>
              <a:t>ControlType.qml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and modify that </a:t>
            </a:r>
          </a:p>
          <a:p>
            <a:r>
              <a:rPr lang="en-US" dirty="0"/>
              <a:t>Deploy the customize control with your app</a:t>
            </a:r>
          </a:p>
          <a:p>
            <a:pPr lvl="1"/>
            <a:r>
              <a:rPr lang="en-US" dirty="0"/>
              <a:t>Provide a new, styled control type, such as </a:t>
            </a:r>
            <a:r>
              <a:rPr lang="en-US" dirty="0" err="1">
                <a:latin typeface="Courier New"/>
                <a:cs typeface="Courier New"/>
              </a:rPr>
              <a:t>CustomSlider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476" y="1844824"/>
            <a:ext cx="4933971" cy="2999762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79519850"/>
      </p:ext>
    </p:extLst>
  </p:cSld>
  <p:clrMapOvr>
    <a:masterClrMapping/>
  </p:clrMapOvr>
  <p:transition spd="med"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custom several controls, put the style files into a separate folder</a:t>
            </a:r>
          </a:p>
          <a:p>
            <a:endParaRPr lang="en-US" dirty="0"/>
          </a:p>
          <a:p>
            <a:r>
              <a:rPr lang="en-US" dirty="0"/>
              <a:t>Style file names correspond to control type names, e.g. </a:t>
            </a:r>
            <a:r>
              <a:rPr lang="en-US" dirty="0" err="1">
                <a:latin typeface="Courier New"/>
                <a:cs typeface="Courier New"/>
              </a:rPr>
              <a:t>Slider.qml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there is no custom style for a control, the default one will be used</a:t>
            </a:r>
          </a:p>
          <a:p>
            <a:endParaRPr lang="en-US" dirty="0"/>
          </a:p>
          <a:p>
            <a:r>
              <a:rPr lang="en-US" dirty="0"/>
              <a:t>Style folder may be defined using command line switch –style, environment variable or set with </a:t>
            </a:r>
            <a:r>
              <a:rPr lang="en-US" dirty="0" err="1">
                <a:latin typeface="Courier New"/>
                <a:cs typeface="Courier New"/>
              </a:rPr>
              <a:t>QQuickStyle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setStyle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Styles 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42247309"/>
      </p:ext>
    </p:extLst>
  </p:cSld>
  <p:clrMapOvr>
    <a:masterClrMapping/>
  </p:clrMapOvr>
  <p:transition spd="med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7559916" cy="1584175"/>
          </a:xfrm>
        </p:spPr>
        <p:txBody>
          <a:bodyPr/>
          <a:lstStyle/>
          <a:p>
            <a:r>
              <a:rPr lang="en-US" dirty="0" err="1"/>
              <a:t>Stylable</a:t>
            </a:r>
            <a:r>
              <a:rPr lang="en-US" dirty="0"/>
              <a:t> properties, applied to several control types are defined in C++ as attached properties</a:t>
            </a:r>
          </a:p>
          <a:p>
            <a:pPr lvl="1"/>
            <a:r>
              <a:rPr lang="en-US" dirty="0"/>
              <a:t>For example, existing </a:t>
            </a:r>
            <a:r>
              <a:rPr lang="en-US" dirty="0">
                <a:latin typeface="Courier New"/>
                <a:cs typeface="Courier New"/>
              </a:rPr>
              <a:t>Material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Universal</a:t>
            </a:r>
            <a:r>
              <a:rPr lang="en-US" dirty="0"/>
              <a:t> styles have a </a:t>
            </a:r>
            <a:r>
              <a:rPr lang="en-US" dirty="0">
                <a:latin typeface="Courier New"/>
                <a:cs typeface="Courier New"/>
              </a:rPr>
              <a:t>theme</a:t>
            </a:r>
            <a:r>
              <a:rPr lang="en-US" dirty="0"/>
              <a:t> attached property, configurable via </a:t>
            </a:r>
            <a:r>
              <a:rPr lang="en-US" dirty="0">
                <a:latin typeface="Courier New"/>
                <a:cs typeface="Courier New"/>
              </a:rPr>
              <a:t>qtquickcontrols2.conf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Styles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34688" y="3861048"/>
            <a:ext cx="3608488" cy="1512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b="1" dirty="0"/>
              <a:t>[Controls]</a:t>
            </a:r>
            <a:endParaRPr lang="en-US" dirty="0"/>
          </a:p>
          <a:p>
            <a:r>
              <a:rPr lang="en-US" b="1" dirty="0"/>
              <a:t>Style=Material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/>
              <a:t>[Universal]</a:t>
            </a:r>
            <a:r>
              <a:rPr lang="en-US" dirty="0"/>
              <a:t> </a:t>
            </a:r>
          </a:p>
          <a:p>
            <a:r>
              <a:rPr lang="en-US" b="1" dirty="0"/>
              <a:t>Theme=Dark</a:t>
            </a:r>
            <a:r>
              <a:rPr lang="en-US" dirty="0"/>
              <a:t> </a:t>
            </a:r>
          </a:p>
          <a:p>
            <a:r>
              <a:rPr lang="en-US" b="1" dirty="0"/>
              <a:t>[Material]</a:t>
            </a:r>
            <a:r>
              <a:rPr lang="en-US" dirty="0"/>
              <a:t> </a:t>
            </a:r>
          </a:p>
          <a:p>
            <a:r>
              <a:rPr lang="en-US" b="1" dirty="0"/>
              <a:t>Accent=Red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82244" y="3861048"/>
            <a:ext cx="4158822" cy="1512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/>
              <a:t>import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QtQuick.Controls.Material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2.0 </a:t>
            </a:r>
            <a:br>
              <a:rPr lang="en-US" dirty="0"/>
            </a:br>
            <a:r>
              <a:rPr lang="en-US" dirty="0">
                <a:solidFill>
                  <a:srgbClr val="800080"/>
                </a:solidFill>
              </a:rPr>
              <a:t>Button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"Stop”;</a:t>
            </a:r>
            <a:r>
              <a:rPr lang="en-US" dirty="0"/>
              <a:t> </a:t>
            </a:r>
            <a:r>
              <a:rPr lang="en-US" dirty="0">
                <a:solidFill>
                  <a:srgbClr val="800000"/>
                </a:solidFill>
              </a:rPr>
              <a:t>highlighted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800000"/>
                </a:solidFill>
              </a:rPr>
              <a:t>Material.accent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Material</a:t>
            </a:r>
            <a:r>
              <a:rPr lang="en-US" dirty="0" err="1"/>
              <a:t>.Red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Material.theme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Material</a:t>
            </a:r>
            <a:r>
              <a:rPr lang="en-US" dirty="0" err="1"/>
              <a:t>.Dark</a:t>
            </a:r>
            <a:r>
              <a:rPr lang="en-US" dirty="0"/>
              <a:t> </a:t>
            </a:r>
          </a:p>
          <a:p>
            <a:r>
              <a:rPr lang="en-US" dirty="0"/>
              <a:t>}</a:t>
            </a:r>
            <a:endParaRPr lang="en-US" dirty="0">
              <a:solidFill>
                <a:srgbClr val="1E1B18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748" y="1772816"/>
            <a:ext cx="2320894" cy="2811150"/>
          </a:xfrm>
          <a:prstGeom prst="rect">
            <a:avLst/>
          </a:prstGeo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56628071"/>
      </p:ext>
    </p:extLst>
  </p:cSld>
  <p:clrMapOvr>
    <a:masterClrMapping/>
  </p:clrMapOvr>
  <p:transition spd="med"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11087386" cy="2808311"/>
          </a:xfrm>
        </p:spPr>
        <p:txBody>
          <a:bodyPr/>
          <a:lstStyle/>
          <a:p>
            <a:r>
              <a:rPr lang="en-US" dirty="0"/>
              <a:t>Declare a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subclass with </a:t>
            </a:r>
          </a:p>
          <a:p>
            <a:pPr lvl="1"/>
            <a:r>
              <a:rPr lang="en-US" dirty="0"/>
              <a:t>a style property </a:t>
            </a:r>
            <a:r>
              <a:rPr lang="en-US" dirty="0">
                <a:latin typeface="Courier New"/>
                <a:cs typeface="Courier New"/>
              </a:rPr>
              <a:t>Q_PROPERTY(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styleProperty</a:t>
            </a:r>
            <a:r>
              <a:rPr lang="en-US" dirty="0">
                <a:latin typeface="Courier New"/>
                <a:cs typeface="Courier New"/>
              </a:rPr>
              <a:t>…)</a:t>
            </a:r>
          </a:p>
          <a:p>
            <a:pPr lvl="1"/>
            <a:r>
              <a:rPr lang="en-US" dirty="0"/>
              <a:t>a factory: </a:t>
            </a:r>
            <a:r>
              <a:rPr lang="en-US" dirty="0">
                <a:latin typeface="Courier New"/>
                <a:cs typeface="Courier New"/>
              </a:rPr>
              <a:t>static </a:t>
            </a:r>
            <a:r>
              <a:rPr lang="en-US" dirty="0" err="1">
                <a:latin typeface="Courier New"/>
                <a:cs typeface="Courier New"/>
              </a:rPr>
              <a:t>CoolStyle</a:t>
            </a:r>
            <a:r>
              <a:rPr lang="en-US" dirty="0">
                <a:latin typeface="Courier New"/>
                <a:cs typeface="Courier New"/>
              </a:rPr>
              <a:t> *</a:t>
            </a:r>
            <a:r>
              <a:rPr lang="en-US" dirty="0" err="1">
                <a:latin typeface="Courier New"/>
                <a:cs typeface="Courier New"/>
              </a:rPr>
              <a:t>qmlAttachedProperties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*object);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QML_DECLARE_TYPEINFO(</a:t>
            </a:r>
            <a:r>
              <a:rPr lang="en-US" dirty="0" err="1">
                <a:latin typeface="Courier New"/>
                <a:cs typeface="Courier New"/>
              </a:rPr>
              <a:t>CoolStyle</a:t>
            </a:r>
            <a:r>
              <a:rPr lang="en-US" dirty="0">
                <a:latin typeface="Courier New"/>
                <a:cs typeface="Courier New"/>
              </a:rPr>
              <a:t>, QML_HAS_ATTACHED_PROPERTIES) </a:t>
            </a:r>
          </a:p>
          <a:p>
            <a:r>
              <a:rPr lang="en-US" dirty="0"/>
              <a:t>Register your C++ type for the QML engine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qmlRegisterUncreatableType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CoolStyle</a:t>
            </a:r>
            <a:r>
              <a:rPr lang="en-US" dirty="0">
                <a:latin typeface="Courier New"/>
                <a:cs typeface="Courier New"/>
              </a:rPr>
              <a:t>&gt;(“</a:t>
            </a:r>
            <a:r>
              <a:rPr lang="en-US" dirty="0" err="1">
                <a:latin typeface="Courier New"/>
                <a:cs typeface="Courier New"/>
              </a:rPr>
              <a:t>StyleModule</a:t>
            </a:r>
            <a:r>
              <a:rPr lang="en-US" dirty="0">
                <a:latin typeface="Courier New"/>
                <a:cs typeface="Courier New"/>
              </a:rPr>
              <a:t>”, 42, 0, “</a:t>
            </a:r>
            <a:r>
              <a:rPr lang="en-US" dirty="0" err="1">
                <a:latin typeface="Courier New"/>
                <a:cs typeface="Courier New"/>
              </a:rPr>
              <a:t>CoolStyleName</a:t>
            </a:r>
            <a:r>
              <a:rPr lang="en-US" dirty="0">
                <a:latin typeface="Courier New"/>
                <a:cs typeface="Courier New"/>
              </a:rPr>
              <a:t>”, “Error message”)</a:t>
            </a:r>
          </a:p>
          <a:p>
            <a:r>
              <a:rPr lang="en-US" dirty="0"/>
              <a:t>Use the property in custom styling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Style Property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9796" y="4797152"/>
            <a:ext cx="10801200" cy="1368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import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u="sng" dirty="0" err="1"/>
              <a:t>StyleModule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u="sng" dirty="0"/>
              <a:t>42.0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Button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"Button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2”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CoolStyleName</a:t>
            </a:r>
            <a:r>
              <a:rPr lang="en-US" dirty="0" err="1">
                <a:solidFill>
                  <a:srgbClr val="800000"/>
                </a:solidFill>
              </a:rPr>
              <a:t>.styleProperty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23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endParaRPr lang="en-US" dirty="0">
              <a:solidFill>
                <a:srgbClr val="1E1B18"/>
              </a:solidFill>
              <a:latin typeface="Verdana" charset="0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49524011"/>
      </p:ext>
    </p:extLst>
  </p:cSld>
  <p:clrMapOvr>
    <a:masterClrMapping/>
  </p:clrMapOvr>
  <p:transition spd="med"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Qt Quick Controls provide ready-made UI controls 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ApplicationWindow</a:t>
            </a:r>
            <a:r>
              <a:rPr lang="en-US" dirty="0"/>
              <a:t> provides a </a:t>
            </a:r>
            <a:r>
              <a:rPr lang="en-US" dirty="0" err="1">
                <a:latin typeface="Courier New"/>
                <a:cs typeface="Courier New"/>
              </a:rPr>
              <a:t>QQuickWindow</a:t>
            </a:r>
            <a:r>
              <a:rPr lang="en-US" dirty="0"/>
              <a:t> with header and footer </a:t>
            </a:r>
          </a:p>
          <a:p>
            <a:endParaRPr lang="en-US" dirty="0"/>
          </a:p>
          <a:p>
            <a:r>
              <a:rPr lang="en-US" dirty="0"/>
              <a:t>Window may contain any views, controls, items </a:t>
            </a:r>
          </a:p>
          <a:p>
            <a:pPr lvl="1"/>
            <a:r>
              <a:rPr lang="en-US" dirty="0"/>
              <a:t>Split view, stack view, tab view, scroll view</a:t>
            </a:r>
          </a:p>
          <a:p>
            <a:pPr lvl="1"/>
            <a:r>
              <a:rPr lang="en-US" dirty="0"/>
              <a:t>Button, slider, label etc.</a:t>
            </a:r>
          </a:p>
          <a:p>
            <a:pPr lvl="1"/>
            <a:endParaRPr lang="en-US" dirty="0"/>
          </a:p>
          <a:p>
            <a:r>
              <a:rPr lang="en-US" dirty="0"/>
              <a:t>Controls may be styled in three ways</a:t>
            </a:r>
          </a:p>
          <a:p>
            <a:pPr lvl="1"/>
            <a:r>
              <a:rPr lang="en-US" dirty="0"/>
              <a:t>With custom background and content items </a:t>
            </a:r>
          </a:p>
          <a:p>
            <a:pPr lvl="1"/>
            <a:r>
              <a:rPr lang="en-US" dirty="0"/>
              <a:t>By changing existing style properties</a:t>
            </a:r>
          </a:p>
          <a:p>
            <a:pPr lvl="1"/>
            <a:r>
              <a:rPr lang="en-US" dirty="0"/>
              <a:t>By creating completely new styles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Lab 4: </a:t>
            </a:r>
            <a:r>
              <a:rPr lang="fi-FI" sz="1400" dirty="0">
                <a:cs typeface="Open Sans Light"/>
              </a:rPr>
              <a:t>Qt </a:t>
            </a:r>
            <a:r>
              <a:rPr lang="fi-FI" sz="1400" dirty="0" err="1">
                <a:cs typeface="Open Sans Light"/>
              </a:rPr>
              <a:t>Quick</a:t>
            </a:r>
            <a:r>
              <a:rPr lang="fi-FI" sz="1400" dirty="0">
                <a:cs typeface="Open Sans Light"/>
              </a:rPr>
              <a:t> Controls</a:t>
            </a:r>
            <a:endParaRPr lang="en-US" sz="1400" dirty="0">
              <a:cs typeface="Open Sans Light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63180634"/>
      </p:ext>
    </p:extLst>
  </p:cSld>
  <p:clrMapOvr>
    <a:masterClrMapping/>
  </p:clrMapOvr>
  <p:transition spd="med"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Animations, States, and State Machines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98986"/>
      </p:ext>
    </p:extLst>
  </p:cSld>
  <p:clrMapOvr>
    <a:masterClrMapping/>
  </p:clrMapOvr>
  <p:transition spd="med"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Animation Types</a:t>
            </a:r>
          </a:p>
          <a:p>
            <a:r>
              <a:rPr lang="en-GB" dirty="0"/>
              <a:t>Animation Thread</a:t>
            </a:r>
            <a:endParaRPr lang="en-US" dirty="0"/>
          </a:p>
          <a:p>
            <a:r>
              <a:rPr lang="en-GB" dirty="0"/>
              <a:t>Easing Curves</a:t>
            </a:r>
          </a:p>
          <a:p>
            <a:r>
              <a:rPr lang="en-US" dirty="0">
                <a:cs typeface="Open Sans Light"/>
              </a:rPr>
              <a:t>State Machines</a:t>
            </a:r>
          </a:p>
          <a:p>
            <a:r>
              <a:rPr lang="en-US" dirty="0">
                <a:cs typeface="Open Sans Light"/>
              </a:rPr>
              <a:t>Property Changes</a:t>
            </a:r>
          </a:p>
          <a:p>
            <a:r>
              <a:rPr lang="en-US" dirty="0">
                <a:cs typeface="Open Sans Light"/>
              </a:rPr>
              <a:t>Transitions</a:t>
            </a:r>
          </a:p>
          <a:p>
            <a:r>
              <a:rPr lang="en-US" dirty="0">
                <a:cs typeface="Open Sans Light"/>
              </a:rPr>
              <a:t>Animated Transitions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53321619"/>
      </p:ext>
    </p:extLst>
  </p:cSld>
  <p:clrMapOvr>
    <a:masterClrMapping/>
  </p:clrMapOvr>
  <p:transition spd="med"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Animation</a:t>
            </a:r>
          </a:p>
        </p:txBody>
      </p:sp>
      <p:pic>
        <p:nvPicPr>
          <p:cNvPr id="8" name="Picture 7" descr="C:/Work/workspaces/creator_workspace/ImageBounce/ImageBounce.qml - Qt QML View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534" y="1609182"/>
            <a:ext cx="1726991" cy="4103944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13266" y="1506716"/>
            <a:ext cx="9477783" cy="4335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>
                <a:solidFill>
                  <a:srgbClr val="800080"/>
                </a:solidFill>
              </a:rPr>
              <a:t>Rectangle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id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rect</a:t>
            </a:r>
            <a:r>
              <a:rPr lang="en-US" sz="1500" dirty="0"/>
              <a:t>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width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120;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height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300;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Image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id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img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source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"face-smile.png"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</a:t>
            </a:r>
            <a:r>
              <a:rPr lang="en-US" sz="1500" dirty="0" err="1">
                <a:solidFill>
                  <a:srgbClr val="800000"/>
                </a:solidFill>
              </a:rPr>
              <a:t>anchors.horizontalCenter</a:t>
            </a:r>
            <a:r>
              <a:rPr lang="en-US" sz="1500" dirty="0">
                <a:solidFill>
                  <a:srgbClr val="800000"/>
                </a:solidFill>
              </a:rPr>
              <a:t>: </a:t>
            </a:r>
            <a:r>
              <a:rPr lang="en-US" sz="1500" dirty="0" err="1">
                <a:solidFill>
                  <a:srgbClr val="800000"/>
                </a:solidFill>
              </a:rPr>
              <a:t>parent.horizontalCenter</a:t>
            </a:r>
            <a:endParaRPr lang="en-US" sz="1500" dirty="0"/>
          </a:p>
          <a:p>
            <a:r>
              <a:rPr lang="en-US" sz="1500" dirty="0">
                <a:solidFill>
                  <a:srgbClr val="800080"/>
                </a:solidFill>
              </a:rPr>
              <a:t>      </a:t>
            </a:r>
            <a:r>
              <a:rPr lang="en-US" sz="1500" dirty="0" err="1">
                <a:solidFill>
                  <a:srgbClr val="800080"/>
                </a:solidFill>
              </a:rPr>
              <a:t>SequentialAnimation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on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y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   id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anim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   running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true;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loops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Animation.Infinite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   </a:t>
            </a:r>
            <a:r>
              <a:rPr lang="en-US" sz="1500" dirty="0" err="1">
                <a:solidFill>
                  <a:srgbClr val="800080"/>
                </a:solidFill>
              </a:rPr>
              <a:t>NumberAnimation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   to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300-img.height;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duration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2000; </a:t>
            </a:r>
            <a:r>
              <a:rPr lang="en-US" sz="1500" dirty="0" err="1">
                <a:solidFill>
                  <a:srgbClr val="800000"/>
                </a:solidFill>
              </a:rPr>
              <a:t>easing.type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Easing.OutBounce</a:t>
            </a:r>
            <a:endParaRPr lang="en-US" sz="1500" dirty="0"/>
          </a:p>
          <a:p>
            <a:r>
              <a:rPr lang="en-US" sz="1500" dirty="0"/>
              <a:t>         }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   </a:t>
            </a:r>
            <a:r>
              <a:rPr lang="en-US" sz="1500" dirty="0" err="1">
                <a:solidFill>
                  <a:srgbClr val="800080"/>
                </a:solidFill>
              </a:rPr>
              <a:t>PauseAnimation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duration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1000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}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   </a:t>
            </a:r>
            <a:r>
              <a:rPr lang="en-US" sz="1500" dirty="0" err="1">
                <a:solidFill>
                  <a:srgbClr val="800080"/>
                </a:solidFill>
              </a:rPr>
              <a:t>NumberAnimation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   to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0;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duration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1000; </a:t>
            </a:r>
            <a:r>
              <a:rPr lang="en-US" sz="1500" dirty="0" err="1">
                <a:solidFill>
                  <a:srgbClr val="800000"/>
                </a:solidFill>
              </a:rPr>
              <a:t>easing.type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Easing.OutQuad</a:t>
            </a:r>
            <a:endParaRPr lang="en-US" sz="1500" dirty="0"/>
          </a:p>
          <a:p>
            <a:r>
              <a:rPr lang="en-US" sz="1500" dirty="0"/>
              <a:t>       } </a:t>
            </a:r>
          </a:p>
          <a:p>
            <a:r>
              <a:rPr lang="en-US" sz="1500" dirty="0"/>
              <a:t>     } </a:t>
            </a:r>
          </a:p>
          <a:p>
            <a:r>
              <a:rPr lang="en-US" sz="1500" dirty="0"/>
              <a:t>  }</a:t>
            </a:r>
          </a:p>
          <a:p>
            <a:r>
              <a:rPr lang="en-US" sz="1500" dirty="0"/>
              <a:t>}</a:t>
            </a:r>
            <a:endParaRPr lang="fi-FI" sz="15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animations/imageBounce</a:t>
            </a:r>
            <a:endParaRPr lang="en-US" sz="1400" dirty="0">
              <a:cs typeface="Open Sans Light"/>
            </a:endParaRPr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95835289"/>
      </p:ext>
    </p:extLst>
  </p:cSld>
  <p:clrMapOvr>
    <a:masterClrMapping/>
  </p:clrMapOvr>
  <p:transition spd="med"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Animation types share a lot of common characteristics </a:t>
            </a:r>
          </a:p>
          <a:p>
            <a:pPr lvl="1"/>
            <a:r>
              <a:rPr lang="en-US" dirty="0"/>
              <a:t>Via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Animation</a:t>
            </a:r>
            <a:r>
              <a:rPr lang="en-US" dirty="0"/>
              <a:t> base type</a:t>
            </a:r>
          </a:p>
          <a:p>
            <a:pPr lvl="1"/>
            <a:r>
              <a:rPr lang="en-US" dirty="0"/>
              <a:t>Type’s name pretty much tells you what it is used for</a:t>
            </a:r>
          </a:p>
          <a:p>
            <a:pPr lvl="1"/>
            <a:r>
              <a:rPr lang="en-US" dirty="0"/>
              <a:t>Especially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PropertyAnimation</a:t>
            </a:r>
            <a:r>
              <a:rPr lang="en-US" dirty="0"/>
              <a:t> is a very multi-purpose type</a:t>
            </a:r>
          </a:p>
          <a:p>
            <a:pPr lvl="2"/>
            <a:r>
              <a:rPr lang="en-US" dirty="0"/>
              <a:t>Can be used to animate various property types</a:t>
            </a:r>
          </a:p>
          <a:p>
            <a:pPr lvl="1"/>
            <a:r>
              <a:rPr lang="en-US" dirty="0"/>
              <a:t>For convenience, there exist several </a:t>
            </a:r>
            <a:r>
              <a:rPr lang="en-US" dirty="0">
                <a:latin typeface="Courier New"/>
                <a:cs typeface="Courier New"/>
              </a:rPr>
              <a:t>Item</a:t>
            </a:r>
            <a:r>
              <a:rPr lang="en-US" dirty="0"/>
              <a:t>-based animations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AnimatedImage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err="1">
                <a:latin typeface="Courier New"/>
                <a:cs typeface="Courier New"/>
              </a:rPr>
              <a:t>AnimatedSprite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types</a:t>
            </a:r>
          </a:p>
        </p:txBody>
      </p:sp>
      <p:sp>
        <p:nvSpPr>
          <p:cNvPr id="2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395976" y="3789040"/>
            <a:ext cx="2341762" cy="400832"/>
          </a:xfrm>
          <a:prstGeom prst="rect">
            <a:avLst/>
          </a:prstGeom>
          <a:gradFill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16200000" scaled="0"/>
          </a:gradFill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Animation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95975" y="4768157"/>
            <a:ext cx="2341762" cy="400832"/>
          </a:xfrm>
          <a:prstGeom prst="rect">
            <a:avLst/>
          </a:prstGeom>
          <a:gradFill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16200000" scaled="0"/>
          </a:gradFill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PropertyAnimation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96778" y="4768157"/>
            <a:ext cx="2341762" cy="400832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SequentialAnimation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357875" y="4768157"/>
            <a:ext cx="2341762" cy="400832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ParallelAnimation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58687" y="5872484"/>
            <a:ext cx="2056207" cy="400832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NumberAnimation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06993" y="5860007"/>
            <a:ext cx="1895816" cy="400832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ColorAnimation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93985" y="5860007"/>
            <a:ext cx="2195696" cy="400832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1800" kern="0" dirty="0">
                <a:solidFill>
                  <a:sysClr val="windowText" lastClr="000000"/>
                </a:solidFill>
                <a:latin typeface="Calibri"/>
                <a:ea typeface="+mn-ea"/>
              </a:rPr>
              <a:t>Vector3D</a:t>
            </a:r>
            <a:r>
              <a:rPr kumimoji="0" lang="fi-FI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Animation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" name="Elbow Connector 30"/>
          <p:cNvCxnSpPr>
            <a:stCxn id="26" idx="0"/>
            <a:endCxn id="24" idx="2"/>
          </p:cNvCxnSpPr>
          <p:nvPr/>
        </p:nvCxnSpPr>
        <p:spPr>
          <a:xfrm rot="5400000" flipH="1" flipV="1">
            <a:off x="4778117" y="2979416"/>
            <a:ext cx="578285" cy="2999199"/>
          </a:xfrm>
          <a:prstGeom prst="bentConnector3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2" name="Elbow Connector 31"/>
          <p:cNvCxnSpPr>
            <a:stCxn id="27" idx="0"/>
            <a:endCxn id="24" idx="2"/>
          </p:cNvCxnSpPr>
          <p:nvPr/>
        </p:nvCxnSpPr>
        <p:spPr>
          <a:xfrm rot="16200000" flipV="1">
            <a:off x="7758665" y="2998066"/>
            <a:ext cx="578285" cy="2961898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4F81BD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" name="Elbow Connector 32"/>
          <p:cNvCxnSpPr>
            <a:stCxn id="25" idx="0"/>
            <a:endCxn id="24" idx="2"/>
          </p:cNvCxnSpPr>
          <p:nvPr/>
        </p:nvCxnSpPr>
        <p:spPr>
          <a:xfrm rot="5400000" flipH="1" flipV="1">
            <a:off x="6277715" y="4479016"/>
            <a:ext cx="578285" cy="1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4F81BD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" name="Elbow Connector 33"/>
          <p:cNvCxnSpPr>
            <a:stCxn id="30" idx="0"/>
            <a:endCxn id="25" idx="2"/>
          </p:cNvCxnSpPr>
          <p:nvPr/>
        </p:nvCxnSpPr>
        <p:spPr>
          <a:xfrm rot="16200000" flipV="1">
            <a:off x="7883836" y="3852010"/>
            <a:ext cx="691018" cy="3324977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4F81BD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5" name="Elbow Connector 34"/>
          <p:cNvCxnSpPr>
            <a:stCxn id="29" idx="0"/>
            <a:endCxn id="25" idx="2"/>
          </p:cNvCxnSpPr>
          <p:nvPr/>
        </p:nvCxnSpPr>
        <p:spPr>
          <a:xfrm rot="5400000" flipH="1" flipV="1">
            <a:off x="4515370" y="3808521"/>
            <a:ext cx="691018" cy="3411955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4F81BD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6" name="Elbow Connector 35"/>
          <p:cNvCxnSpPr>
            <a:stCxn id="28" idx="0"/>
            <a:endCxn id="25" idx="2"/>
          </p:cNvCxnSpPr>
          <p:nvPr/>
        </p:nvCxnSpPr>
        <p:spPr>
          <a:xfrm rot="5400000" flipH="1" flipV="1">
            <a:off x="5575077" y="4880705"/>
            <a:ext cx="703495" cy="1280066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4F81BD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7" name="Rectangle 36"/>
          <p:cNvSpPr/>
          <p:nvPr/>
        </p:nvSpPr>
        <p:spPr>
          <a:xfrm>
            <a:off x="6418364" y="5877272"/>
            <a:ext cx="2195672" cy="400832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1800" kern="0" noProof="0" dirty="0" err="1">
                <a:solidFill>
                  <a:sysClr val="windowText" lastClr="000000"/>
                </a:solidFill>
                <a:latin typeface="Calibri"/>
                <a:ea typeface="+mn-ea"/>
              </a:rPr>
              <a:t>Rotation</a:t>
            </a:r>
            <a:r>
              <a:rPr kumimoji="0" lang="fi-FI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Animation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8" name="Elbow Connector 37"/>
          <p:cNvCxnSpPr>
            <a:stCxn id="37" idx="0"/>
            <a:endCxn id="25" idx="2"/>
          </p:cNvCxnSpPr>
          <p:nvPr/>
        </p:nvCxnSpPr>
        <p:spPr>
          <a:xfrm rot="16200000" flipV="1">
            <a:off x="6687388" y="5048459"/>
            <a:ext cx="708283" cy="949344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4F81BD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74008716"/>
      </p:ext>
    </p:extLst>
  </p:cSld>
  <p:clrMapOvr>
    <a:masterClrMapping/>
  </p:clrMapOvr>
  <p:transition spd="med"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also a few very handy types for specific purposes when running animations</a:t>
            </a:r>
          </a:p>
          <a:p>
            <a:pPr lvl="1"/>
            <a:r>
              <a:rPr lang="en-US" dirty="0"/>
              <a:t>Executing scripts</a:t>
            </a:r>
          </a:p>
          <a:p>
            <a:pPr lvl="1"/>
            <a:r>
              <a:rPr lang="en-US" dirty="0"/>
              <a:t>Pausing animations</a:t>
            </a:r>
          </a:p>
          <a:p>
            <a:pPr lvl="1"/>
            <a:r>
              <a:rPr lang="en-US" dirty="0"/>
              <a:t>Changing anchors, parents</a:t>
            </a:r>
          </a:p>
          <a:p>
            <a:pPr lvl="1"/>
            <a:r>
              <a:rPr lang="fi-FI" dirty="0"/>
              <a:t>…</a:t>
            </a:r>
          </a:p>
          <a:p>
            <a:endParaRPr lang="en-US" dirty="0"/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Types</a:t>
            </a:r>
          </a:p>
        </p:txBody>
      </p:sp>
      <p:sp>
        <p:nvSpPr>
          <p:cNvPr id="24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26" name="Footer Placeholder 3"/>
          <p:cNvSpPr txBox="1">
            <a:spLocks/>
          </p:cNvSpPr>
          <p:nvPr/>
        </p:nvSpPr>
        <p:spPr>
          <a:xfrm>
            <a:off x="8767069" y="5717207"/>
            <a:ext cx="1447423" cy="150813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rgbClr val="FFFFFF"/>
                </a:solidFill>
                <a:latin typeface="Arial" charset="0"/>
                <a:ea typeface="MS PGothic" charset="0"/>
                <a:cs typeface="Arial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/>
              <a:t>© 2011 Digia Plc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58553" y="4077072"/>
            <a:ext cx="1646744" cy="400832"/>
          </a:xfrm>
          <a:prstGeom prst="rect">
            <a:avLst/>
          </a:prstGeom>
          <a:gradFill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16200000" scaled="0"/>
          </a:gradFill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Animation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50138" y="5411355"/>
            <a:ext cx="1964579" cy="400832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PauseAnimation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59431" y="5411355"/>
            <a:ext cx="1964579" cy="400832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SpringAnimation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06171" y="5411355"/>
            <a:ext cx="1964579" cy="400832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AnchorAnimation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303686" y="3706476"/>
            <a:ext cx="2022171" cy="400832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PropertyAction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361279" y="5411355"/>
            <a:ext cx="1964579" cy="400832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ParentAnimation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303686" y="4307375"/>
            <a:ext cx="2022171" cy="400832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ScriptAction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4" name="Elbow Connector 33"/>
          <p:cNvCxnSpPr>
            <a:stCxn id="29" idx="0"/>
            <a:endCxn id="27" idx="2"/>
          </p:cNvCxnSpPr>
          <p:nvPr/>
        </p:nvCxnSpPr>
        <p:spPr>
          <a:xfrm rot="5400000" flipH="1" flipV="1">
            <a:off x="3795098" y="3224528"/>
            <a:ext cx="933451" cy="3440204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4F81BD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5" name="Elbow Connector 34"/>
          <p:cNvCxnSpPr>
            <a:stCxn id="30" idx="0"/>
            <a:endCxn id="27" idx="2"/>
          </p:cNvCxnSpPr>
          <p:nvPr/>
        </p:nvCxnSpPr>
        <p:spPr>
          <a:xfrm rot="16200000" flipV="1">
            <a:off x="6068468" y="4391362"/>
            <a:ext cx="933451" cy="1106536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4F81BD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6" name="Elbow Connector 35"/>
          <p:cNvCxnSpPr>
            <a:stCxn id="28" idx="0"/>
            <a:endCxn id="27" idx="2"/>
          </p:cNvCxnSpPr>
          <p:nvPr/>
        </p:nvCxnSpPr>
        <p:spPr>
          <a:xfrm rot="5400000" flipH="1" flipV="1">
            <a:off x="4940451" y="4369882"/>
            <a:ext cx="933451" cy="1149498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4F81BD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7" name="Elbow Connector 36"/>
          <p:cNvCxnSpPr>
            <a:stCxn id="32" idx="0"/>
            <a:endCxn id="27" idx="2"/>
          </p:cNvCxnSpPr>
          <p:nvPr/>
        </p:nvCxnSpPr>
        <p:spPr>
          <a:xfrm rot="16200000" flipV="1">
            <a:off x="7196022" y="3263809"/>
            <a:ext cx="933451" cy="3361643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4F81BD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8" name="Elbow Connector 37"/>
          <p:cNvCxnSpPr>
            <a:stCxn id="31" idx="1"/>
            <a:endCxn id="27" idx="3"/>
          </p:cNvCxnSpPr>
          <p:nvPr/>
        </p:nvCxnSpPr>
        <p:spPr>
          <a:xfrm rot="10800000" flipV="1">
            <a:off x="6805296" y="3906892"/>
            <a:ext cx="1498390" cy="370596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4F81BD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" name="Elbow Connector 38"/>
          <p:cNvCxnSpPr>
            <a:stCxn id="33" idx="1"/>
            <a:endCxn id="27" idx="3"/>
          </p:cNvCxnSpPr>
          <p:nvPr/>
        </p:nvCxnSpPr>
        <p:spPr>
          <a:xfrm rot="10800000">
            <a:off x="6805296" y="4277490"/>
            <a:ext cx="1498390" cy="230303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4F81BD"/>
            </a:solidFill>
            <a:prstDash val="solid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" name="Straight Connector 39"/>
          <p:cNvCxnSpPr/>
          <p:nvPr/>
        </p:nvCxnSpPr>
        <p:spPr>
          <a:xfrm>
            <a:off x="1859721" y="4708208"/>
            <a:ext cx="0" cy="703149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41" name="Picture 40" descr="Screen Clippi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74" y="3627133"/>
            <a:ext cx="1221446" cy="1233474"/>
          </a:xfrm>
          <a:prstGeom prst="rect">
            <a:avLst/>
          </a:prstGeom>
        </p:spPr>
      </p:pic>
      <p:sp>
        <p:nvSpPr>
          <p:cNvPr id="4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62341850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QML objects are more memory intensive than widgets</a:t>
            </a:r>
          </a:p>
          <a:p>
            <a:r>
              <a:rPr lang="en-US" dirty="0"/>
              <a:t>To minimize application startup-time, use lazy loading with </a:t>
            </a:r>
            <a:r>
              <a:rPr lang="en-US" dirty="0">
                <a:latin typeface="Courier New"/>
                <a:cs typeface="Courier New"/>
              </a:rPr>
              <a:t>Loader</a:t>
            </a:r>
          </a:p>
          <a:p>
            <a:pPr lvl="1"/>
            <a:r>
              <a:rPr lang="en-US" dirty="0"/>
              <a:t>Use load screen, load dynamically pages</a:t>
            </a:r>
          </a:p>
          <a:p>
            <a:pPr lvl="1"/>
            <a:r>
              <a:rPr lang="en-US" dirty="0"/>
              <a:t>Keep complicated and frequently used pages in memory (just change the visibility)</a:t>
            </a:r>
          </a:p>
          <a:p>
            <a:pPr lvl="1"/>
            <a:r>
              <a:rPr lang="en-US" dirty="0"/>
              <a:t>Create objects asynchronously </a:t>
            </a:r>
          </a:p>
          <a:p>
            <a:pPr lvl="1"/>
            <a:endParaRPr lang="en-US" dirty="0"/>
          </a:p>
          <a:p>
            <a:r>
              <a:rPr lang="en-US" dirty="0"/>
              <a:t>Keep the UI thread as little loaded as possible</a:t>
            </a:r>
          </a:p>
          <a:p>
            <a:pPr lvl="1"/>
            <a:r>
              <a:rPr lang="en-US" dirty="0"/>
              <a:t>Use worker threads</a:t>
            </a:r>
          </a:p>
          <a:p>
            <a:pPr lvl="1"/>
            <a:r>
              <a:rPr lang="en-US" dirty="0"/>
              <a:t>No IO, no blocking function, no </a:t>
            </a:r>
            <a:r>
              <a:rPr lang="en-US" dirty="0" err="1"/>
              <a:t>mutex</a:t>
            </a:r>
            <a:r>
              <a:rPr lang="en-US" dirty="0"/>
              <a:t> locking with blocking functions, avoid even handling Qt connections (slots) in the GUI thread, if possible</a:t>
            </a:r>
          </a:p>
          <a:p>
            <a:pPr lvl="1"/>
            <a:endParaRPr lang="en-US" dirty="0"/>
          </a:p>
          <a:p>
            <a:r>
              <a:rPr lang="en-US" dirty="0"/>
              <a:t>Analyze performance and optimize rendering bottlenecks 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Real-Life QML User Interfaces – Important Principles 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66362597"/>
      </p:ext>
    </p:extLst>
  </p:cSld>
  <p:clrMapOvr>
    <a:masterClrMapping/>
  </p:clrMapOvr>
  <p:transition spd="med"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PathAnimation</a:t>
            </a:r>
            <a:r>
              <a:rPr lang="en-US" dirty="0"/>
              <a:t> animates an item along a path</a:t>
            </a:r>
          </a:p>
          <a:p>
            <a:r>
              <a:rPr lang="en-US" dirty="0"/>
              <a:t>Manipulates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/>
              <a:t> 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rotation</a:t>
            </a:r>
            <a:r>
              <a:rPr lang="en-US" dirty="0"/>
              <a:t> properties of the animation object</a:t>
            </a:r>
          </a:p>
          <a:p>
            <a:r>
              <a:rPr lang="en-US" dirty="0"/>
              <a:t>The target type will be animated along the path</a:t>
            </a:r>
          </a:p>
          <a:p>
            <a:r>
              <a:rPr lang="en-US" dirty="0"/>
              <a:t>Value of orientation property controls the target rotation: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PathAnimation.Fixed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PathAnimation.RightFirst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PathAnimation.LeftFirst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PathAnimation.TopFirst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PathAnimation.BottomFirst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Value of path is specified using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type and its helpers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PathLine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PathQuad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PathCubic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PathCurve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PathArc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PathSvg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Animation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29159478"/>
      </p:ext>
    </p:extLst>
  </p:cSld>
  <p:clrMapOvr>
    <a:masterClrMapping/>
  </p:clrMapOvr>
  <p:transition spd="med"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Animation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605" y="1326603"/>
            <a:ext cx="2784489" cy="380096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76585" y="1423653"/>
            <a:ext cx="8164863" cy="42920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PathAnimation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duration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2000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easing.type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Easing</a:t>
            </a:r>
            <a:r>
              <a:rPr lang="en-US" dirty="0" err="1"/>
              <a:t>.InOutQuad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target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rocket </a:t>
            </a:r>
          </a:p>
          <a:p>
            <a:r>
              <a:rPr lang="en-US" dirty="0">
                <a:solidFill>
                  <a:srgbClr val="800000"/>
                </a:solidFill>
              </a:rPr>
              <a:t>    orientation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PathAnimation.RightFirst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anchorPoint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Qt</a:t>
            </a:r>
            <a:r>
              <a:rPr lang="en-US" dirty="0" err="1"/>
              <a:t>.point</a:t>
            </a:r>
            <a:r>
              <a:rPr lang="en-US" dirty="0"/>
              <a:t>(</a:t>
            </a:r>
            <a:r>
              <a:rPr lang="en-US" dirty="0" err="1"/>
              <a:t>rocket.width</a:t>
            </a:r>
            <a:r>
              <a:rPr lang="en-US" dirty="0"/>
              <a:t>/2, </a:t>
            </a:r>
            <a:r>
              <a:rPr lang="en-US" dirty="0" err="1"/>
              <a:t>rocket.height</a:t>
            </a:r>
            <a:r>
              <a:rPr lang="en-US" dirty="0"/>
              <a:t>/2) </a:t>
            </a:r>
          </a:p>
          <a:p>
            <a:r>
              <a:rPr lang="en-US" dirty="0">
                <a:solidFill>
                  <a:srgbClr val="800000"/>
                </a:solidFill>
              </a:rPr>
              <a:t>    path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Path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startX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rocket.width</a:t>
            </a:r>
            <a:r>
              <a:rPr lang="en-US" dirty="0"/>
              <a:t>/2 </a:t>
            </a:r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startY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rocket.height</a:t>
            </a:r>
            <a:r>
              <a:rPr lang="en-US" dirty="0"/>
              <a:t>/2 </a:t>
            </a:r>
          </a:p>
          <a:p>
            <a:r>
              <a:rPr lang="en-US" dirty="0">
                <a:solidFill>
                  <a:srgbClr val="800080"/>
                </a:solidFill>
              </a:rPr>
              <a:t>        </a:t>
            </a:r>
            <a:r>
              <a:rPr lang="en-US" dirty="0" err="1">
                <a:solidFill>
                  <a:srgbClr val="800080"/>
                </a:solidFill>
              </a:rPr>
              <a:t>PathCubic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window.width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-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rocket.width</a:t>
            </a:r>
            <a:r>
              <a:rPr lang="en-US" dirty="0"/>
              <a:t>/2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window.height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-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rocket.height</a:t>
            </a:r>
            <a:r>
              <a:rPr lang="en-US" dirty="0"/>
              <a:t>/2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control1X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x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</a:t>
            </a:r>
            <a:r>
              <a:rPr lang="en-US" dirty="0">
                <a:solidFill>
                  <a:srgbClr val="800000"/>
                </a:solidFill>
              </a:rPr>
              <a:t>control1Y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rocket.height</a:t>
            </a:r>
            <a:r>
              <a:rPr lang="en-US" dirty="0"/>
              <a:t>/2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control2X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rocket.width</a:t>
            </a:r>
            <a:r>
              <a:rPr lang="en-US" dirty="0"/>
              <a:t>/2;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</a:t>
            </a:r>
            <a:r>
              <a:rPr lang="en-US" dirty="0">
                <a:solidFill>
                  <a:srgbClr val="800000"/>
                </a:solidFill>
              </a:rPr>
              <a:t>control2Y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y</a:t>
            </a:r>
            <a:r>
              <a:rPr lang="en-US" dirty="0"/>
              <a:t> </a:t>
            </a:r>
          </a:p>
          <a:p>
            <a:r>
              <a:rPr lang="en-US" dirty="0"/>
              <a:t>        } </a:t>
            </a:r>
          </a:p>
          <a:p>
            <a:r>
              <a:rPr lang="en-US" dirty="0"/>
              <a:t>    } </a:t>
            </a:r>
          </a:p>
          <a:p>
            <a:r>
              <a:rPr lang="en-US" dirty="0"/>
              <a:t>}</a:t>
            </a:r>
            <a:endParaRPr lang="fi-FI" dirty="0">
              <a:solidFill>
                <a:srgbClr val="8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animations/pathAnimation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16725569"/>
      </p:ext>
    </p:extLst>
  </p:cSld>
  <p:clrMapOvr>
    <a:masterClrMapping/>
  </p:clrMapOvr>
  <p:transition spd="med"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 Animation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807" y="4524992"/>
            <a:ext cx="1736629" cy="1268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260" y="4564691"/>
            <a:ext cx="1267176" cy="12289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385" y="4532497"/>
            <a:ext cx="1355277" cy="1270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481" y="4634232"/>
            <a:ext cx="850108" cy="1062277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005290" y="1956318"/>
            <a:ext cx="10269321" cy="22013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AnimatedSprite</a:t>
            </a:r>
            <a:r>
              <a:rPr lang="en-US" dirty="0">
                <a:solidFill>
                  <a:srgbClr val="C0C0C0"/>
                </a:solidFill>
              </a:rPr>
              <a:t> {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animSprite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>
                <a:solidFill>
                  <a:srgbClr val="C0C0C0"/>
                </a:solidFill>
              </a:rPr>
              <a:t>.width</a:t>
            </a:r>
            <a:r>
              <a:rPr lang="en-US" dirty="0">
                <a:solidFill>
                  <a:srgbClr val="C0C0C0"/>
                </a:solidFill>
              </a:rPr>
              <a:t> * 0.25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>
                <a:solidFill>
                  <a:srgbClr val="C0C0C0"/>
                </a:solidFill>
              </a:rPr>
              <a:t>.height</a:t>
            </a:r>
            <a:r>
              <a:rPr lang="en-US" dirty="0">
                <a:solidFill>
                  <a:srgbClr val="C0C0C0"/>
                </a:solidFill>
              </a:rPr>
              <a:t> * 0.25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running</a:t>
            </a:r>
            <a:r>
              <a:rPr lang="en-US" dirty="0">
                <a:solidFill>
                  <a:srgbClr val="C0C0C0"/>
                </a:solidFill>
              </a:rPr>
              <a:t>: true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source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qrc</a:t>
            </a:r>
            <a:r>
              <a:rPr lang="en-US" dirty="0">
                <a:solidFill>
                  <a:srgbClr val="008000"/>
                </a:solidFill>
              </a:rPr>
              <a:t>:/images/</a:t>
            </a:r>
            <a:r>
              <a:rPr lang="en-US" dirty="0" err="1">
                <a:solidFill>
                  <a:srgbClr val="008000"/>
                </a:solidFill>
              </a:rPr>
              <a:t>snowflake.png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frameCount</a:t>
            </a:r>
            <a:r>
              <a:rPr lang="en-US" dirty="0">
                <a:solidFill>
                  <a:srgbClr val="C0C0C0"/>
                </a:solidFill>
              </a:rPr>
              <a:t>: 51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Frame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width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automatically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calculated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frameDuration</a:t>
            </a:r>
            <a:r>
              <a:rPr lang="en-US" dirty="0">
                <a:solidFill>
                  <a:srgbClr val="C0C0C0"/>
                </a:solidFill>
              </a:rPr>
              <a:t>: 10 </a:t>
            </a:r>
          </a:p>
          <a:p>
            <a:r>
              <a:rPr lang="en-US" dirty="0">
                <a:solidFill>
                  <a:srgbClr val="C0C0C0"/>
                </a:solidFill>
              </a:rPr>
              <a:t>}</a:t>
            </a:r>
            <a:endParaRPr lang="fi-FI" dirty="0">
              <a:solidFill>
                <a:srgbClr val="8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animations/spriteAnimation</a:t>
            </a:r>
            <a:endParaRPr lang="en-US" sz="1400" dirty="0">
              <a:cs typeface="Open Sans Ligh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12819766"/>
      </p:ext>
    </p:extLst>
  </p:cSld>
  <p:clrMapOvr>
    <a:masterClrMapping/>
  </p:clrMapOvr>
  <p:transition spd="med"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thread</a:t>
            </a:r>
          </a:p>
          <a:p>
            <a:pPr lvl="1"/>
            <a:r>
              <a:rPr lang="en-US" dirty="0"/>
              <a:t>Animation may be frozen for a while when the UI is frozen</a:t>
            </a:r>
          </a:p>
          <a:p>
            <a:pPr lvl="1"/>
            <a:r>
              <a:rPr lang="en-US" dirty="0"/>
              <a:t>Animated property evaluated in each animation loop</a:t>
            </a:r>
          </a:p>
          <a:p>
            <a:pPr lvl="1"/>
            <a:r>
              <a:rPr lang="en-US" dirty="0"/>
              <a:t>Base QML type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Animation</a:t>
            </a:r>
          </a:p>
          <a:p>
            <a:endParaRPr lang="en-US" dirty="0"/>
          </a:p>
          <a:p>
            <a:r>
              <a:rPr lang="en-US" dirty="0" err="1"/>
              <a:t>SceneGraph</a:t>
            </a:r>
            <a:r>
              <a:rPr lang="en-US" dirty="0"/>
              <a:t> thread</a:t>
            </a:r>
          </a:p>
          <a:p>
            <a:pPr lvl="1"/>
            <a:r>
              <a:rPr lang="en-US" dirty="0"/>
              <a:t>Animation won’t be blocked even the UI thread is blocked</a:t>
            </a:r>
          </a:p>
          <a:p>
            <a:pPr lvl="1"/>
            <a:r>
              <a:rPr lang="en-US" dirty="0"/>
              <a:t>Animated property evaluated after the animation</a:t>
            </a:r>
          </a:p>
          <a:p>
            <a:pPr lvl="1"/>
            <a:r>
              <a:rPr lang="en-US" dirty="0"/>
              <a:t>Still painted in the UI thread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Animator</a:t>
            </a:r>
            <a:r>
              <a:rPr lang="en-US" dirty="0"/>
              <a:t> sub-types just like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Animation</a:t>
            </a:r>
            <a:r>
              <a:rPr lang="en-US" dirty="0"/>
              <a:t> sub-types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ScaleAnimator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OpacityAnimator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RotationAnimator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XAnimator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YAnimator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UniformAnimator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Thread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606187" y="1844824"/>
            <a:ext cx="4141287" cy="1154684"/>
            <a:chOff x="5560868" y="1223344"/>
            <a:chExt cx="2431226" cy="1020817"/>
          </a:xfrm>
        </p:grpSpPr>
        <p:sp>
          <p:nvSpPr>
            <p:cNvPr id="6" name="Rounded Rectangle 5"/>
            <p:cNvSpPr>
              <a:spLocks noChangeArrowheads="1"/>
            </p:cNvSpPr>
            <p:nvPr/>
          </p:nvSpPr>
          <p:spPr bwMode="auto">
            <a:xfrm>
              <a:off x="5560868" y="1223344"/>
              <a:ext cx="2431226" cy="1020817"/>
            </a:xfrm>
            <a:prstGeom prst="roundRect">
              <a:avLst>
                <a:gd name="adj" fmla="val 2792"/>
              </a:avLst>
            </a:prstGeom>
            <a:solidFill>
              <a:schemeClr val="bg1"/>
            </a:solidFill>
            <a:ln w="19050" cap="rnd">
              <a:solidFill>
                <a:schemeClr val="accent1"/>
              </a:solidFill>
              <a:round/>
              <a:headEnd/>
              <a:tailEnd/>
            </a:ln>
            <a:effectLst>
              <a:outerShdw blurRad="76200" dist="38100" dir="5400000" rotWithShape="0">
                <a:srgbClr val="808080">
                  <a:alpha val="81000"/>
                </a:srgbClr>
              </a:outerShdw>
            </a:effectLst>
          </p:spPr>
          <p:txBody>
            <a:bodyPr lIns="90488" tIns="44450" rIns="90488" bIns="44450" anchor="ctr"/>
            <a:lstStyle/>
            <a:p>
              <a:pPr defTabSz="976884">
                <a:spcBef>
                  <a:spcPct val="50000"/>
                </a:spcBef>
                <a:defRPr/>
              </a:pPr>
              <a:endParaRPr lang="en-US" sz="1700" b="1">
                <a:solidFill>
                  <a:srgbClr val="FFFFFF"/>
                </a:solidFill>
                <a:ea typeface="ヒラギノ角ゴ Pro W3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60868" y="1318253"/>
              <a:ext cx="2431226" cy="843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i="1" dirty="0">
                  <a:latin typeface="Open Sans Light"/>
                  <a:cs typeface="Open Sans Light"/>
                </a:rPr>
                <a:t>Hint! Create a custom quick item deriving </a:t>
              </a:r>
              <a:r>
                <a:rPr lang="en-US" sz="1400" i="1" dirty="0" err="1">
                  <a:latin typeface="Courier New"/>
                  <a:cs typeface="Courier New"/>
                </a:rPr>
                <a:t>QQuickItem</a:t>
              </a:r>
              <a:r>
                <a:rPr lang="en-US" sz="1400" i="1" dirty="0">
                  <a:latin typeface="Open Sans Light"/>
                  <a:cs typeface="Open Sans Light"/>
                </a:rPr>
                <a:t> to run transformations in the SG rendering thread. In this case, the GUI thread is not involved in painting at all.</a:t>
              </a:r>
              <a:endParaRPr lang="en-US" sz="1400" dirty="0">
                <a:latin typeface="Open Sans Light"/>
                <a:cs typeface="Open Sans Light"/>
              </a:endParaRPr>
            </a:p>
          </p:txBody>
        </p:sp>
      </p:grp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04391370"/>
      </p:ext>
    </p:extLst>
  </p:cSld>
  <p:clrMapOvr>
    <a:masterClrMapping/>
  </p:clrMapOvr>
  <p:transition spd="med"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59397" indent="-586130">
              <a:buFont typeface="+mj-lt"/>
              <a:buAutoNum type="arabicPeriod"/>
            </a:pPr>
            <a:r>
              <a:rPr lang="en-US" b="1" dirty="0"/>
              <a:t>Animations as property value sources</a:t>
            </a:r>
          </a:p>
          <a:p>
            <a:pPr lvl="1"/>
            <a:r>
              <a:rPr lang="en-US" sz="1800" dirty="0"/>
              <a:t>Triggered as soon as the target type is loaded</a:t>
            </a:r>
          </a:p>
          <a:p>
            <a:pPr marL="659397" indent="-586130">
              <a:buFont typeface="+mj-lt"/>
              <a:buAutoNum type="arabicPeriod"/>
            </a:pPr>
            <a:r>
              <a:rPr lang="en-US" b="1" dirty="0"/>
              <a:t>Behavioral animations</a:t>
            </a:r>
          </a:p>
          <a:p>
            <a:pPr lvl="1"/>
            <a:r>
              <a:rPr lang="en-US" sz="1800" dirty="0"/>
              <a:t>Triggered when a property’s value changes, no matter why it changed</a:t>
            </a:r>
          </a:p>
          <a:p>
            <a:pPr marL="659397" indent="-586130">
              <a:buFont typeface="+mj-lt"/>
              <a:buAutoNum type="arabicPeriod"/>
            </a:pPr>
            <a:r>
              <a:rPr lang="en-US" b="1" dirty="0"/>
              <a:t>Animations within signal handlers</a:t>
            </a:r>
          </a:p>
          <a:p>
            <a:pPr lvl="1"/>
            <a:r>
              <a:rPr lang="en-US" sz="1800" dirty="0"/>
              <a:t>Triggered when a signal is received</a:t>
            </a:r>
          </a:p>
          <a:p>
            <a:pPr marL="659397" indent="-586130">
              <a:buFont typeface="+mj-lt"/>
              <a:buAutoNum type="arabicPeriod"/>
            </a:pPr>
            <a:r>
              <a:rPr lang="en-US" b="1" dirty="0"/>
              <a:t>Standalone animations</a:t>
            </a:r>
          </a:p>
          <a:p>
            <a:pPr lvl="1"/>
            <a:r>
              <a:rPr lang="en-US" sz="1800" dirty="0"/>
              <a:t>Can be started/stopped from a script</a:t>
            </a:r>
          </a:p>
          <a:p>
            <a:pPr lvl="1"/>
            <a:r>
              <a:rPr lang="en-US" sz="1800" dirty="0"/>
              <a:t>Target type can be changed between animations</a:t>
            </a:r>
          </a:p>
          <a:p>
            <a:pPr marL="659397" indent="-586130">
              <a:buFont typeface="+mj-lt"/>
              <a:buAutoNum type="arabicPeriod"/>
            </a:pPr>
            <a:r>
              <a:rPr lang="en-US" b="1" dirty="0"/>
              <a:t>Transition animations</a:t>
            </a:r>
          </a:p>
          <a:p>
            <a:pPr lvl="1"/>
            <a:r>
              <a:rPr lang="en-US" sz="1800" dirty="0"/>
              <a:t>Used with the State Machine framework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Types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04758885"/>
      </p:ext>
    </p:extLst>
  </p:cSld>
  <p:clrMapOvr>
    <a:masterClrMapping/>
  </p:clrMapOvr>
  <p:transition spd="med"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59397" indent="-586130">
              <a:buFont typeface="+mj-lt"/>
              <a:buAutoNum type="arabicPeriod"/>
            </a:pPr>
            <a:r>
              <a:rPr lang="en-US" b="1" dirty="0"/>
              <a:t>Animations as property value sources</a:t>
            </a:r>
          </a:p>
          <a:p>
            <a:pPr lvl="1"/>
            <a:r>
              <a:rPr lang="en-US" dirty="0"/>
              <a:t>Triggered as soon as the target type is loaded</a:t>
            </a:r>
          </a:p>
          <a:p>
            <a:pPr lvl="1"/>
            <a:r>
              <a:rPr lang="en-US" dirty="0"/>
              <a:t>Animation runs from property’s current value to specified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to</a:t>
            </a:r>
            <a:r>
              <a:rPr lang="en-US" dirty="0"/>
              <a:t> value</a:t>
            </a:r>
          </a:p>
          <a:p>
            <a:pPr lvl="1"/>
            <a:r>
              <a:rPr lang="en-US" dirty="0"/>
              <a:t>You can also explicitly specify 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from</a:t>
            </a:r>
            <a:r>
              <a:rPr lang="en-US" dirty="0"/>
              <a:t> value if needed</a:t>
            </a:r>
          </a:p>
          <a:p>
            <a:pPr lvl="1"/>
            <a:r>
              <a:rPr lang="en-US" dirty="0"/>
              <a:t>Run once or loop the desired number of times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Types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18830" y="3501009"/>
            <a:ext cx="8168270" cy="2658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</a:t>
            </a:r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100;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"red“</a:t>
            </a:r>
          </a:p>
          <a:p>
            <a:r>
              <a:rPr lang="en-US" dirty="0"/>
              <a:t>      </a:t>
            </a:r>
            <a:r>
              <a:rPr lang="en-US" b="1" dirty="0" err="1">
                <a:solidFill>
                  <a:srgbClr val="800080"/>
                </a:solidFill>
              </a:rPr>
              <a:t>PropertyAnimation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x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   </a:t>
            </a:r>
            <a:r>
              <a:rPr lang="en-US" b="1" dirty="0">
                <a:solidFill>
                  <a:srgbClr val="008000"/>
                </a:solidFill>
                <a:latin typeface="Courier New"/>
                <a:ea typeface="MS PGothic"/>
              </a:rPr>
              <a:t>//</a:t>
            </a:r>
            <a:r>
              <a:rPr lang="en-US" b="1" dirty="0">
                <a:solidFill>
                  <a:srgbClr val="C0C0C0"/>
                </a:solidFill>
                <a:latin typeface="Courier New"/>
                <a:ea typeface="MS PGothic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urier New"/>
                <a:ea typeface="MS PGothic"/>
              </a:rPr>
              <a:t>x = 0 by default</a:t>
            </a:r>
            <a:endParaRPr lang="en-US" b="1" dirty="0">
              <a:solidFill>
                <a:srgbClr val="C0C0C0"/>
              </a:solidFill>
            </a:endParaRPr>
          </a:p>
          <a:p>
            <a:r>
              <a:rPr lang="en-US" b="1" dirty="0">
                <a:solidFill>
                  <a:srgbClr val="C0C0C0"/>
                </a:solidFill>
              </a:rPr>
              <a:t>         </a:t>
            </a:r>
            <a:r>
              <a:rPr lang="en-US" b="1" dirty="0">
                <a:solidFill>
                  <a:srgbClr val="800000"/>
                </a:solidFill>
              </a:rPr>
              <a:t>to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50;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duration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1000;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loops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Animation.Infinite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</a:t>
            </a:r>
            <a:r>
              <a:rPr lang="en-US" b="1" dirty="0"/>
              <a:t>} </a:t>
            </a:r>
          </a:p>
          <a:p>
            <a:r>
              <a:rPr lang="en-US" b="1" dirty="0">
                <a:solidFill>
                  <a:srgbClr val="800080"/>
                </a:solidFill>
              </a:rPr>
              <a:t>      </a:t>
            </a:r>
            <a:r>
              <a:rPr lang="en-US" b="1" dirty="0" err="1">
                <a:solidFill>
                  <a:srgbClr val="800080"/>
                </a:solidFill>
              </a:rPr>
              <a:t>PropertyAnimation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y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</a:t>
            </a:r>
            <a:r>
              <a:rPr lang="en-US" b="1" dirty="0">
                <a:solidFill>
                  <a:srgbClr val="C0C0C0"/>
                </a:solidFill>
              </a:rPr>
              <a:t>   </a:t>
            </a:r>
            <a:r>
              <a:rPr lang="en-US" b="1" dirty="0">
                <a:solidFill>
                  <a:srgbClr val="008000"/>
                </a:solidFill>
                <a:latin typeface="Courier New"/>
                <a:ea typeface="MS PGothic"/>
              </a:rPr>
              <a:t>//</a:t>
            </a:r>
            <a:r>
              <a:rPr lang="en-US" b="1" dirty="0">
                <a:solidFill>
                  <a:srgbClr val="C0C0C0"/>
                </a:solidFill>
                <a:latin typeface="Courier New"/>
                <a:ea typeface="MS PGothic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urier New"/>
                <a:ea typeface="MS PGothic"/>
              </a:rPr>
              <a:t>y = 0 by default</a:t>
            </a:r>
            <a:endParaRPr lang="en-US" b="1" dirty="0">
              <a:solidFill>
                <a:srgbClr val="C0C0C0"/>
              </a:solidFill>
            </a:endParaRPr>
          </a:p>
          <a:p>
            <a:r>
              <a:rPr lang="en-US" b="1" dirty="0">
                <a:solidFill>
                  <a:srgbClr val="C0C0C0"/>
                </a:solidFill>
              </a:rPr>
              <a:t>         </a:t>
            </a:r>
            <a:r>
              <a:rPr lang="en-US" b="1" dirty="0">
                <a:solidFill>
                  <a:srgbClr val="800000"/>
                </a:solidFill>
              </a:rPr>
              <a:t>to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50;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duration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1000;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loops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Animation.Infinite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</a:t>
            </a:r>
            <a:r>
              <a:rPr lang="en-US" b="1" dirty="0"/>
              <a:t>} </a:t>
            </a:r>
          </a:p>
          <a:p>
            <a:r>
              <a:rPr lang="en-US" b="1" dirty="0"/>
              <a:t>   }</a:t>
            </a:r>
          </a:p>
          <a:p>
            <a:r>
              <a:rPr lang="fi-FI" dirty="0">
                <a:solidFill>
                  <a:srgbClr val="800000"/>
                </a:solidFill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animations/propertyValueSource</a:t>
            </a:r>
            <a:endParaRPr lang="en-US" sz="1400" dirty="0">
              <a:cs typeface="Open Sans Light"/>
            </a:endParaRP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80491507"/>
      </p:ext>
    </p:extLst>
  </p:cSld>
  <p:clrMapOvr>
    <a:masterClrMapping/>
  </p:clrMapOvr>
  <p:transition spd="med"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720" y="1052736"/>
            <a:ext cx="11087386" cy="5113115"/>
          </a:xfrm>
        </p:spPr>
        <p:txBody>
          <a:bodyPr/>
          <a:lstStyle/>
          <a:p>
            <a:pPr marL="659397" indent="-586130">
              <a:buFont typeface="+mj-lt"/>
              <a:buAutoNum type="arabicPeriod" startAt="2"/>
            </a:pPr>
            <a:r>
              <a:rPr lang="en-US" b="1" dirty="0"/>
              <a:t>Behavioral animations</a:t>
            </a:r>
          </a:p>
          <a:p>
            <a:pPr lvl="1"/>
            <a:r>
              <a:rPr lang="en-US" dirty="0"/>
              <a:t>Triggered when a property’s value changes, </a:t>
            </a:r>
            <a:r>
              <a:rPr lang="en-US" b="1" i="1" dirty="0"/>
              <a:t>no matter why it changed</a:t>
            </a:r>
          </a:p>
          <a:p>
            <a:pPr lvl="1"/>
            <a:r>
              <a:rPr lang="en-US" dirty="0"/>
              <a:t>No need to specify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from</a:t>
            </a:r>
            <a:r>
              <a:rPr lang="en-US" dirty="0"/>
              <a:t> 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to</a:t>
            </a:r>
            <a:r>
              <a:rPr lang="en-US" dirty="0"/>
              <a:t> values, this happens elsewhere</a:t>
            </a:r>
          </a:p>
          <a:p>
            <a:pPr lvl="1"/>
            <a:r>
              <a:rPr lang="en-US" dirty="0"/>
              <a:t>Use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enabled</a:t>
            </a:r>
            <a:r>
              <a:rPr lang="en-US" dirty="0"/>
              <a:t> property to enable/disable the animation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3230" y="2636913"/>
            <a:ext cx="8589763" cy="3599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 </a:t>
            </a:r>
          </a:p>
          <a:p>
            <a:r>
              <a:rPr lang="en-US" dirty="0">
                <a:solidFill>
                  <a:srgbClr val="800080"/>
                </a:solidFill>
              </a:rPr>
              <a:t>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rect</a:t>
            </a:r>
            <a:r>
              <a:rPr lang="en-US" dirty="0"/>
              <a:t>;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100;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   </a:t>
            </a:r>
            <a:r>
              <a:rPr lang="en-US" b="1" dirty="0">
                <a:solidFill>
                  <a:srgbClr val="800080"/>
                </a:solidFill>
              </a:rPr>
              <a:t>Behavior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x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</a:t>
            </a:r>
            <a:r>
              <a:rPr lang="en-US" b="1" dirty="0" err="1">
                <a:solidFill>
                  <a:srgbClr val="800080"/>
                </a:solidFill>
              </a:rPr>
              <a:t>PropertyAnimation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duration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500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}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</a:t>
            </a:r>
            <a:r>
              <a:rPr lang="en-US" b="1" dirty="0"/>
              <a:t>} </a:t>
            </a:r>
          </a:p>
          <a:p>
            <a:r>
              <a:rPr lang="en-US" b="1" dirty="0">
                <a:solidFill>
                  <a:srgbClr val="800080"/>
                </a:solidFill>
              </a:rPr>
              <a:t>      Behavior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y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</a:t>
            </a:r>
            <a:r>
              <a:rPr lang="en-US" b="1" dirty="0" err="1">
                <a:solidFill>
                  <a:srgbClr val="800080"/>
                </a:solidFill>
              </a:rPr>
              <a:t>PropertyAnimation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duration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500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}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</a:t>
            </a:r>
            <a:r>
              <a:rPr lang="en-US" b="1" dirty="0"/>
              <a:t>} </a:t>
            </a:r>
          </a:p>
          <a:p>
            <a:r>
              <a:rPr lang="en-US" dirty="0"/>
              <a:t>   } </a:t>
            </a:r>
          </a:p>
          <a:p>
            <a:r>
              <a:rPr lang="en-US" dirty="0">
                <a:solidFill>
                  <a:srgbClr val="800080"/>
                </a:solidFill>
              </a:rPr>
              <a:t>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</a:t>
            </a:r>
            <a:r>
              <a:rPr lang="en-US" b="1" dirty="0" err="1">
                <a:solidFill>
                  <a:srgbClr val="800000"/>
                </a:solidFill>
              </a:rPr>
              <a:t>onClicked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rect.x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mouse.x</a:t>
            </a:r>
            <a:r>
              <a:rPr lang="en-US" b="1" dirty="0"/>
              <a:t>;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rect.y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mouse.y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} </a:t>
            </a:r>
          </a:p>
          <a:p>
            <a:r>
              <a:rPr lang="en-US" dirty="0"/>
              <a:t>   } </a:t>
            </a:r>
          </a:p>
          <a:p>
            <a:r>
              <a:rPr lang="en-US" dirty="0"/>
              <a:t>}</a:t>
            </a:r>
            <a:endParaRPr lang="fi-FI" b="1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animations/behavior</a:t>
            </a:r>
            <a:endParaRPr lang="en-US" sz="1400" dirty="0">
              <a:cs typeface="Open Sans Light"/>
            </a:endParaRP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57809407"/>
      </p:ext>
    </p:extLst>
  </p:cSld>
  <p:clrMapOvr>
    <a:masterClrMapping/>
  </p:clrMapOvr>
  <p:transition spd="med"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720" y="1052737"/>
            <a:ext cx="11087386" cy="5113115"/>
          </a:xfrm>
        </p:spPr>
        <p:txBody>
          <a:bodyPr>
            <a:normAutofit/>
          </a:bodyPr>
          <a:lstStyle/>
          <a:p>
            <a:pPr marL="659397" indent="-586130">
              <a:buFont typeface="+mj-lt"/>
              <a:buAutoNum type="arabicPeriod" startAt="3"/>
            </a:pPr>
            <a:r>
              <a:rPr lang="en-US" b="1" dirty="0"/>
              <a:t>Animations within a signal handler</a:t>
            </a:r>
          </a:p>
          <a:p>
            <a:pPr lvl="1"/>
            <a:r>
              <a:rPr lang="en-US" dirty="0"/>
              <a:t>Triggered when a signal is received</a:t>
            </a:r>
          </a:p>
          <a:p>
            <a:pPr lvl="1"/>
            <a:r>
              <a:rPr lang="en-US" dirty="0"/>
              <a:t>Animation not bound to any specific object</a:t>
            </a:r>
          </a:p>
          <a:p>
            <a:pPr lvl="1"/>
            <a:r>
              <a:rPr lang="en-US" dirty="0"/>
              <a:t>Must specify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target</a:t>
            </a:r>
            <a:r>
              <a:rPr lang="en-US" dirty="0">
                <a:cs typeface="Courier New" pitchFamily="49" charset="0"/>
              </a:rPr>
              <a:t> |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targets</a:t>
            </a:r>
            <a:r>
              <a:rPr lang="en-US" dirty="0"/>
              <a:t> 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  <a:r>
              <a:rPr lang="en-US" dirty="0">
                <a:cs typeface="Courier New" pitchFamily="49" charset="0"/>
              </a:rPr>
              <a:t> |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properties</a:t>
            </a:r>
            <a:endParaRPr lang="en-US" dirty="0"/>
          </a:p>
          <a:p>
            <a:pPr lvl="1"/>
            <a:r>
              <a:rPr lang="en-US" dirty="0"/>
              <a:t>Must also specify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to</a:t>
            </a:r>
            <a:r>
              <a:rPr lang="en-US" dirty="0"/>
              <a:t> value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animations/signalHandlerAnimation</a:t>
            </a:r>
            <a:endParaRPr lang="en-US" sz="1400" dirty="0">
              <a:cs typeface="Open Sans Light"/>
            </a:endParaRP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23230" y="2852936"/>
            <a:ext cx="8589763" cy="33409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 </a:t>
            </a:r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rect</a:t>
            </a:r>
            <a:r>
              <a:rPr lang="en-US" dirty="0"/>
              <a:t>;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100;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/>
              <a:t> </a:t>
            </a:r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   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</a:t>
            </a:r>
            <a:r>
              <a:rPr lang="en-US" b="1" dirty="0" err="1">
                <a:solidFill>
                  <a:srgbClr val="800000"/>
                </a:solidFill>
              </a:rPr>
              <a:t>onClicked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>
                <a:solidFill>
                  <a:srgbClr val="800080"/>
                </a:solidFill>
              </a:rPr>
              <a:t>PropertyAnimation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   </a:t>
            </a:r>
            <a:r>
              <a:rPr lang="en-US" b="1" dirty="0">
                <a:solidFill>
                  <a:srgbClr val="800000"/>
                </a:solidFill>
              </a:rPr>
              <a:t>target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rect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   </a:t>
            </a:r>
            <a:r>
              <a:rPr lang="en-US" b="1" dirty="0">
                <a:solidFill>
                  <a:srgbClr val="800000"/>
                </a:solidFill>
              </a:rPr>
              <a:t>properties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b="1" dirty="0" err="1">
                <a:solidFill>
                  <a:srgbClr val="008000"/>
                </a:solidFill>
              </a:rPr>
              <a:t>x,y</a:t>
            </a:r>
            <a:r>
              <a:rPr lang="en-US" b="1" dirty="0">
                <a:solidFill>
                  <a:srgbClr val="008000"/>
                </a:solidFill>
              </a:rPr>
              <a:t>“</a:t>
            </a:r>
            <a:endParaRPr lang="en-US" b="1" dirty="0"/>
          </a:p>
          <a:p>
            <a:r>
              <a:rPr lang="en-US" b="1" dirty="0">
                <a:solidFill>
                  <a:srgbClr val="C0C0C0"/>
                </a:solidFill>
              </a:rPr>
              <a:t>            </a:t>
            </a:r>
            <a:r>
              <a:rPr lang="en-US" b="1" dirty="0">
                <a:solidFill>
                  <a:srgbClr val="800000"/>
                </a:solidFill>
              </a:rPr>
              <a:t>to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50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   </a:t>
            </a:r>
            <a:r>
              <a:rPr lang="en-US" b="1" dirty="0">
                <a:solidFill>
                  <a:srgbClr val="800000"/>
                </a:solidFill>
              </a:rPr>
              <a:t>duration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1000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</a:t>
            </a:r>
            <a:r>
              <a:rPr lang="en-US" b="1" dirty="0"/>
              <a:t>} </a:t>
            </a:r>
          </a:p>
          <a:p>
            <a:r>
              <a:rPr lang="en-US" dirty="0"/>
              <a:t>      } </a:t>
            </a:r>
          </a:p>
          <a:p>
            <a:r>
              <a:rPr lang="en-US" dirty="0"/>
              <a:t>   }</a:t>
            </a:r>
          </a:p>
          <a:p>
            <a:r>
              <a:rPr lang="en-US" dirty="0"/>
              <a:t>}</a:t>
            </a:r>
            <a:endParaRPr lang="fi-FI" b="1" dirty="0">
              <a:solidFill>
                <a:srgbClr val="0000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43624140"/>
      </p:ext>
    </p:extLst>
  </p:cSld>
  <p:clrMapOvr>
    <a:masterClrMapping/>
  </p:clrMapOvr>
  <p:transition spd="med"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720" y="1052737"/>
            <a:ext cx="11087386" cy="5113114"/>
          </a:xfrm>
        </p:spPr>
        <p:txBody>
          <a:bodyPr/>
          <a:lstStyle/>
          <a:p>
            <a:pPr marL="659397" indent="-586130">
              <a:buFont typeface="+mj-lt"/>
              <a:buAutoNum type="arabicPeriod" startAt="4"/>
            </a:pPr>
            <a:r>
              <a:rPr lang="en-US" b="1" dirty="0"/>
              <a:t>Standalone animations</a:t>
            </a:r>
          </a:p>
          <a:p>
            <a:pPr lvl="1"/>
            <a:r>
              <a:rPr lang="en-US" dirty="0"/>
              <a:t>Can conveniently be started/stopped from a script</a:t>
            </a:r>
          </a:p>
          <a:p>
            <a:pPr lvl="2"/>
            <a:r>
              <a:rPr lang="en-US" dirty="0"/>
              <a:t>Use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running</a:t>
            </a:r>
            <a:r>
              <a:rPr lang="en-US" dirty="0"/>
              <a:t> property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start()</a:t>
            </a:r>
            <a:r>
              <a:rPr lang="en-US" dirty="0"/>
              <a:t> 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stop()</a:t>
            </a:r>
            <a:r>
              <a:rPr lang="en-US" dirty="0"/>
              <a:t> methods</a:t>
            </a:r>
          </a:p>
          <a:p>
            <a:pPr lvl="1"/>
            <a:r>
              <a:rPr lang="en-US" dirty="0"/>
              <a:t>Target object and/or properties can easily be changed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animations/standaloneAnimation</a:t>
            </a:r>
            <a:endParaRPr lang="en-US" sz="1400" dirty="0">
              <a:cs typeface="Open Sans Light"/>
            </a:endParaRP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23230" y="2348881"/>
            <a:ext cx="9599789" cy="3937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 </a:t>
            </a:r>
          </a:p>
          <a:p>
            <a:r>
              <a:rPr lang="en-US" b="1" dirty="0">
                <a:solidFill>
                  <a:srgbClr val="800080"/>
                </a:solidFill>
              </a:rPr>
              <a:t>   </a:t>
            </a:r>
            <a:r>
              <a:rPr lang="en-US" b="1" dirty="0" err="1">
                <a:solidFill>
                  <a:srgbClr val="800080"/>
                </a:solidFill>
              </a:rPr>
              <a:t>PropertyAnimation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 </a:t>
            </a:r>
          </a:p>
          <a:p>
            <a:r>
              <a:rPr lang="en-US" b="1" dirty="0">
                <a:solidFill>
                  <a:srgbClr val="800000"/>
                </a:solidFill>
              </a:rPr>
              <a:t>   id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animation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target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rect</a:t>
            </a:r>
            <a:r>
              <a:rPr lang="en-US" b="1" dirty="0"/>
              <a:t>;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properties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b="1" dirty="0" err="1">
                <a:solidFill>
                  <a:srgbClr val="008000"/>
                </a:solidFill>
              </a:rPr>
              <a:t>x,y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b="1" dirty="0"/>
              <a:t>; </a:t>
            </a:r>
            <a:r>
              <a:rPr lang="en-US" b="1" dirty="0">
                <a:solidFill>
                  <a:srgbClr val="800000"/>
                </a:solidFill>
              </a:rPr>
              <a:t>duration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1000 </a:t>
            </a:r>
          </a:p>
          <a:p>
            <a:r>
              <a:rPr lang="en-US" b="1" dirty="0"/>
              <a:t>   } </a:t>
            </a:r>
          </a:p>
          <a:p>
            <a:r>
              <a:rPr lang="en-US" dirty="0">
                <a:solidFill>
                  <a:srgbClr val="800080"/>
                </a:solidFill>
              </a:rPr>
              <a:t>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rect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</a:t>
            </a:r>
            <a:r>
              <a:rPr lang="en-US" b="1" dirty="0" err="1">
                <a:solidFill>
                  <a:srgbClr val="800000"/>
                </a:solidFill>
              </a:rPr>
              <a:t>onClicked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 </a:t>
            </a:r>
          </a:p>
          <a:p>
            <a:r>
              <a:rPr lang="en-US" b="1" dirty="0"/>
              <a:t>            animation.to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50; 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animation.running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true;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//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Or: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>
                <a:solidFill>
                  <a:srgbClr val="008000"/>
                </a:solidFill>
              </a:rPr>
              <a:t>animation.start</a:t>
            </a:r>
            <a:r>
              <a:rPr lang="en-US" b="1" dirty="0">
                <a:solidFill>
                  <a:srgbClr val="008000"/>
                </a:solidFill>
              </a:rPr>
              <a:t>();</a:t>
            </a:r>
            <a:r>
              <a:rPr lang="en-US" b="1" dirty="0"/>
              <a:t> </a:t>
            </a:r>
          </a:p>
          <a:p>
            <a:r>
              <a:rPr lang="en-US" b="1" dirty="0"/>
              <a:t>         } </a:t>
            </a:r>
          </a:p>
          <a:p>
            <a:r>
              <a:rPr lang="en-US" dirty="0"/>
              <a:t>      } </a:t>
            </a:r>
          </a:p>
          <a:p>
            <a:r>
              <a:rPr lang="en-US" dirty="0"/>
              <a:t>   } </a:t>
            </a:r>
          </a:p>
          <a:p>
            <a:r>
              <a:rPr lang="en-US" dirty="0"/>
              <a:t>}</a:t>
            </a:r>
            <a:endParaRPr lang="fi-FI" b="1" dirty="0">
              <a:solidFill>
                <a:srgbClr val="0000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86317764"/>
      </p:ext>
    </p:extLst>
  </p:cSld>
  <p:clrMapOvr>
    <a:masterClrMapping/>
  </p:clrMapOvr>
  <p:transition spd="med"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 animations are run in a </a:t>
            </a:r>
            <a:r>
              <a:rPr lang="en-US" i="1" dirty="0"/>
              <a:t>linear</a:t>
            </a:r>
            <a:r>
              <a:rPr lang="en-US" dirty="0"/>
              <a:t> fashion</a:t>
            </a:r>
          </a:p>
          <a:p>
            <a:pPr lvl="1"/>
            <a:r>
              <a:rPr lang="en-US" dirty="0"/>
              <a:t>In other words, constant speed from start to finish</a:t>
            </a:r>
          </a:p>
          <a:p>
            <a:r>
              <a:rPr lang="en-US" dirty="0"/>
              <a:t>Easing curves can be used to change this default behavior</a:t>
            </a:r>
          </a:p>
          <a:p>
            <a:pPr lvl="1"/>
            <a:r>
              <a:rPr lang="en-US" dirty="0"/>
              <a:t>Simply specify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easing.type</a:t>
            </a:r>
            <a:r>
              <a:rPr lang="en-US" dirty="0"/>
              <a:t> on any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Animation</a:t>
            </a:r>
            <a:r>
              <a:rPr lang="en-US" dirty="0"/>
              <a:t> type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Easing Curves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3230" y="3356992"/>
            <a:ext cx="10172727" cy="2613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</a:t>
            </a:r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"red“</a:t>
            </a:r>
          </a:p>
          <a:p>
            <a:endParaRPr lang="en-US" dirty="0"/>
          </a:p>
          <a:p>
            <a:r>
              <a:rPr lang="en-US" dirty="0">
                <a:solidFill>
                  <a:srgbClr val="008000"/>
                </a:solidFill>
                <a:latin typeface="Courier New"/>
                <a:ea typeface="MS PGothic"/>
              </a:rPr>
              <a:t>      </a:t>
            </a:r>
            <a:r>
              <a:rPr lang="en-US" dirty="0" err="1">
                <a:solidFill>
                  <a:srgbClr val="800080"/>
                </a:solidFill>
              </a:rPr>
              <a:t>PropertyAnimation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x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		</a:t>
            </a:r>
            <a:r>
              <a:rPr lang="en-US" dirty="0">
                <a:solidFill>
                  <a:srgbClr val="008000"/>
                </a:solidFill>
                <a:latin typeface="Courier New"/>
                <a:ea typeface="MS PGothic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ea typeface="MS PGothic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ea typeface="MS PGothic"/>
              </a:rPr>
              <a:t>x = 0 by default</a:t>
            </a:r>
            <a:endParaRPr lang="en-US" dirty="0">
              <a:solidFill>
                <a:srgbClr val="C0C0C0"/>
              </a:solidFill>
            </a:endParaRPr>
          </a:p>
          <a:p>
            <a:r>
              <a:rPr lang="en-US" dirty="0">
                <a:solidFill>
                  <a:srgbClr val="C0C0C0"/>
                </a:solidFill>
              </a:rPr>
              <a:t>         </a:t>
            </a:r>
            <a:r>
              <a:rPr lang="en-US" dirty="0">
                <a:solidFill>
                  <a:srgbClr val="800000"/>
                </a:solidFill>
              </a:rPr>
              <a:t>to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duration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1000; </a:t>
            </a:r>
            <a:r>
              <a:rPr lang="en-US" b="1" dirty="0" err="1"/>
              <a:t>easing.type</a:t>
            </a:r>
            <a:r>
              <a:rPr lang="en-US" b="1" dirty="0"/>
              <a:t>: </a:t>
            </a:r>
            <a:r>
              <a:rPr lang="en-US" b="1" dirty="0" err="1"/>
              <a:t>Easing.OutBounce</a:t>
            </a:r>
            <a:r>
              <a:rPr lang="en-US" b="1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 </a:t>
            </a:r>
            <a:r>
              <a:rPr lang="en-US" dirty="0">
                <a:solidFill>
                  <a:srgbClr val="800000"/>
                </a:solidFill>
              </a:rPr>
              <a:t>loops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Animation.Infinite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</a:t>
            </a:r>
            <a:r>
              <a:rPr lang="en-US" dirty="0"/>
              <a:t>} </a:t>
            </a:r>
          </a:p>
          <a:p>
            <a:r>
              <a:rPr lang="en-US" dirty="0"/>
              <a:t>   }</a:t>
            </a:r>
          </a:p>
          <a:p>
            <a:r>
              <a:rPr lang="fi-FI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animations/easingCurves</a:t>
            </a:r>
            <a:endParaRPr lang="en-US" sz="1400" dirty="0">
              <a:cs typeface="Open Sans Light"/>
            </a:endParaRP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6286791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173" y="4053656"/>
            <a:ext cx="1733454" cy="45546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240" y="5301208"/>
            <a:ext cx="11087386" cy="1008112"/>
          </a:xfrm>
        </p:spPr>
        <p:txBody>
          <a:bodyPr/>
          <a:lstStyle/>
          <a:p>
            <a:r>
              <a:rPr lang="en-US" dirty="0"/>
              <a:t>UIs can be rendered without building the application with </a:t>
            </a:r>
            <a:r>
              <a:rPr lang="en-US" b="1" i="1" dirty="0" err="1"/>
              <a:t>qmlscene</a:t>
            </a:r>
            <a:r>
              <a:rPr lang="en-US" b="1" i="1" dirty="0"/>
              <a:t> </a:t>
            </a:r>
            <a:r>
              <a:rPr lang="en-US" dirty="0"/>
              <a:t>(Qt5) and </a:t>
            </a:r>
            <a:r>
              <a:rPr lang="en-US" b="1" i="1" dirty="0" err="1"/>
              <a:t>qmlviewer</a:t>
            </a:r>
            <a:r>
              <a:rPr lang="en-US" b="1" i="1" dirty="0"/>
              <a:t> </a:t>
            </a:r>
            <a:r>
              <a:rPr lang="en-US" dirty="0"/>
              <a:t>(Qt4) 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Tools</a:t>
            </a:r>
          </a:p>
        </p:txBody>
      </p:sp>
      <p:pic>
        <p:nvPicPr>
          <p:cNvPr id="7" name="Picture 6" descr="components_screenshot_cursor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63" y="1412776"/>
            <a:ext cx="6784946" cy="3667532"/>
          </a:xfrm>
          <a:prstGeom prst="rect">
            <a:avLst/>
          </a:prstGeom>
        </p:spPr>
      </p:pic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51240" y="1628800"/>
            <a:ext cx="4103388" cy="36724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SzPct val="100000"/>
            </a:pPr>
            <a:r>
              <a:rPr lang="en-US" dirty="0">
                <a:cs typeface="Open Sans Light"/>
              </a:rPr>
              <a:t>Qt Quick Designer</a:t>
            </a:r>
          </a:p>
          <a:p>
            <a:pPr lvl="1">
              <a:buSzPct val="100000"/>
            </a:pPr>
            <a:r>
              <a:rPr lang="en-US" sz="1500" dirty="0" err="1">
                <a:cs typeface="Open Sans Light"/>
              </a:rPr>
              <a:t>Drag’n’drop</a:t>
            </a:r>
            <a:r>
              <a:rPr lang="en-US" sz="1500" dirty="0">
                <a:cs typeface="Open Sans Light"/>
              </a:rPr>
              <a:t> items and define their properties</a:t>
            </a:r>
          </a:p>
          <a:p>
            <a:pPr lvl="1">
              <a:buSzPct val="100000"/>
            </a:pPr>
            <a:r>
              <a:rPr lang="en-US" sz="1500" dirty="0">
                <a:cs typeface="Open Sans Light"/>
              </a:rPr>
              <a:t>Layout the items</a:t>
            </a:r>
          </a:p>
          <a:p>
            <a:pPr lvl="1">
              <a:buSzPct val="100000"/>
            </a:pPr>
            <a:r>
              <a:rPr lang="en-US" sz="1500" dirty="0">
                <a:cs typeface="Open Sans Light"/>
              </a:rPr>
              <a:t>Add states, if needed </a:t>
            </a:r>
          </a:p>
          <a:p>
            <a:pPr>
              <a:buClrTx/>
              <a:buSzPct val="100000"/>
            </a:pPr>
            <a:r>
              <a:rPr lang="en-US" dirty="0">
                <a:cs typeface="Open Sans Light"/>
              </a:rPr>
              <a:t>Qt Quick toolbar in the text editor in QtCreator also useful</a:t>
            </a:r>
          </a:p>
          <a:p>
            <a:pPr lvl="1">
              <a:buSzPct val="100000"/>
            </a:pPr>
            <a:r>
              <a:rPr lang="en-US" sz="1500" dirty="0">
                <a:cs typeface="Open Sans Light"/>
              </a:rPr>
              <a:t>Open from the context menu or click the light bulb</a:t>
            </a:r>
            <a:endParaRPr lang="en-US" dirty="0">
              <a:cs typeface="Open Sans Light"/>
            </a:endParaRPr>
          </a:p>
          <a:p>
            <a:pPr>
              <a:buClrTx/>
              <a:buSzPct val="100000"/>
            </a:pPr>
            <a:r>
              <a:rPr lang="en-US" dirty="0">
                <a:cs typeface="Open Sans Light"/>
              </a:rPr>
              <a:t>Use </a:t>
            </a:r>
            <a:r>
              <a:rPr lang="en-US" b="1" dirty="0">
                <a:cs typeface="Open Sans Light"/>
              </a:rPr>
              <a:t>.</a:t>
            </a:r>
            <a:r>
              <a:rPr lang="en-US" b="1" dirty="0" err="1">
                <a:cs typeface="Courier New"/>
              </a:rPr>
              <a:t>ui.qml</a:t>
            </a:r>
            <a:r>
              <a:rPr lang="en-US" b="1" dirty="0">
                <a:cs typeface="Open Sans Light"/>
              </a:rPr>
              <a:t> </a:t>
            </a:r>
            <a:r>
              <a:rPr lang="en-US" dirty="0">
                <a:cs typeface="Open Sans Light"/>
              </a:rPr>
              <a:t>file name extension to allow file editing in Designer only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01937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QML offers an extremely easy way of creating state machines </a:t>
            </a:r>
          </a:p>
          <a:p>
            <a:pPr lvl="1"/>
            <a:r>
              <a:rPr lang="en-US" dirty="0"/>
              <a:t>In fact, any type can have a state machine of its own</a:t>
            </a:r>
          </a:p>
          <a:p>
            <a:pPr lvl="1"/>
            <a:r>
              <a:rPr lang="en-US" dirty="0"/>
              <a:t>Very useful e.g. in building your application’s view switching logic</a:t>
            </a:r>
          </a:p>
          <a:p>
            <a:pPr lvl="1"/>
            <a:r>
              <a:rPr lang="en-US" dirty="0"/>
              <a:t>…or components such as buttons with a pressed/released state</a:t>
            </a:r>
          </a:p>
          <a:p>
            <a:endParaRPr lang="en-US" dirty="0"/>
          </a:p>
          <a:p>
            <a:r>
              <a:rPr lang="en-US" dirty="0"/>
              <a:t>Common work flow:</a:t>
            </a:r>
          </a:p>
          <a:p>
            <a:pPr lvl="1"/>
            <a:r>
              <a:rPr lang="en-US" dirty="0"/>
              <a:t>Define the needed states and what happens in each</a:t>
            </a:r>
          </a:p>
          <a:p>
            <a:pPr lvl="1"/>
            <a:r>
              <a:rPr lang="en-US" dirty="0"/>
              <a:t>Define how state transitions are triggered</a:t>
            </a:r>
          </a:p>
          <a:p>
            <a:pPr lvl="1"/>
            <a:r>
              <a:rPr lang="en-US" dirty="0"/>
              <a:t>Specify animated transitions if needed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55283100"/>
      </p:ext>
    </p:extLst>
  </p:cSld>
  <p:clrMapOvr>
    <a:masterClrMapping/>
  </p:clrMapOvr>
  <p:transition spd="med"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States manage named items</a:t>
            </a:r>
          </a:p>
          <a:p>
            <a:r>
              <a:rPr lang="en-US" dirty="0"/>
              <a:t>Represented by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State</a:t>
            </a:r>
            <a:r>
              <a:rPr lang="en-US" dirty="0"/>
              <a:t> type</a:t>
            </a:r>
          </a:p>
          <a:p>
            <a:r>
              <a:rPr lang="en-US" dirty="0"/>
              <a:t>Each item can define a set of states</a:t>
            </a:r>
          </a:p>
          <a:p>
            <a:pPr lvl="1"/>
            <a:r>
              <a:rPr lang="en-US" dirty="0"/>
              <a:t>with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current state is set with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state</a:t>
            </a:r>
            <a:r>
              <a:rPr lang="en-US" dirty="0"/>
              <a:t> property</a:t>
            </a:r>
          </a:p>
          <a:p>
            <a:r>
              <a:rPr lang="en-US" dirty="0"/>
              <a:t>Properties are set when a state is entered</a:t>
            </a:r>
          </a:p>
          <a:p>
            <a:r>
              <a:rPr lang="en-US" dirty="0"/>
              <a:t>Can also</a:t>
            </a:r>
          </a:p>
          <a:p>
            <a:pPr lvl="1"/>
            <a:r>
              <a:rPr lang="en-US" dirty="0"/>
              <a:t>modify anchors</a:t>
            </a:r>
          </a:p>
          <a:p>
            <a:pPr lvl="1"/>
            <a:r>
              <a:rPr lang="en-US" dirty="0"/>
              <a:t>change the parents of items</a:t>
            </a:r>
          </a:p>
          <a:p>
            <a:pPr lvl="1"/>
            <a:r>
              <a:rPr lang="en-US" dirty="0"/>
              <a:t>run scripts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Qt 5.4 introduced </a:t>
            </a:r>
            <a:r>
              <a:rPr lang="en-US" dirty="0" err="1">
                <a:latin typeface="Courier New"/>
                <a:cs typeface="Courier New"/>
              </a:rPr>
              <a:t>StateMachine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Hierarchical finite state machine</a:t>
            </a:r>
          </a:p>
          <a:p>
            <a:r>
              <a:rPr lang="en-US" dirty="0"/>
              <a:t>States: Initial state, final state, error state, history state</a:t>
            </a:r>
          </a:p>
          <a:p>
            <a:r>
              <a:rPr lang="en-US" dirty="0"/>
              <a:t>Transitions: Signal transition, timeout transition</a:t>
            </a:r>
          </a:p>
          <a:p>
            <a:r>
              <a:rPr lang="en-US" dirty="0"/>
              <a:t>Possible to set initial values for properties and restore them, if they are not set in an entered state</a:t>
            </a:r>
          </a:p>
          <a:p>
            <a:pPr lvl="1"/>
            <a:r>
              <a:rPr lang="en-US" dirty="0"/>
              <a:t>Controlled using </a:t>
            </a:r>
            <a:r>
              <a:rPr lang="en-US" dirty="0" err="1">
                <a:latin typeface="Courier New"/>
                <a:cs typeface="Courier New"/>
              </a:rPr>
              <a:t>globalRestorePolicy</a:t>
            </a:r>
            <a:r>
              <a:rPr lang="en-US" dirty="0"/>
              <a:t> property</a:t>
            </a:r>
          </a:p>
          <a:p>
            <a:r>
              <a:rPr lang="en-US" dirty="0"/>
              <a:t>Runs from the initial state, until a top-level final state reached =&gt; emits </a:t>
            </a:r>
            <a:r>
              <a:rPr lang="en-US" dirty="0">
                <a:latin typeface="Courier New"/>
                <a:cs typeface="Courier New"/>
              </a:rPr>
              <a:t>finished()</a:t>
            </a:r>
            <a:r>
              <a:rPr lang="en-US" dirty="0"/>
              <a:t> signal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23499397"/>
      </p:ext>
    </p:extLst>
  </p:cSld>
  <p:clrMapOvr>
    <a:masterClrMapping/>
  </p:clrMapOvr>
  <p:transition spd="med"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636633" y="1998327"/>
            <a:ext cx="5484970" cy="3512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mainRect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300;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400 </a:t>
            </a:r>
          </a:p>
          <a:p>
            <a:r>
              <a:rPr lang="en-US" dirty="0">
                <a:solidFill>
                  <a:srgbClr val="800000"/>
                </a:solidFill>
              </a:rPr>
              <a:t>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"black"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view1 </a:t>
            </a:r>
          </a:p>
          <a:p>
            <a:r>
              <a:rPr lang="en-US" dirty="0">
                <a:solidFill>
                  <a:srgbClr val="800000"/>
                </a:solidFill>
              </a:rPr>
              <a:t>   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parent.width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parent.height</a:t>
            </a:r>
            <a:r>
              <a:rPr lang="en-US" dirty="0"/>
              <a:t> </a:t>
            </a:r>
          </a:p>
          <a:p>
            <a:r>
              <a:rPr lang="en-US" dirty="0"/>
              <a:t>   } </a:t>
            </a:r>
          </a:p>
          <a:p>
            <a:r>
              <a:rPr lang="en-US" dirty="0">
                <a:solidFill>
                  <a:srgbClr val="800000"/>
                </a:solidFill>
              </a:rPr>
              <a:t>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view2 </a:t>
            </a:r>
          </a:p>
          <a:p>
            <a:r>
              <a:rPr lang="en-US" dirty="0">
                <a:solidFill>
                  <a:srgbClr val="800000"/>
                </a:solidFill>
              </a:rPr>
              <a:t>   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"blue"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parent.width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parent.height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b="1" dirty="0">
                <a:solidFill>
                  <a:srgbClr val="800000"/>
                </a:solidFill>
              </a:rPr>
              <a:t>x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parent.width</a:t>
            </a:r>
            <a:r>
              <a:rPr lang="en-US" dirty="0"/>
              <a:t> 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}</a:t>
            </a:r>
            <a:endParaRPr lang="fi-FI" b="1" dirty="0">
              <a:solidFill>
                <a:srgbClr val="0000FF"/>
              </a:solidFill>
            </a:endParaRP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Example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71" y="2758156"/>
            <a:ext cx="2076621" cy="2471044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557487" y="1340768"/>
            <a:ext cx="11021898" cy="541124"/>
          </a:xfrm>
          <a:prstGeom prst="borderCallout1">
            <a:avLst>
              <a:gd name="adj1" fmla="val 109028"/>
              <a:gd name="adj2" fmla="val 48100"/>
              <a:gd name="adj3" fmla="val 204168"/>
              <a:gd name="adj4" fmla="val 41598"/>
            </a:avLst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Example app with two views (Rectangles for simplicity)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557486" y="5619168"/>
            <a:ext cx="10969942" cy="546136"/>
          </a:xfrm>
          <a:prstGeom prst="borderCallout1">
            <a:avLst>
              <a:gd name="adj1" fmla="val -7358"/>
              <a:gd name="adj2" fmla="val 25247"/>
              <a:gd name="adj3" fmla="val -131051"/>
              <a:gd name="adj4" fmla="val 23675"/>
            </a:avLst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Only the red view is shown, blue one is hidden (outside the viewport to the right)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223812" y="4581128"/>
            <a:ext cx="1976713" cy="330688"/>
          </a:xfrm>
          <a:prstGeom prst="roundRect">
            <a:avLst/>
          </a:prstGeom>
          <a:solidFill>
            <a:srgbClr val="86BC25">
              <a:alpha val="4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6696" y="1975501"/>
            <a:ext cx="5212688" cy="591229"/>
          </a:xfrm>
          <a:prstGeom prst="rect">
            <a:avLst/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This is our default </a:t>
            </a:r>
            <a:r>
              <a:rPr lang="en-US" kern="0" dirty="0">
                <a:solidFill>
                  <a:sysClr val="windowText" lastClr="000000"/>
                </a:solidFill>
                <a:cs typeface="Courier New"/>
              </a:rPr>
              <a:t>state (””)</a:t>
            </a:r>
          </a:p>
        </p:txBody>
      </p:sp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61" y="2758155"/>
            <a:ext cx="2079463" cy="24918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states/states</a:t>
            </a:r>
            <a:endParaRPr lang="en-US" sz="1400" dirty="0">
              <a:cs typeface="Open Sans Light"/>
            </a:endParaRPr>
          </a:p>
        </p:txBody>
      </p:sp>
      <p:sp>
        <p:nvSpPr>
          <p:cNvPr id="1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04574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247340" y="3538837"/>
            <a:ext cx="4504871" cy="26068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9102B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myMouse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09102B"/>
                </a:solidFill>
              </a:rPr>
              <a:t>} </a:t>
            </a:r>
          </a:p>
          <a:p>
            <a:r>
              <a:rPr lang="en-US" dirty="0">
                <a:solidFill>
                  <a:srgbClr val="800000"/>
                </a:solidFill>
              </a:rPr>
              <a:t>states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09102B"/>
                </a:solidFill>
              </a:rPr>
              <a:t>[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State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9102B"/>
                </a:solidFill>
              </a:rPr>
              <a:t>{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name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>
                <a:solidFill>
                  <a:srgbClr val="000000"/>
                </a:solidFill>
              </a:rPr>
              <a:t>"inView2"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when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myMouse</a:t>
            </a:r>
            <a:r>
              <a:rPr lang="en-US" dirty="0" err="1">
                <a:solidFill>
                  <a:srgbClr val="09102B"/>
                </a:solidFill>
              </a:rPr>
              <a:t>.pressed</a:t>
            </a:r>
            <a:r>
              <a:rPr lang="en-US" dirty="0">
                <a:solidFill>
                  <a:srgbClr val="09102B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...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09102B"/>
                </a:solidFill>
              </a:rPr>
              <a:t>} </a:t>
            </a:r>
          </a:p>
          <a:p>
            <a:r>
              <a:rPr lang="en-US" dirty="0">
                <a:solidFill>
                  <a:srgbClr val="09102B"/>
                </a:solidFill>
              </a:rPr>
              <a:t>]</a:t>
            </a:r>
            <a:endParaRPr lang="fi-FI" dirty="0">
              <a:solidFill>
                <a:srgbClr val="09102B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09442" y="2205385"/>
            <a:ext cx="5757855" cy="3940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mainRect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300;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400 </a:t>
            </a:r>
          </a:p>
          <a:p>
            <a:r>
              <a:rPr lang="en-US" dirty="0">
                <a:solidFill>
                  <a:srgbClr val="800000"/>
                </a:solidFill>
              </a:rPr>
              <a:t>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"black“</a:t>
            </a:r>
          </a:p>
          <a:p>
            <a:r>
              <a:rPr lang="en-US" dirty="0">
                <a:solidFill>
                  <a:srgbClr val="008000"/>
                </a:solidFill>
              </a:rPr>
              <a:t>   // ... the Rectangles ...</a:t>
            </a:r>
            <a:r>
              <a:rPr lang="en-US" dirty="0"/>
              <a:t> </a:t>
            </a:r>
          </a:p>
          <a:p>
            <a:r>
              <a:rPr lang="fi-FI" dirty="0">
                <a:solidFill>
                  <a:srgbClr val="800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 ... the second state ...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/>
              <a:t>      id: </a:t>
            </a:r>
            <a:r>
              <a:rPr lang="en-US" dirty="0" err="1"/>
              <a:t>myMouse</a:t>
            </a:r>
            <a:r>
              <a:rPr lang="en-US" dirty="0"/>
              <a:t> </a:t>
            </a:r>
          </a:p>
          <a:p>
            <a:r>
              <a:rPr lang="en-US" dirty="0"/>
              <a:t>      </a:t>
            </a:r>
            <a:r>
              <a:rPr lang="en-US" dirty="0" err="1"/>
              <a:t>anchors.fill</a:t>
            </a:r>
            <a:r>
              <a:rPr lang="en-US" dirty="0"/>
              <a:t>: parent</a:t>
            </a:r>
          </a:p>
          <a:p>
            <a:r>
              <a:rPr lang="en-US" dirty="0"/>
              <a:t>      </a:t>
            </a:r>
            <a:r>
              <a:rPr lang="en-US" b="1" dirty="0" err="1"/>
              <a:t>onClicked</a:t>
            </a:r>
            <a:r>
              <a:rPr lang="en-US" b="1" dirty="0"/>
              <a:t>: {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</a:t>
            </a:r>
            <a:r>
              <a:rPr lang="en-US" b="1" dirty="0"/>
              <a:t>if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(</a:t>
            </a:r>
            <a:r>
              <a:rPr lang="en-US" b="1" dirty="0" err="1"/>
              <a:t>mainRect.state</a:t>
            </a:r>
            <a:r>
              <a:rPr lang="en-US" b="1" dirty="0"/>
              <a:t> == </a:t>
            </a:r>
            <a:r>
              <a:rPr lang="en-US" b="1" dirty="0">
                <a:solidFill>
                  <a:srgbClr val="008000"/>
                </a:solidFill>
              </a:rPr>
              <a:t>"inView2"</a:t>
            </a:r>
            <a:r>
              <a:rPr lang="en-US" b="1" dirty="0"/>
              <a:t>) 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mainRect.state</a:t>
            </a:r>
            <a:r>
              <a:rPr lang="en-US" b="1" dirty="0"/>
              <a:t> 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""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</a:t>
            </a:r>
            <a:r>
              <a:rPr lang="en-US" b="1" dirty="0"/>
              <a:t>else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   </a:t>
            </a:r>
            <a:r>
              <a:rPr lang="en-US" b="1" dirty="0" err="1"/>
              <a:t>mainRect.state</a:t>
            </a:r>
            <a:r>
              <a:rPr lang="en-US" b="1" dirty="0"/>
              <a:t> 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"inView2"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</a:t>
            </a:r>
            <a:r>
              <a:rPr lang="en-US" dirty="0"/>
              <a:t>}</a:t>
            </a:r>
          </a:p>
          <a:p>
            <a:r>
              <a:rPr lang="en-US" dirty="0"/>
              <a:t>      } </a:t>
            </a:r>
          </a:p>
          <a:p>
            <a:r>
              <a:rPr lang="en-US" dirty="0"/>
              <a:t>   ]</a:t>
            </a:r>
            <a:endParaRPr lang="fi-FI" b="1" dirty="0">
              <a:solidFill>
                <a:srgbClr val="0000FF"/>
              </a:solidFill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Example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609443" y="1340768"/>
            <a:ext cx="10969942" cy="541124"/>
          </a:xfrm>
          <a:prstGeom prst="borderCallout1">
            <a:avLst>
              <a:gd name="adj1" fmla="val 97917"/>
              <a:gd name="adj2" fmla="val 51144"/>
              <a:gd name="adj3" fmla="val 549017"/>
              <a:gd name="adj4" fmla="val 38182"/>
            </a:avLst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Specify how to switch from one state to another e.g. using a </a:t>
            </a:r>
            <a:r>
              <a:rPr lang="en-US" kern="0" dirty="0" err="1">
                <a:solidFill>
                  <a:sysClr val="windowText" lastClr="000000"/>
                </a:solidFill>
                <a:cs typeface="Courier New"/>
              </a:rPr>
              <a:t>MouseArea</a:t>
            </a:r>
            <a:endParaRPr lang="en-US" kern="0" dirty="0">
              <a:solidFill>
                <a:sysClr val="windowText" lastClr="000000"/>
              </a:solidFill>
              <a:cs typeface="Courier New"/>
            </a:endParaRPr>
          </a:p>
        </p:txBody>
      </p:sp>
      <p:sp>
        <p:nvSpPr>
          <p:cNvPr id="8" name="Line Callout 1 7"/>
          <p:cNvSpPr/>
          <p:nvPr/>
        </p:nvSpPr>
        <p:spPr>
          <a:xfrm>
            <a:off x="7441748" y="2205385"/>
            <a:ext cx="4082423" cy="1032144"/>
          </a:xfrm>
          <a:prstGeom prst="borderCallout1">
            <a:avLst>
              <a:gd name="adj1" fmla="val 99750"/>
              <a:gd name="adj2" fmla="val 77397"/>
              <a:gd name="adj3" fmla="val 272061"/>
              <a:gd name="adj4" fmla="val 66781"/>
            </a:avLst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Another possibility: specify a state’s </a:t>
            </a:r>
            <a:r>
              <a:rPr lang="en-US" kern="0" dirty="0">
                <a:solidFill>
                  <a:sysClr val="windowText" lastClr="000000"/>
                </a:solidFill>
                <a:cs typeface="Courier New"/>
              </a:rPr>
              <a:t>when</a:t>
            </a:r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 property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809160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Transition</a:t>
            </a:r>
            <a:r>
              <a:rPr lang="en-US" dirty="0"/>
              <a:t> type allows you to add animations to state transitions</a:t>
            </a:r>
          </a:p>
          <a:p>
            <a:pPr lvl="1"/>
            <a:r>
              <a:rPr lang="en-US" dirty="0"/>
              <a:t>Any of the animation types can be used in transitions</a:t>
            </a:r>
          </a:p>
          <a:p>
            <a:pPr lvl="1"/>
            <a:endParaRPr lang="en-US" dirty="0"/>
          </a:p>
          <a:p>
            <a:r>
              <a:rPr lang="en-US" dirty="0"/>
              <a:t>Simply specify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to</a:t>
            </a:r>
            <a:r>
              <a:rPr lang="en-US" dirty="0"/>
              <a:t> 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from</a:t>
            </a:r>
            <a:r>
              <a:rPr lang="en-US" dirty="0"/>
              <a:t> states for the transition</a:t>
            </a:r>
          </a:p>
          <a:p>
            <a:pPr lvl="1"/>
            <a:r>
              <a:rPr lang="en-US" dirty="0"/>
              <a:t>Default value for both is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”*”</a:t>
            </a:r>
            <a:r>
              <a:rPr lang="en-US" dirty="0"/>
              <a:t> (i.e. ”any state”)</a:t>
            </a:r>
          </a:p>
          <a:p>
            <a:pPr lvl="1"/>
            <a:endParaRPr lang="en-US" dirty="0"/>
          </a:p>
          <a:p>
            <a:r>
              <a:rPr lang="en-US" dirty="0"/>
              <a:t>A transition can be set to be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reversible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Defaults to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pPr lvl="1"/>
            <a:r>
              <a:rPr lang="en-US" dirty="0"/>
              <a:t>When conditions triggering the transition are reversed, the animation is automatically run backwards</a:t>
            </a:r>
          </a:p>
          <a:p>
            <a:pPr lvl="1"/>
            <a:r>
              <a:rPr lang="en-US" dirty="0"/>
              <a:t>Note! Parallel animations, containing animations with separate durations, may have unexpected behavior </a:t>
            </a:r>
          </a:p>
          <a:p>
            <a:pPr lvl="2"/>
            <a:r>
              <a:rPr lang="en-US" dirty="0"/>
              <a:t>A shorter animation is not started, when you reverse, until a longer animation has the same duration left as the shorter one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21254025"/>
      </p:ext>
    </p:extLst>
  </p:cSld>
  <p:clrMapOvr>
    <a:masterClrMapping/>
  </p:clrMapOvr>
  <p:transition spd="med"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646382" y="1268760"/>
            <a:ext cx="10972578" cy="4684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mainRect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300;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400 </a:t>
            </a:r>
          </a:p>
          <a:p>
            <a:r>
              <a:rPr lang="en-US" dirty="0">
                <a:solidFill>
                  <a:srgbClr val="800000"/>
                </a:solidFill>
              </a:rPr>
              <a:t>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"black“</a:t>
            </a:r>
          </a:p>
          <a:p>
            <a:r>
              <a:rPr lang="en-US" b="1" dirty="0">
                <a:solidFill>
                  <a:srgbClr val="800000"/>
                </a:solidFill>
              </a:rPr>
              <a:t>   transitions</a:t>
            </a:r>
            <a:r>
              <a:rPr lang="en-US" b="1" dirty="0"/>
              <a:t>: [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</a:t>
            </a:r>
            <a:r>
              <a:rPr lang="en-US" b="1" dirty="0">
                <a:solidFill>
                  <a:srgbClr val="800080"/>
                </a:solidFill>
              </a:rPr>
              <a:t>Transition</a:t>
            </a:r>
            <a:r>
              <a:rPr lang="en-US" b="1" dirty="0"/>
              <a:t> { </a:t>
            </a:r>
          </a:p>
          <a:p>
            <a:r>
              <a:rPr lang="en-US" b="1" dirty="0"/>
              <a:t>         from: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""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</a:t>
            </a:r>
            <a:r>
              <a:rPr lang="en-US" b="1" dirty="0">
                <a:solidFill>
                  <a:srgbClr val="800000"/>
                </a:solidFill>
              </a:rPr>
              <a:t>to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"inView2"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</a:t>
            </a:r>
            <a:r>
              <a:rPr lang="en-US" b="1" dirty="0" err="1">
                <a:solidFill>
                  <a:srgbClr val="800080"/>
                </a:solidFill>
              </a:rPr>
              <a:t>NumberAnimation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 </a:t>
            </a:r>
          </a:p>
          <a:p>
            <a:r>
              <a:rPr lang="en-US" b="1" dirty="0"/>
              <a:t>            properties: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"x"</a:t>
            </a:r>
            <a:r>
              <a:rPr lang="en-US" b="1" dirty="0"/>
              <a:t>; </a:t>
            </a:r>
            <a:r>
              <a:rPr lang="en-US" b="1" dirty="0" err="1"/>
              <a:t>easing.type</a:t>
            </a:r>
            <a:r>
              <a:rPr lang="en-US" b="1" dirty="0"/>
              <a:t>: </a:t>
            </a:r>
            <a:r>
              <a:rPr lang="en-US" b="1" dirty="0" err="1"/>
              <a:t>Easing.OutBounce</a:t>
            </a:r>
            <a:r>
              <a:rPr lang="en-US" b="1" dirty="0"/>
              <a:t>; duration: 1500 </a:t>
            </a:r>
          </a:p>
          <a:p>
            <a:r>
              <a:rPr lang="en-US" b="1" dirty="0"/>
              <a:t>         } </a:t>
            </a:r>
          </a:p>
          <a:p>
            <a:r>
              <a:rPr lang="en-US" b="1" dirty="0"/>
              <a:t>       }, </a:t>
            </a:r>
          </a:p>
          <a:p>
            <a:r>
              <a:rPr lang="en-US" b="1" dirty="0">
                <a:solidFill>
                  <a:srgbClr val="800080"/>
                </a:solidFill>
              </a:rPr>
              <a:t>       Transition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 </a:t>
            </a:r>
          </a:p>
          <a:p>
            <a:r>
              <a:rPr lang="en-US" b="1" dirty="0"/>
              <a:t>          from: </a:t>
            </a:r>
            <a:r>
              <a:rPr lang="en-US" b="1" dirty="0">
                <a:solidFill>
                  <a:srgbClr val="008000"/>
                </a:solidFill>
              </a:rPr>
              <a:t>"inView2"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 </a:t>
            </a:r>
            <a:r>
              <a:rPr lang="en-US" b="1" dirty="0">
                <a:solidFill>
                  <a:srgbClr val="800000"/>
                </a:solidFill>
              </a:rPr>
              <a:t>to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""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      </a:t>
            </a:r>
            <a:r>
              <a:rPr lang="en-US" b="1" dirty="0" err="1">
                <a:solidFill>
                  <a:srgbClr val="800080"/>
                </a:solidFill>
              </a:rPr>
              <a:t>NumberAnimation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 </a:t>
            </a:r>
          </a:p>
          <a:p>
            <a:r>
              <a:rPr lang="en-US" b="1" dirty="0"/>
              <a:t>             properties: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"x"</a:t>
            </a:r>
            <a:r>
              <a:rPr lang="en-US" b="1" dirty="0"/>
              <a:t>; </a:t>
            </a:r>
            <a:r>
              <a:rPr lang="en-US" b="1" dirty="0" err="1"/>
              <a:t>easing.type</a:t>
            </a:r>
            <a:r>
              <a:rPr lang="en-US" b="1" dirty="0"/>
              <a:t>: </a:t>
            </a:r>
            <a:r>
              <a:rPr lang="en-US" b="1" dirty="0" err="1"/>
              <a:t>Easing.OutBounce</a:t>
            </a:r>
            <a:r>
              <a:rPr lang="en-US" b="1" dirty="0"/>
              <a:t>; duration: 1500 </a:t>
            </a:r>
          </a:p>
          <a:p>
            <a:r>
              <a:rPr lang="en-US" b="1" dirty="0"/>
              <a:t>          } </a:t>
            </a:r>
          </a:p>
          <a:p>
            <a:r>
              <a:rPr lang="en-US" b="1" dirty="0"/>
              <a:t>       } </a:t>
            </a:r>
          </a:p>
          <a:p>
            <a:r>
              <a:rPr lang="en-US" b="1" dirty="0"/>
              <a:t>    ]</a:t>
            </a:r>
          </a:p>
          <a:p>
            <a:r>
              <a:rPr lang="en-US" b="1" dirty="0"/>
              <a:t>}</a:t>
            </a:r>
            <a:endParaRPr lang="fi-FI" b="1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4421231" y="1477468"/>
            <a:ext cx="6870822" cy="1456778"/>
          </a:xfrm>
          <a:prstGeom prst="rect">
            <a:avLst/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How could we simplify this so that we only need one transition instead of two?</a:t>
            </a:r>
          </a:p>
          <a:p>
            <a:endParaRPr lang="en-US" kern="0" dirty="0">
              <a:solidFill>
                <a:sysClr val="windowText" lastClr="000000"/>
              </a:solidFill>
              <a:cs typeface="Open Sans Light"/>
            </a:endParaRPr>
          </a:p>
          <a:p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(Check the example solution for the answer!)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585981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Notice that you can specify as many states as you wish</a:t>
            </a:r>
          </a:p>
          <a:p>
            <a:pPr lvl="1"/>
            <a:r>
              <a:rPr lang="en-US" dirty="0"/>
              <a:t>For as many types you wish</a:t>
            </a:r>
          </a:p>
          <a:p>
            <a:pPr lvl="1"/>
            <a:endParaRPr lang="en-US" dirty="0"/>
          </a:p>
          <a:p>
            <a:r>
              <a:rPr lang="en-US" dirty="0"/>
              <a:t>Quite often it is better to have a few smaller state machines than one very large one</a:t>
            </a:r>
          </a:p>
          <a:p>
            <a:pPr lvl="1"/>
            <a:r>
              <a:rPr lang="en-US" dirty="0"/>
              <a:t>However, try to keep it simple – otherwise you might get lost in your own code!</a:t>
            </a:r>
          </a:p>
          <a:p>
            <a:endParaRPr lang="en-US" dirty="0"/>
          </a:p>
          <a:p>
            <a:r>
              <a:rPr lang="en-US" dirty="0"/>
              <a:t>There are multiple things you can do when switching states</a:t>
            </a:r>
          </a:p>
          <a:p>
            <a:pPr lvl="1"/>
            <a:r>
              <a:rPr lang="en-US" dirty="0"/>
              <a:t>Not limited to just modifying properties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PropertyChanges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See the next slide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Notes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66293453"/>
      </p:ext>
    </p:extLst>
  </p:cSld>
  <p:clrMapOvr>
    <a:masterClrMapping/>
  </p:clrMapOvr>
  <p:transition spd="med"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run scripts upon state change</a:t>
            </a:r>
          </a:p>
          <a:p>
            <a:pPr lvl="1"/>
            <a:r>
              <a:rPr lang="en-US" dirty="0"/>
              <a:t>See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StateChangeScript</a:t>
            </a:r>
            <a:r>
              <a:rPr lang="en-US" dirty="0"/>
              <a:t> type</a:t>
            </a:r>
          </a:p>
          <a:p>
            <a:pPr lvl="1"/>
            <a:endParaRPr lang="en-US" dirty="0"/>
          </a:p>
          <a:p>
            <a:r>
              <a:rPr lang="en-US" dirty="0"/>
              <a:t>You can re-parent items</a:t>
            </a:r>
          </a:p>
          <a:p>
            <a:pPr lvl="1"/>
            <a:r>
              <a:rPr lang="en-US" dirty="0"/>
              <a:t>See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ParentChange</a:t>
            </a:r>
            <a:r>
              <a:rPr lang="en-US" dirty="0"/>
              <a:t> type</a:t>
            </a:r>
          </a:p>
          <a:p>
            <a:pPr lvl="1"/>
            <a:endParaRPr lang="en-US" dirty="0"/>
          </a:p>
          <a:p>
            <a:r>
              <a:rPr lang="en-US" dirty="0"/>
              <a:t>You can modify anchors</a:t>
            </a:r>
          </a:p>
          <a:p>
            <a:pPr lvl="1"/>
            <a:r>
              <a:rPr lang="en-US" dirty="0"/>
              <a:t>See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AnchorChanges</a:t>
            </a:r>
            <a:r>
              <a:rPr lang="en-US" dirty="0"/>
              <a:t> type</a:t>
            </a:r>
          </a:p>
          <a:p>
            <a:pPr lvl="1"/>
            <a:endParaRPr lang="en-US" dirty="0"/>
          </a:p>
          <a:p>
            <a:r>
              <a:rPr lang="en-US" dirty="0"/>
              <a:t>You can even change property values during transitions</a:t>
            </a:r>
          </a:p>
          <a:p>
            <a:pPr lvl="1"/>
            <a:r>
              <a:rPr lang="en-US" dirty="0"/>
              <a:t>See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PropertyAction</a:t>
            </a:r>
            <a:r>
              <a:rPr lang="en-US" dirty="0"/>
              <a:t> type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types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34315346"/>
      </p:ext>
    </p:extLst>
  </p:cSld>
  <p:clrMapOvr>
    <a:masterClrMapping/>
  </p:clrMapOvr>
  <p:transition spd="med"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animate an item, when its parent changes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ParentAnimation</a:t>
            </a:r>
            <a:r>
              <a:rPr lang="en-US" dirty="0"/>
              <a:t> applies only when changing the parent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ParentChange</a:t>
            </a:r>
            <a:r>
              <a:rPr lang="en-US" dirty="0"/>
              <a:t> in a state change</a:t>
            </a:r>
          </a:p>
          <a:p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Changes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241" y="2636912"/>
            <a:ext cx="11158333" cy="34690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00"/>
                </a:solidFill>
              </a:rPr>
              <a:t>states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800080"/>
                </a:solidFill>
              </a:rPr>
              <a:t>State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9102B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name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>
                <a:solidFill>
                  <a:srgbClr val="000000"/>
                </a:solidFill>
              </a:rPr>
              <a:t>"</a:t>
            </a:r>
            <a:r>
              <a:rPr lang="en-US" i="1" dirty="0" err="1">
                <a:solidFill>
                  <a:srgbClr val="000000"/>
                </a:solidFill>
              </a:rPr>
              <a:t>reparented</a:t>
            </a:r>
            <a:r>
              <a:rPr lang="en-US" i="1" dirty="0">
                <a:solidFill>
                  <a:srgbClr val="000000"/>
                </a:solidFill>
              </a:rPr>
              <a:t>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ParentChange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9102B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target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 err="1">
                <a:solidFill>
                  <a:srgbClr val="000000"/>
                </a:solidFill>
              </a:rPr>
              <a:t>myRect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parent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 err="1">
                <a:solidFill>
                  <a:srgbClr val="000000"/>
                </a:solidFill>
              </a:rPr>
              <a:t>yellowRect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x</a:t>
            </a:r>
            <a:r>
              <a:rPr lang="en-US" dirty="0">
                <a:solidFill>
                  <a:srgbClr val="000000"/>
                </a:solidFill>
              </a:rPr>
              <a:t>: 60</a:t>
            </a:r>
            <a:r>
              <a:rPr lang="en-US" dirty="0">
                <a:solidFill>
                  <a:srgbClr val="09102B"/>
                </a:solidFill>
              </a:rPr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y</a:t>
            </a:r>
            <a:r>
              <a:rPr lang="en-US" dirty="0">
                <a:solidFill>
                  <a:srgbClr val="000000"/>
                </a:solidFill>
              </a:rPr>
              <a:t>: 20 </a:t>
            </a:r>
          </a:p>
          <a:p>
            <a:r>
              <a:rPr lang="en-US" dirty="0">
                <a:solidFill>
                  <a:srgbClr val="C0C0C0"/>
                </a:solidFill>
              </a:rPr>
              <a:t>   </a:t>
            </a:r>
            <a:r>
              <a:rPr lang="en-US" dirty="0">
                <a:solidFill>
                  <a:srgbClr val="09102B"/>
                </a:solidFill>
              </a:rPr>
              <a:t> } </a:t>
            </a:r>
          </a:p>
          <a:p>
            <a:r>
              <a:rPr lang="en-US" dirty="0">
                <a:solidFill>
                  <a:srgbClr val="09102B"/>
                </a:solidFill>
              </a:rPr>
              <a:t>} </a:t>
            </a:r>
          </a:p>
          <a:p>
            <a:r>
              <a:rPr lang="en-US" dirty="0">
                <a:solidFill>
                  <a:srgbClr val="800000"/>
                </a:solidFill>
              </a:rPr>
              <a:t>transitions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800080"/>
                </a:solidFill>
              </a:rPr>
              <a:t>Transition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9102B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ParentAnimation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9102B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 err="1">
                <a:solidFill>
                  <a:srgbClr val="800080"/>
                </a:solidFill>
              </a:rPr>
              <a:t>NumberAnimation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9102B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</a:t>
            </a:r>
            <a:r>
              <a:rPr lang="en-US" dirty="0">
                <a:solidFill>
                  <a:srgbClr val="800000"/>
                </a:solidFill>
              </a:rPr>
              <a:t>properties</a:t>
            </a:r>
            <a:r>
              <a:rPr lang="en-US" dirty="0">
                <a:solidFill>
                  <a:srgbClr val="09102B"/>
                </a:solidFill>
              </a:rPr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x,y</a:t>
            </a:r>
            <a:r>
              <a:rPr lang="en-US" dirty="0">
                <a:solidFill>
                  <a:srgbClr val="008000"/>
                </a:solidFill>
              </a:rPr>
              <a:t>“</a:t>
            </a:r>
            <a:r>
              <a:rPr lang="en-US" dirty="0">
                <a:solidFill>
                  <a:srgbClr val="C0C0C0"/>
                </a:solidFill>
              </a:rPr>
              <a:t>; </a:t>
            </a:r>
            <a:r>
              <a:rPr lang="en-US" dirty="0">
                <a:solidFill>
                  <a:srgbClr val="800000"/>
                </a:solidFill>
              </a:rPr>
              <a:t>duration</a:t>
            </a:r>
            <a:r>
              <a:rPr lang="en-US" dirty="0">
                <a:solidFill>
                  <a:srgbClr val="000000"/>
                </a:solidFill>
              </a:rPr>
              <a:t>: 1000 </a:t>
            </a:r>
          </a:p>
          <a:p>
            <a:r>
              <a:rPr lang="en-US" dirty="0">
                <a:solidFill>
                  <a:srgbClr val="000000"/>
                </a:solidFill>
              </a:rPr>
              <a:t>        } </a:t>
            </a:r>
          </a:p>
          <a:p>
            <a:r>
              <a:rPr lang="en-US" dirty="0">
                <a:solidFill>
                  <a:srgbClr val="000000"/>
                </a:solidFill>
              </a:rPr>
              <a:t>    } </a:t>
            </a:r>
          </a:p>
          <a:p>
            <a:r>
              <a:rPr lang="en-US" dirty="0">
                <a:solidFill>
                  <a:srgbClr val="000000"/>
                </a:solidFill>
              </a:rPr>
              <a:t>}</a:t>
            </a:r>
            <a:endParaRPr lang="fi-FI" b="1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states/parentChange</a:t>
            </a:r>
            <a:endParaRPr lang="en-US" sz="1400" dirty="0">
              <a:cs typeface="Open Sans Light"/>
            </a:endParaRP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00356916"/>
      </p:ext>
    </p:extLst>
  </p:cSld>
  <p:clrMapOvr>
    <a:masterClrMapping/>
  </p:clrMapOvr>
  <p:transition spd="med"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animate an item, when its anchors change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AnchorAnimation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applies only when changing the anchors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AnchorChanges</a:t>
            </a:r>
            <a:r>
              <a:rPr lang="en-US" dirty="0"/>
              <a:t> in a state change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Changes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14096" y="2636912"/>
            <a:ext cx="10103336" cy="3160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00"/>
                </a:solidFill>
              </a:rPr>
              <a:t>states</a:t>
            </a:r>
            <a:r>
              <a:rPr lang="en-US" sz="1300" dirty="0">
                <a:solidFill>
                  <a:srgbClr val="C0C0C0"/>
                </a:solidFill>
              </a:rPr>
              <a:t>: </a:t>
            </a:r>
            <a:r>
              <a:rPr lang="en-US" sz="1300" dirty="0">
                <a:solidFill>
                  <a:srgbClr val="800080"/>
                </a:solidFill>
              </a:rPr>
              <a:t>State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{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800000"/>
                </a:solidFill>
              </a:rPr>
              <a:t>name</a:t>
            </a:r>
            <a:r>
              <a:rPr lang="en-US" sz="1300" dirty="0">
                <a:solidFill>
                  <a:srgbClr val="C0C0C0"/>
                </a:solidFill>
              </a:rPr>
              <a:t>: </a:t>
            </a:r>
            <a:r>
              <a:rPr lang="en-US" sz="1300" i="1" dirty="0">
                <a:solidFill>
                  <a:srgbClr val="000000"/>
                </a:solidFill>
              </a:rPr>
              <a:t>"</a:t>
            </a:r>
            <a:r>
              <a:rPr lang="en-US" sz="1300" i="1" dirty="0" err="1">
                <a:solidFill>
                  <a:srgbClr val="000000"/>
                </a:solidFill>
              </a:rPr>
              <a:t>reanchored</a:t>
            </a:r>
            <a:r>
              <a:rPr lang="en-US" sz="1300" i="1" dirty="0">
                <a:solidFill>
                  <a:srgbClr val="000000"/>
                </a:solidFill>
              </a:rPr>
              <a:t>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AnchorChanges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  </a:t>
            </a:r>
            <a:r>
              <a:rPr lang="en-US" sz="1300" dirty="0">
                <a:solidFill>
                  <a:srgbClr val="800000"/>
                </a:solidFill>
              </a:rPr>
              <a:t>target</a:t>
            </a:r>
            <a:r>
              <a:rPr lang="en-US" sz="1300" dirty="0">
                <a:solidFill>
                  <a:srgbClr val="000000"/>
                </a:solidFill>
              </a:rPr>
              <a:t>: </a:t>
            </a:r>
            <a:r>
              <a:rPr lang="en-US" sz="1300" dirty="0" err="1">
                <a:solidFill>
                  <a:srgbClr val="000000"/>
                </a:solidFill>
              </a:rPr>
              <a:t>myRect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  </a:t>
            </a:r>
            <a:r>
              <a:rPr lang="en-US" sz="1300" dirty="0" err="1">
                <a:solidFill>
                  <a:srgbClr val="800000"/>
                </a:solidFill>
              </a:rPr>
              <a:t>anchors.left</a:t>
            </a:r>
            <a:r>
              <a:rPr lang="en-US" sz="1300" dirty="0">
                <a:solidFill>
                  <a:srgbClr val="000000"/>
                </a:solidFill>
              </a:rPr>
              <a:t>: </a:t>
            </a:r>
            <a:r>
              <a:rPr lang="en-US" sz="1300" i="1" dirty="0" err="1">
                <a:solidFill>
                  <a:srgbClr val="000000"/>
                </a:solidFill>
              </a:rPr>
              <a:t>parent</a:t>
            </a:r>
            <a:r>
              <a:rPr lang="en-US" sz="1300" dirty="0" err="1">
                <a:solidFill>
                  <a:srgbClr val="000000"/>
                </a:solidFill>
              </a:rPr>
              <a:t>.left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  </a:t>
            </a:r>
            <a:r>
              <a:rPr lang="en-US" sz="1300" dirty="0" err="1">
                <a:solidFill>
                  <a:srgbClr val="800000"/>
                </a:solidFill>
              </a:rPr>
              <a:t>anchors.right</a:t>
            </a:r>
            <a:r>
              <a:rPr lang="en-US" sz="1300" dirty="0">
                <a:solidFill>
                  <a:srgbClr val="000000"/>
                </a:solidFill>
              </a:rPr>
              <a:t>: </a:t>
            </a:r>
            <a:r>
              <a:rPr lang="en-US" sz="1300" i="1" dirty="0" err="1">
                <a:solidFill>
                  <a:srgbClr val="000000"/>
                </a:solidFill>
              </a:rPr>
              <a:t>parent</a:t>
            </a:r>
            <a:r>
              <a:rPr lang="en-US" sz="1300" dirty="0" err="1">
                <a:solidFill>
                  <a:srgbClr val="000000"/>
                </a:solidFill>
              </a:rPr>
              <a:t>.right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</a:t>
            </a:r>
            <a:r>
              <a:rPr lang="en-US" sz="1300" dirty="0">
                <a:solidFill>
                  <a:srgbClr val="000000"/>
                </a:solidFill>
              </a:rPr>
              <a:t>  }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} </a:t>
            </a:r>
          </a:p>
          <a:p>
            <a:endParaRPr lang="en-US" sz="1300" dirty="0">
              <a:solidFill>
                <a:srgbClr val="C0C0C0"/>
              </a:solidFill>
            </a:endParaRPr>
          </a:p>
          <a:p>
            <a:r>
              <a:rPr lang="en-US" sz="1300" dirty="0">
                <a:solidFill>
                  <a:srgbClr val="800000"/>
                </a:solidFill>
              </a:rPr>
              <a:t>transitions</a:t>
            </a:r>
            <a:r>
              <a:rPr lang="en-US" sz="1300" dirty="0">
                <a:solidFill>
                  <a:srgbClr val="C0C0C0"/>
                </a:solidFill>
              </a:rPr>
              <a:t>: </a:t>
            </a:r>
            <a:r>
              <a:rPr lang="en-US" sz="1300" dirty="0">
                <a:solidFill>
                  <a:srgbClr val="800080"/>
                </a:solidFill>
              </a:rPr>
              <a:t>Transition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{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AnchorAnimation</a:t>
            </a:r>
            <a:r>
              <a:rPr lang="en-US" sz="1300" dirty="0">
                <a:solidFill>
                  <a:srgbClr val="80008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{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  </a:t>
            </a:r>
            <a:r>
              <a:rPr lang="en-US" sz="1300" dirty="0">
                <a:solidFill>
                  <a:srgbClr val="800000"/>
                </a:solidFill>
              </a:rPr>
              <a:t>duration</a:t>
            </a:r>
            <a:r>
              <a:rPr lang="en-US" sz="1300" dirty="0">
                <a:solidFill>
                  <a:srgbClr val="000000"/>
                </a:solidFill>
              </a:rPr>
              <a:t>: 1000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</a:t>
            </a:r>
            <a:r>
              <a:rPr lang="en-US" sz="1300" dirty="0">
                <a:solidFill>
                  <a:srgbClr val="000000"/>
                </a:solidFill>
              </a:rPr>
              <a:t> }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}</a:t>
            </a:r>
            <a:endParaRPr lang="fi-FI" sz="1300" b="1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states/anchorChange</a:t>
            </a:r>
            <a:endParaRPr lang="en-US" sz="1400" dirty="0">
              <a:cs typeface="Open Sans Light"/>
            </a:endParaRP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9701872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Property Editor</a:t>
            </a:r>
          </a:p>
          <a:p>
            <a:r>
              <a:rPr lang="en-US" dirty="0"/>
              <a:t>Signal/Slot connection Editor</a:t>
            </a:r>
          </a:p>
          <a:p>
            <a:r>
              <a:rPr lang="en-US" dirty="0"/>
              <a:t>Binding Editor</a:t>
            </a:r>
          </a:p>
          <a:p>
            <a:r>
              <a:rPr lang="en-US" dirty="0"/>
              <a:t>In Place Editing</a:t>
            </a:r>
          </a:p>
          <a:p>
            <a:r>
              <a:rPr lang="en-US" dirty="0"/>
              <a:t>Spline Editor for </a:t>
            </a:r>
            <a:r>
              <a:rPr lang="en-US" dirty="0" err="1"/>
              <a:t>PathView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QML Designer Features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970" y="1509544"/>
            <a:ext cx="5510366" cy="2263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970" y="3755572"/>
            <a:ext cx="5510366" cy="169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379" y="5135458"/>
            <a:ext cx="5523061" cy="124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6" y="3861048"/>
            <a:ext cx="4641703" cy="2300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93543986"/>
      </p:ext>
    </p:extLst>
  </p:cSld>
  <p:clrMapOvr>
    <a:masterClrMapping/>
  </p:clrMapOvr>
  <p:transition spd="med"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Items define states using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Must define a unique name for each state</a:t>
            </a:r>
          </a:p>
          <a:p>
            <a:r>
              <a:rPr lang="en-US" dirty="0"/>
              <a:t>The state property contains the current state</a:t>
            </a:r>
          </a:p>
          <a:p>
            <a:pPr lvl="1"/>
            <a:r>
              <a:rPr lang="en-US" dirty="0"/>
              <a:t>Set this using JavaScript code, or define 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when</a:t>
            </a:r>
            <a:r>
              <a:rPr lang="en-US" dirty="0"/>
              <a:t> condition for each state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Transition</a:t>
            </a:r>
            <a:r>
              <a:rPr lang="en-US" dirty="0"/>
              <a:t> items describe how items change between states:</a:t>
            </a:r>
          </a:p>
          <a:p>
            <a:r>
              <a:rPr lang="en-US" dirty="0"/>
              <a:t>Items define transitions using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transitions</a:t>
            </a:r>
            <a:r>
              <a:rPr lang="en-US" dirty="0"/>
              <a:t> property</a:t>
            </a:r>
          </a:p>
          <a:p>
            <a:r>
              <a:rPr lang="en-US" dirty="0"/>
              <a:t>Transitions refer to the states they are between</a:t>
            </a:r>
          </a:p>
          <a:p>
            <a:pPr lvl="1"/>
            <a:r>
              <a:rPr lang="en-US" dirty="0"/>
              <a:t>Using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from</a:t>
            </a:r>
            <a:r>
              <a:rPr lang="en-US" dirty="0"/>
              <a:t> 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to</a:t>
            </a:r>
            <a:r>
              <a:rPr lang="en-US" dirty="0"/>
              <a:t> properties</a:t>
            </a:r>
          </a:p>
          <a:p>
            <a:pPr lvl="1"/>
            <a:r>
              <a:rPr lang="en-US" dirty="0"/>
              <a:t>Using a wildcard value,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"*"</a:t>
            </a:r>
            <a:r>
              <a:rPr lang="en-US" dirty="0"/>
              <a:t>, to mean any state</a:t>
            </a:r>
          </a:p>
          <a:p>
            <a:r>
              <a:rPr lang="en-US" dirty="0"/>
              <a:t>Transitions can be reversible</a:t>
            </a:r>
          </a:p>
          <a:p>
            <a:pPr lvl="1"/>
            <a:r>
              <a:rPr lang="en-US" dirty="0"/>
              <a:t>Used when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from</a:t>
            </a:r>
            <a:r>
              <a:rPr lang="en-US" dirty="0"/>
              <a:t> 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to</a:t>
            </a:r>
            <a:r>
              <a:rPr lang="en-US" dirty="0"/>
              <a:t> properties are reversed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Lab 5: </a:t>
            </a:r>
            <a:r>
              <a:rPr lang="fi-FI" sz="1400" dirty="0" err="1">
                <a:cs typeface="Open Sans Light"/>
              </a:rPr>
              <a:t>Animations</a:t>
            </a:r>
            <a:endParaRPr lang="en-US" sz="1400" dirty="0">
              <a:cs typeface="Open Sans Light"/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98328376"/>
      </p:ext>
    </p:extLst>
  </p:cSld>
  <p:clrMapOvr>
    <a:masterClrMapping/>
  </p:clrMapOvr>
  <p:transition spd="med"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Models and Views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43556"/>
      </p:ext>
    </p:extLst>
  </p:cSld>
  <p:clrMapOvr>
    <a:masterClrMapping/>
  </p:clrMapOvr>
  <p:transition spd="med"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QML </a:t>
            </a:r>
            <a:r>
              <a:rPr lang="fi-FI" dirty="0" err="1"/>
              <a:t>Model/View</a:t>
            </a:r>
            <a:r>
              <a:rPr lang="fi-FI" dirty="0"/>
              <a:t> </a:t>
            </a:r>
            <a:r>
              <a:rPr lang="fi-FI" dirty="0" err="1"/>
              <a:t>Overview</a:t>
            </a:r>
            <a:endParaRPr lang="fi-FI" dirty="0"/>
          </a:p>
          <a:p>
            <a:r>
              <a:rPr lang="en-GB" dirty="0"/>
              <a:t>QML Models</a:t>
            </a:r>
            <a:endParaRPr lang="en-US" dirty="0"/>
          </a:p>
          <a:p>
            <a:r>
              <a:rPr lang="en-GB" dirty="0"/>
              <a:t>QML Views</a:t>
            </a:r>
          </a:p>
          <a:p>
            <a:r>
              <a:rPr lang="en-GB" dirty="0"/>
              <a:t>Delegates</a:t>
            </a:r>
          </a:p>
          <a:p>
            <a:r>
              <a:rPr lang="en-GB" dirty="0"/>
              <a:t>Delegate Memory Management</a:t>
            </a:r>
          </a:p>
          <a:p>
            <a:r>
              <a:rPr lang="en-GB" dirty="0" err="1"/>
              <a:t>TableView</a:t>
            </a:r>
            <a:r>
              <a:rPr lang="en-GB" dirty="0"/>
              <a:t> vs. </a:t>
            </a:r>
            <a:r>
              <a:rPr lang="en-GB" dirty="0" err="1"/>
              <a:t>GridView</a:t>
            </a:r>
            <a:r>
              <a:rPr lang="en-GB" dirty="0"/>
              <a:t>  </a:t>
            </a:r>
          </a:p>
          <a:p>
            <a:r>
              <a:rPr lang="en-GB" dirty="0" err="1"/>
              <a:t>PathView</a:t>
            </a:r>
            <a:endParaRPr lang="en-GB" dirty="0"/>
          </a:p>
          <a:p>
            <a:r>
              <a:rPr lang="en-GB" dirty="0"/>
              <a:t>Performance Optimizations </a:t>
            </a:r>
          </a:p>
          <a:p>
            <a:pPr lvl="1"/>
            <a:endParaRPr lang="en-US" dirty="0"/>
          </a:p>
          <a:p>
            <a:pPr lvl="1"/>
            <a:endParaRPr lang="en-GB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GB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95760752"/>
      </p:ext>
    </p:extLst>
  </p:cSld>
  <p:clrMapOvr>
    <a:masterClrMapping/>
  </p:clrMapOvr>
  <p:transition spd="med">
    <p:fad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0720" y="1844825"/>
            <a:ext cx="5399714" cy="4321025"/>
          </a:xfrm>
        </p:spPr>
        <p:txBody>
          <a:bodyPr/>
          <a:lstStyle/>
          <a:p>
            <a:r>
              <a:rPr lang="en-US" dirty="0"/>
              <a:t>Easily change the UI later</a:t>
            </a:r>
          </a:p>
          <a:p>
            <a:r>
              <a:rPr lang="en-US" dirty="0"/>
              <a:t>Add an alternative UI</a:t>
            </a:r>
          </a:p>
          <a:p>
            <a:r>
              <a:rPr lang="en-US" dirty="0"/>
              <a:t>Separation of concerns</a:t>
            </a:r>
          </a:p>
          <a:p>
            <a:r>
              <a:rPr lang="en-US" dirty="0"/>
              <a:t>Leads to easier maintenance</a:t>
            </a:r>
          </a:p>
          <a:p>
            <a:r>
              <a:rPr lang="en-US" dirty="0"/>
              <a:t>Easily change the data source</a:t>
            </a:r>
          </a:p>
          <a:p>
            <a:pPr lvl="1"/>
            <a:r>
              <a:rPr lang="en-US" dirty="0"/>
              <a:t>(XML? JSON? Other?)</a:t>
            </a:r>
          </a:p>
          <a:p>
            <a:r>
              <a:rPr lang="en-US" dirty="0"/>
              <a:t>Allows the use of 'dummy' data during development</a:t>
            </a:r>
          </a:p>
          <a:p>
            <a:r>
              <a:rPr lang="en-US" dirty="0"/>
              <a:t>Many Qt APIs to consume the common data structures</a:t>
            </a:r>
          </a:p>
          <a:p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Model/View Separation?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305" y="1844825"/>
            <a:ext cx="4728244" cy="2703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54412461"/>
      </p:ext>
    </p:extLst>
  </p:cSld>
  <p:clrMapOvr>
    <a:masterClrMapping/>
  </p:clrMapOvr>
  <p:transition spd="med">
    <p:fad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QML </a:t>
            </a:r>
            <a:r>
              <a:rPr lang="fi-FI" dirty="0" err="1"/>
              <a:t>Model/View</a:t>
            </a:r>
            <a:r>
              <a:rPr lang="fi-FI" dirty="0"/>
              <a:t> </a:t>
            </a:r>
            <a:r>
              <a:rPr lang="fi-FI" dirty="0" err="1"/>
              <a:t>Overview</a:t>
            </a:r>
            <a:endParaRPr lang="fi-FI" dirty="0"/>
          </a:p>
        </p:txBody>
      </p:sp>
      <p:pic>
        <p:nvPicPr>
          <p:cNvPr id="5" name="Picture 4" descr="C:/temp/examples/declarative/modelviews/listview/expandingdelegates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15" y="1974442"/>
            <a:ext cx="3093886" cy="42825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5649" y="1196754"/>
            <a:ext cx="2683102" cy="696490"/>
          </a:xfrm>
          <a:prstGeom prst="rect">
            <a:avLst/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</a:rPr>
              <a:t>Model</a:t>
            </a:r>
          </a:p>
          <a:p>
            <a:r>
              <a:rPr lang="en-US" kern="0" dirty="0">
                <a:solidFill>
                  <a:sysClr val="windowText" lastClr="000000"/>
                </a:solidFill>
              </a:rPr>
              <a:t>The data source</a:t>
            </a:r>
          </a:p>
        </p:txBody>
      </p:sp>
      <p:sp>
        <p:nvSpPr>
          <p:cNvPr id="7" name="Rectangle 6"/>
          <p:cNvSpPr/>
          <p:nvPr/>
        </p:nvSpPr>
        <p:spPr>
          <a:xfrm>
            <a:off x="4217452" y="1196754"/>
            <a:ext cx="4022876" cy="696490"/>
          </a:xfrm>
          <a:prstGeom prst="rect">
            <a:avLst/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</a:rPr>
              <a:t>View</a:t>
            </a:r>
          </a:p>
          <a:p>
            <a:r>
              <a:rPr lang="en-US" kern="0" dirty="0">
                <a:solidFill>
                  <a:sysClr val="windowText" lastClr="000000"/>
                </a:solidFill>
              </a:rPr>
              <a:t>Organizes the data for display</a:t>
            </a:r>
          </a:p>
        </p:txBody>
      </p:sp>
      <p:sp>
        <p:nvSpPr>
          <p:cNvPr id="8" name="Rectangle 7"/>
          <p:cNvSpPr/>
          <p:nvPr/>
        </p:nvSpPr>
        <p:spPr>
          <a:xfrm>
            <a:off x="8819465" y="1196752"/>
            <a:ext cx="3237013" cy="696490"/>
          </a:xfrm>
          <a:prstGeom prst="rect">
            <a:avLst/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</a:rPr>
              <a:t>Delegate</a:t>
            </a:r>
          </a:p>
          <a:p>
            <a:r>
              <a:rPr lang="en-US" kern="0" dirty="0">
                <a:solidFill>
                  <a:sysClr val="windowText" lastClr="000000"/>
                </a:solidFill>
              </a:rPr>
              <a:t>Renders each data item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797512" y="2383820"/>
            <a:ext cx="1231896" cy="191870"/>
          </a:xfrm>
          <a:prstGeom prst="line">
            <a:avLst/>
          </a:prstGeom>
          <a:noFill/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" name="Straight Connector 9"/>
          <p:cNvCxnSpPr/>
          <p:nvPr/>
        </p:nvCxnSpPr>
        <p:spPr>
          <a:xfrm flipH="1" flipV="1">
            <a:off x="7797512" y="3320991"/>
            <a:ext cx="1231898" cy="1112719"/>
          </a:xfrm>
          <a:prstGeom prst="line">
            <a:avLst/>
          </a:prstGeom>
          <a:noFill/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725649" y="2053118"/>
            <a:ext cx="3491805" cy="42562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 err="1">
                <a:solidFill>
                  <a:srgbClr val="800080"/>
                </a:solidFill>
              </a:rPr>
              <a:t>ListModel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ListElement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title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"Pancakes"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picture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"pancakes.jpg"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</a:t>
            </a:r>
            <a:r>
              <a:rPr lang="en-US" sz="1300" dirty="0"/>
              <a:t>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ListElement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title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"Fruit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Salad"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picture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"fruit.jpg"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</a:t>
            </a:r>
            <a:r>
              <a:rPr lang="en-US" sz="1300" dirty="0"/>
              <a:t>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ListElement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title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"Vegetable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Soup"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picture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"vegetable.jpg"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</a:t>
            </a:r>
            <a:r>
              <a:rPr lang="en-US" sz="1300" dirty="0"/>
              <a:t>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ListElement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title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"Hamburger"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picture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"hamburger.jpg"</a:t>
            </a:r>
            <a:r>
              <a:rPr lang="en-US" sz="1300" dirty="0"/>
              <a:t>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ListElement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title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"Lemonade"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picture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"lemonade.jpg"</a:t>
            </a:r>
            <a:r>
              <a:rPr lang="en-US" sz="1300" dirty="0"/>
              <a:t> </a:t>
            </a:r>
          </a:p>
          <a:p>
            <a:r>
              <a:rPr lang="en-US" sz="1300" dirty="0"/>
              <a:t>   } 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124385" y="2383821"/>
            <a:ext cx="2678010" cy="2177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300" b="1" dirty="0">
                <a:solidFill>
                  <a:srgbClr val="008000"/>
                </a:solidFill>
              </a:rPr>
              <a:t>//</a:t>
            </a:r>
            <a:r>
              <a:rPr lang="fi-FI" sz="1300" dirty="0">
                <a:solidFill>
                  <a:srgbClr val="800080"/>
                </a:solidFill>
              </a:rPr>
              <a:t> </a:t>
            </a:r>
            <a:r>
              <a:rPr lang="fi-FI" sz="1300" b="1" dirty="0" err="1">
                <a:solidFill>
                  <a:srgbClr val="008000"/>
                </a:solidFill>
              </a:rPr>
              <a:t>Simplified</a:t>
            </a:r>
            <a:r>
              <a:rPr lang="fi-FI" sz="1300" dirty="0">
                <a:solidFill>
                  <a:srgbClr val="800080"/>
                </a:solidFill>
              </a:rPr>
              <a:t> </a:t>
            </a:r>
            <a:r>
              <a:rPr lang="fi-FI" sz="1300" b="1" dirty="0" err="1">
                <a:solidFill>
                  <a:srgbClr val="008000"/>
                </a:solidFill>
              </a:rPr>
              <a:t>code</a:t>
            </a:r>
            <a:r>
              <a:rPr lang="fi-FI" sz="1300" b="1" dirty="0">
                <a:solidFill>
                  <a:srgbClr val="008000"/>
                </a:solidFill>
              </a:rPr>
              <a:t>:</a:t>
            </a:r>
            <a:endParaRPr lang="en-US" sz="1300" b="1" dirty="0">
              <a:solidFill>
                <a:srgbClr val="00800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Row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Image</a:t>
            </a:r>
            <a:r>
              <a:rPr lang="en-US" sz="1300" dirty="0"/>
              <a:t> {</a:t>
            </a:r>
          </a:p>
          <a:p>
            <a:r>
              <a:rPr lang="en-US" sz="1300" b="1" dirty="0"/>
              <a:t>      source: picture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Text</a:t>
            </a:r>
            <a:r>
              <a:rPr lang="en-US" sz="1300" dirty="0"/>
              <a:t> { </a:t>
            </a:r>
          </a:p>
          <a:p>
            <a:r>
              <a:rPr lang="en-US" sz="1300" b="1" dirty="0"/>
              <a:t>      text: title </a:t>
            </a:r>
          </a:p>
          <a:p>
            <a:r>
              <a:rPr lang="en-US" sz="1300" dirty="0"/>
              <a:t>   }</a:t>
            </a:r>
          </a:p>
          <a:p>
            <a:r>
              <a:rPr lang="en-US" sz="1300" dirty="0"/>
              <a:t>} </a:t>
            </a:r>
            <a:endParaRPr lang="fi-FI" sz="1300" b="1" dirty="0"/>
          </a:p>
        </p:txBody>
      </p:sp>
      <p:sp>
        <p:nvSpPr>
          <p:cNvPr id="1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399068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can use various kinds of models with QML views</a:t>
            </a:r>
          </a:p>
          <a:p>
            <a:pPr lvl="1"/>
            <a:r>
              <a:rPr lang="en-US" dirty="0"/>
              <a:t>Data for the models can come from various sources</a:t>
            </a:r>
          </a:p>
          <a:p>
            <a:pPr lvl="1"/>
            <a:r>
              <a:rPr lang="en-US" dirty="0"/>
              <a:t>Text files, databases, web servers, …</a:t>
            </a:r>
          </a:p>
          <a:p>
            <a:endParaRPr lang="en-US" dirty="0"/>
          </a:p>
          <a:p>
            <a:r>
              <a:rPr lang="en-US" dirty="0"/>
              <a:t>Pure models provide access to data: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ListModel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XmlListModel</a:t>
            </a:r>
            <a:endParaRPr lang="en-US" dirty="0"/>
          </a:p>
          <a:p>
            <a:endParaRPr lang="en-US" dirty="0"/>
          </a:p>
          <a:p>
            <a:r>
              <a:rPr lang="en-US" dirty="0"/>
              <a:t>Visual models provide information about how to display data:</a:t>
            </a:r>
          </a:p>
          <a:p>
            <a:pPr lvl="1"/>
            <a:r>
              <a:rPr lang="en-US" dirty="0"/>
              <a:t>Visual item model: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ObjectModel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/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VisualItemModel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lvl="2"/>
            <a:r>
              <a:rPr lang="en-US" dirty="0"/>
              <a:t>Contains child items that are supplied to views</a:t>
            </a:r>
          </a:p>
          <a:p>
            <a:pPr lvl="1"/>
            <a:r>
              <a:rPr lang="en-US" dirty="0"/>
              <a:t>Visual data model: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DelegateModel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/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VisualDataModel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/>
              <a:t>Contains an interface to an underlying model</a:t>
            </a:r>
          </a:p>
          <a:p>
            <a:pPr lvl="2"/>
            <a:r>
              <a:rPr lang="en-US" dirty="0"/>
              <a:t>Supplies a delegate for rendering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Models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modelView/objectModel</a:t>
            </a:r>
            <a:endParaRPr lang="fi-FI" sz="1400" dirty="0">
              <a:cs typeface="Open Sans Light"/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38190062"/>
      </p:ext>
    </p:extLst>
  </p:cSld>
  <p:clrMapOvr>
    <a:masterClrMapping/>
  </p:clrMapOvr>
  <p:transition spd="med"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MyModel.qml</a:t>
            </a:r>
            <a:endParaRPr lang="en-US" dirty="0"/>
          </a:p>
          <a:p>
            <a:pPr lvl="1"/>
            <a:r>
              <a:rPr lang="en-US" dirty="0"/>
              <a:t>Simple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ListModel</a:t>
            </a:r>
            <a:r>
              <a:rPr lang="en-US" dirty="0"/>
              <a:t> for the data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ModelView.qml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ListView</a:t>
            </a:r>
            <a:r>
              <a:rPr lang="en-US" dirty="0"/>
              <a:t> for displaying the data</a:t>
            </a:r>
          </a:p>
          <a:p>
            <a:pPr lvl="1"/>
            <a:r>
              <a:rPr lang="en-US" dirty="0"/>
              <a:t>Delegate &amp; highlight components</a:t>
            </a:r>
          </a:p>
          <a:p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ListModel</a:t>
            </a:r>
            <a:r>
              <a:rPr lang="en-US" dirty="0"/>
              <a:t> Example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65" y="1398378"/>
            <a:ext cx="3633935" cy="128710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924620" y="1960040"/>
            <a:ext cx="3228992" cy="748775"/>
          </a:xfrm>
          <a:prstGeom prst="roundRect">
            <a:avLst/>
          </a:prstGeom>
          <a:solidFill>
            <a:srgbClr val="86BC25">
              <a:alpha val="4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pic>
        <p:nvPicPr>
          <p:cNvPr id="8" name="Picture 7" descr="C:/Work/Training/Qt/QtQuick/under_construction/courseware/slides/examples/07_model_view/ModelView/ModelView.qml - Qt QML View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127" y="2849008"/>
            <a:ext cx="2686712" cy="31961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593504" y="5082571"/>
            <a:ext cx="1960432" cy="586218"/>
          </a:xfrm>
          <a:prstGeom prst="rightArrow">
            <a:avLst/>
          </a:prstGeom>
          <a:gradFill rotWithShape="1">
            <a:gsLst>
              <a:gs pos="0">
                <a:srgbClr val="86BC25"/>
              </a:gs>
              <a:gs pos="100000">
                <a:srgbClr val="92D050"/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85310" y="3573017"/>
            <a:ext cx="4064347" cy="2643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ListModel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contactModel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</a:t>
            </a:r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"Bill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Smith"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number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"555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3264"</a:t>
            </a:r>
            <a:r>
              <a:rPr lang="en-US" dirty="0"/>
              <a:t> </a:t>
            </a:r>
          </a:p>
          <a:p>
            <a:r>
              <a:rPr lang="en-US" dirty="0"/>
              <a:t>   } </a:t>
            </a:r>
          </a:p>
          <a:p>
            <a:r>
              <a:rPr lang="en-US" dirty="0">
                <a:solidFill>
                  <a:srgbClr val="800080"/>
                </a:solidFill>
              </a:rPr>
              <a:t>   </a:t>
            </a:r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"John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Brown"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number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"555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8426"</a:t>
            </a:r>
            <a:r>
              <a:rPr lang="en-US" dirty="0"/>
              <a:t> </a:t>
            </a:r>
          </a:p>
          <a:p>
            <a:r>
              <a:rPr lang="en-US" dirty="0"/>
              <a:t>   } </a:t>
            </a:r>
          </a:p>
          <a:p>
            <a:r>
              <a:rPr lang="en-US" dirty="0">
                <a:solidFill>
                  <a:srgbClr val="800080"/>
                </a:solidFill>
              </a:rPr>
              <a:t>   </a:t>
            </a:r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"Sam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Wise”</a:t>
            </a:r>
            <a:r>
              <a:rPr lang="en-US" dirty="0"/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modelView/modelView</a:t>
            </a:r>
            <a:endParaRPr lang="en-US" sz="1400" dirty="0">
              <a:cs typeface="Open Sans Ligh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428456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237448" y="1152406"/>
            <a:ext cx="6072932" cy="5084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180;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200;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"green"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Component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delegate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  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wrapper;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180;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40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     Column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      x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5;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y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5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         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text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'&lt;b&gt;Name:&lt;/b&gt;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'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+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name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         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text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'&lt;b&gt;Number:&lt;/b&gt;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'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+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number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} </a:t>
            </a:r>
          </a:p>
          <a:p>
            <a:r>
              <a:rPr lang="en-US" sz="1300" dirty="0"/>
              <a:t>         } </a:t>
            </a:r>
          </a:p>
          <a:p>
            <a:r>
              <a:rPr lang="en-US" sz="1300" dirty="0"/>
              <a:t>      } </a:t>
            </a:r>
          </a:p>
          <a:p>
            <a:r>
              <a:rPr lang="en-US" sz="1300" dirty="0"/>
              <a:t>   }</a:t>
            </a:r>
          </a:p>
          <a:p>
            <a:r>
              <a:rPr lang="en-US" sz="1300" dirty="0"/>
              <a:t>   </a:t>
            </a:r>
            <a:r>
              <a:rPr lang="en-US" sz="1300" dirty="0">
                <a:solidFill>
                  <a:srgbClr val="800080"/>
                </a:solidFill>
              </a:rPr>
              <a:t>Component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highlight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  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  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 err="1">
                <a:solidFill>
                  <a:srgbClr val="008000"/>
                </a:solidFill>
              </a:rPr>
              <a:t>lightsteelblue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/>
              <a:t>; </a:t>
            </a:r>
            <a:r>
              <a:rPr lang="en-US" sz="1300" dirty="0">
                <a:solidFill>
                  <a:srgbClr val="800000"/>
                </a:solidFill>
              </a:rPr>
              <a:t>radius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5 </a:t>
            </a:r>
          </a:p>
          <a:p>
            <a:r>
              <a:rPr lang="en-US" sz="1300" dirty="0"/>
              <a:t>      }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ListView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anchors.fill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parent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model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MyModel</a:t>
            </a:r>
            <a:r>
              <a:rPr lang="en-US" sz="1300" dirty="0"/>
              <a:t>{}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     delegate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delegate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highlight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highlight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  } 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ListModel</a:t>
            </a:r>
            <a:r>
              <a:rPr lang="en-US" dirty="0"/>
              <a:t> Example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6022423" y="1211158"/>
            <a:ext cx="4483824" cy="2218753"/>
          </a:xfrm>
          <a:prstGeom prst="borderCallout1">
            <a:avLst>
              <a:gd name="adj1" fmla="val 22917"/>
              <a:gd name="adj2" fmla="val -911"/>
              <a:gd name="adj3" fmla="val 31595"/>
              <a:gd name="adj4" fmla="val -83053"/>
            </a:avLst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Delegate is quite often defined as an inline component in the same file where the view is</a:t>
            </a:r>
          </a:p>
          <a:p>
            <a:endParaRPr lang="en-US" kern="0" dirty="0">
              <a:solidFill>
                <a:sysClr val="windowText" lastClr="000000"/>
              </a:solidFill>
              <a:cs typeface="Open Sans Light"/>
            </a:endParaRPr>
          </a:p>
          <a:p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It can also be placed in a separate file, the same way as the model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6022423" y="3587419"/>
            <a:ext cx="4483824" cy="1112728"/>
          </a:xfrm>
          <a:prstGeom prst="borderCallout1">
            <a:avLst>
              <a:gd name="adj1" fmla="val 39919"/>
              <a:gd name="adj2" fmla="val -442"/>
              <a:gd name="adj3" fmla="val 45565"/>
              <a:gd name="adj4" fmla="val -81194"/>
            </a:avLst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ea typeface="MS PGothic" pitchFamily="34" charset="-128"/>
                <a:cs typeface="Open Sans Light"/>
              </a:rPr>
              <a:t>A highlight component can be used to highlight the currently selected item</a:t>
            </a:r>
          </a:p>
        </p:txBody>
      </p:sp>
      <p:pic>
        <p:nvPicPr>
          <p:cNvPr id="8" name="Picture 7" descr="C:/Work/Training/Qt/QtQuick/under_construction/courseware/slides/examples/07_model_view/ModelView/ModelView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800" y="188640"/>
            <a:ext cx="1815945" cy="1800200"/>
          </a:xfrm>
          <a:prstGeom prst="rect">
            <a:avLst/>
          </a:prstGeom>
        </p:spPr>
      </p:pic>
      <p:sp>
        <p:nvSpPr>
          <p:cNvPr id="9" name="Line Callout 1 8"/>
          <p:cNvSpPr/>
          <p:nvPr/>
        </p:nvSpPr>
        <p:spPr>
          <a:xfrm>
            <a:off x="6022423" y="4840358"/>
            <a:ext cx="4483824" cy="1112728"/>
          </a:xfrm>
          <a:prstGeom prst="borderCallout1">
            <a:avLst>
              <a:gd name="adj1" fmla="val 54188"/>
              <a:gd name="adj2" fmla="val 579"/>
              <a:gd name="adj3" fmla="val 70130"/>
              <a:gd name="adj4" fmla="val -69076"/>
            </a:avLst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ea typeface="MS PGothic" pitchFamily="34" charset="-128"/>
                <a:cs typeface="Open Sans Light"/>
              </a:rPr>
              <a:t>The view needs a reference to the model and delegate (and highlight if it is used)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029834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with local or remote XML data source</a:t>
            </a:r>
          </a:p>
          <a:p>
            <a:pPr lvl="1"/>
            <a:r>
              <a:rPr lang="en-US" dirty="0"/>
              <a:t>Like an RSS feed</a:t>
            </a:r>
          </a:p>
          <a:p>
            <a:endParaRPr lang="en-US" dirty="0"/>
          </a:p>
          <a:p>
            <a:r>
              <a:rPr lang="en-US" dirty="0"/>
              <a:t>Uses simple </a:t>
            </a:r>
            <a:r>
              <a:rPr lang="en-US" dirty="0" err="1"/>
              <a:t>XPath</a:t>
            </a:r>
            <a:r>
              <a:rPr lang="en-US" dirty="0"/>
              <a:t>/XQuery expressions to extract data for the view/delegate</a:t>
            </a:r>
          </a:p>
          <a:p>
            <a:pPr lvl="1"/>
            <a:r>
              <a:rPr lang="en-US" dirty="0"/>
              <a:t>Views and delegates do not need to know about XML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XmlRoles</a:t>
            </a:r>
            <a:r>
              <a:rPr lang="en-US" dirty="0"/>
              <a:t> can be accessed by the name property in delegates</a:t>
            </a:r>
          </a:p>
          <a:p>
            <a:pPr lvl="2"/>
            <a:r>
              <a:rPr lang="en-US" dirty="0"/>
              <a:t>Access XML elements by element name and type: </a:t>
            </a:r>
            <a:r>
              <a:rPr lang="en-US" dirty="0">
                <a:solidFill>
                  <a:srgbClr val="800000"/>
                </a:solidFill>
              </a:rPr>
              <a:t>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"title"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query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"title/string()"</a:t>
            </a:r>
            <a:r>
              <a:rPr lang="en-US" dirty="0">
                <a:solidFill>
                  <a:srgbClr val="C0C0C0"/>
                </a:solidFill>
              </a:rPr>
              <a:t> </a:t>
            </a:r>
            <a:endParaRPr lang="en-US" dirty="0"/>
          </a:p>
          <a:p>
            <a:pPr lvl="2"/>
            <a:r>
              <a:rPr lang="en-US" dirty="0"/>
              <a:t>Access attributes using @prefix: </a:t>
            </a:r>
            <a:r>
              <a:rPr lang="en-US" dirty="0">
                <a:solidFill>
                  <a:srgbClr val="800000"/>
                </a:solidFill>
              </a:rPr>
              <a:t>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”</a:t>
            </a:r>
            <a:r>
              <a:rPr lang="en-US" dirty="0" err="1">
                <a:solidFill>
                  <a:srgbClr val="008000"/>
                </a:solidFill>
              </a:rPr>
              <a:t>someAttribute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query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”@</a:t>
            </a:r>
            <a:r>
              <a:rPr lang="en-US" dirty="0" err="1">
                <a:solidFill>
                  <a:srgbClr val="008000"/>
                </a:solidFill>
              </a:rPr>
              <a:t>attributeName</a:t>
            </a:r>
            <a:r>
              <a:rPr lang="en-US" dirty="0">
                <a:solidFill>
                  <a:srgbClr val="008000"/>
                </a:solidFill>
              </a:rPr>
              <a:t>/string()”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 a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ListView</a:t>
            </a:r>
            <a:r>
              <a:rPr lang="en-US" sz="1800" dirty="0"/>
              <a:t> </a:t>
            </a:r>
            <a:r>
              <a:rPr lang="en-US" dirty="0"/>
              <a:t>or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Repeater</a:t>
            </a:r>
            <a:r>
              <a:rPr lang="en-US" sz="1800" dirty="0"/>
              <a:t> </a:t>
            </a:r>
            <a:r>
              <a:rPr lang="en-US" dirty="0"/>
              <a:t>to access data</a:t>
            </a:r>
            <a:endParaRPr lang="fi-FI" dirty="0"/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Models – </a:t>
            </a:r>
            <a:r>
              <a:rPr lang="en-US" dirty="0" err="1"/>
              <a:t>XmlListModel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28735496"/>
      </p:ext>
    </p:extLst>
  </p:cSld>
  <p:clrMapOvr>
    <a:masterClrMapping/>
  </p:clrMapOvr>
  <p:transition spd="med"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8130912" y="3293855"/>
            <a:ext cx="3373971" cy="2436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 err="1">
                <a:solidFill>
                  <a:srgbClr val="800080"/>
                </a:solidFill>
              </a:rPr>
              <a:t>ListView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</a:t>
            </a:r>
            <a:r>
              <a:rPr lang="en-US" sz="1300" dirty="0" err="1"/>
              <a:t>anchors.fill</a:t>
            </a:r>
            <a:r>
              <a:rPr lang="en-US" sz="1300" dirty="0"/>
              <a:t>: parent </a:t>
            </a:r>
          </a:p>
          <a:p>
            <a:r>
              <a:rPr lang="en-US" sz="1300" dirty="0"/>
              <a:t>  model: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MyModel</a:t>
            </a:r>
            <a:r>
              <a:rPr lang="en-US" sz="1300" dirty="0"/>
              <a:t>{} </a:t>
            </a:r>
          </a:p>
          <a:p>
            <a:r>
              <a:rPr lang="en-US" sz="1300" dirty="0"/>
              <a:t>  delegate: delegate </a:t>
            </a:r>
          </a:p>
          <a:p>
            <a:r>
              <a:rPr lang="en-US" sz="1300" dirty="0"/>
              <a:t>  highlight: highlight </a:t>
            </a:r>
          </a:p>
          <a:p>
            <a:r>
              <a:rPr lang="en-US" sz="1300" dirty="0"/>
              <a:t>}</a:t>
            </a:r>
            <a:endParaRPr lang="fi-FI" sz="1300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95740" y="4064130"/>
            <a:ext cx="7727034" cy="16691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 err="1">
                <a:solidFill>
                  <a:srgbClr val="800080"/>
                </a:solidFill>
              </a:rPr>
              <a:t>XmlListModel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xmlModel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source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"http://www.example.com/myfeed.xml"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query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"/</a:t>
            </a:r>
            <a:r>
              <a:rPr lang="en-US" sz="1300" dirty="0" err="1">
                <a:solidFill>
                  <a:srgbClr val="008000"/>
                </a:solidFill>
              </a:rPr>
              <a:t>rss</a:t>
            </a:r>
            <a:r>
              <a:rPr lang="en-US" sz="1300" dirty="0">
                <a:solidFill>
                  <a:srgbClr val="008000"/>
                </a:solidFill>
              </a:rPr>
              <a:t>/channel/item"</a:t>
            </a:r>
            <a:r>
              <a:rPr lang="en-US" sz="1300" dirty="0"/>
              <a:t> </a:t>
            </a:r>
          </a:p>
          <a:p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</a:t>
            </a:r>
            <a:r>
              <a:rPr lang="en-US" sz="1300" dirty="0" err="1">
                <a:solidFill>
                  <a:srgbClr val="800080"/>
                </a:solidFill>
              </a:rPr>
              <a:t>XmlRole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name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"title"</a:t>
            </a:r>
            <a:r>
              <a:rPr lang="en-US" sz="1300" dirty="0"/>
              <a:t>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query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"title/string()"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</a:t>
            </a:r>
            <a:r>
              <a:rPr lang="en-US" sz="1300" dirty="0" err="1">
                <a:solidFill>
                  <a:srgbClr val="800080"/>
                </a:solidFill>
              </a:rPr>
              <a:t>XmlRole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name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 err="1">
                <a:solidFill>
                  <a:srgbClr val="008000"/>
                </a:solidFill>
              </a:rPr>
              <a:t>pubDate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/>
              <a:t>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query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 err="1">
                <a:solidFill>
                  <a:srgbClr val="008000"/>
                </a:solidFill>
              </a:rPr>
              <a:t>pubDate</a:t>
            </a:r>
            <a:r>
              <a:rPr lang="en-US" sz="1300" dirty="0">
                <a:solidFill>
                  <a:srgbClr val="008000"/>
                </a:solidFill>
              </a:rPr>
              <a:t>/string()"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}</a:t>
            </a:r>
          </a:p>
          <a:p>
            <a:r>
              <a:rPr lang="en-US" sz="1300" dirty="0"/>
              <a:t>}</a:t>
            </a:r>
            <a:endParaRPr lang="fi-FI" sz="1300" b="1" dirty="0">
              <a:solidFill>
                <a:srgbClr val="0000FF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95740" y="1295948"/>
            <a:ext cx="7727034" cy="2770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/>
              <a:t>&lt;?xml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version="1.0"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encoding="utf-8"?&gt;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/>
              <a:t>&lt;</a:t>
            </a:r>
            <a:r>
              <a:rPr lang="en-US" sz="1300" dirty="0" err="1"/>
              <a:t>rss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version=</a:t>
            </a:r>
            <a:r>
              <a:rPr lang="en-US" sz="1300" dirty="0">
                <a:solidFill>
                  <a:srgbClr val="AA0000"/>
                </a:solidFill>
              </a:rPr>
              <a:t>"2.0"</a:t>
            </a:r>
            <a:r>
              <a:rPr lang="en-US" sz="1300" dirty="0"/>
              <a:t>&gt; </a:t>
            </a:r>
          </a:p>
          <a:p>
            <a:r>
              <a:rPr lang="en-US" sz="1300" dirty="0"/>
              <a:t>  &lt;channel&gt;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/>
              <a:t>&lt;item&gt;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</a:t>
            </a:r>
            <a:r>
              <a:rPr lang="en-US" sz="1300" dirty="0"/>
              <a:t>&lt;title&gt;A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blog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post&lt;/title&gt;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</a:t>
            </a:r>
            <a:r>
              <a:rPr lang="en-US" sz="1300" dirty="0"/>
              <a:t>&lt;</a:t>
            </a:r>
            <a:r>
              <a:rPr lang="en-US" sz="1300" dirty="0" err="1"/>
              <a:t>pubDate</a:t>
            </a:r>
            <a:r>
              <a:rPr lang="en-US" sz="1300" dirty="0"/>
              <a:t>&gt;Sat,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07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Sep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2010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10:00:01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GMT&lt;/</a:t>
            </a:r>
            <a:r>
              <a:rPr lang="en-US" sz="1300" dirty="0" err="1"/>
              <a:t>pubDate</a:t>
            </a:r>
            <a:r>
              <a:rPr lang="en-US" sz="1300" dirty="0"/>
              <a:t>&gt;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/>
              <a:t>&lt;/item&gt;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/>
              <a:t>&lt;item&gt;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</a:t>
            </a:r>
            <a:r>
              <a:rPr lang="en-US" sz="1300" dirty="0"/>
              <a:t>&lt;title&gt;Another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blog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post&lt;/title&gt;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/>
              <a:t>      &lt;</a:t>
            </a:r>
            <a:r>
              <a:rPr lang="en-US" sz="1300" dirty="0" err="1"/>
              <a:t>pubDate</a:t>
            </a:r>
            <a:r>
              <a:rPr lang="en-US" sz="1300" dirty="0"/>
              <a:t>&gt;Sat,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07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Sep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2010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15:35:01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GMT&lt;/</a:t>
            </a:r>
            <a:r>
              <a:rPr lang="en-US" sz="1300" dirty="0" err="1"/>
              <a:t>pubDate</a:t>
            </a:r>
            <a:r>
              <a:rPr lang="en-US" sz="1300" dirty="0"/>
              <a:t>&gt;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/>
              <a:t>&lt;/item&gt;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</a:t>
            </a:r>
            <a:r>
              <a:rPr lang="en-US" sz="1300" dirty="0"/>
              <a:t>&lt;/channel&gt;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/>
              <a:t>&lt;/</a:t>
            </a:r>
            <a:r>
              <a:rPr lang="en-US" sz="1300" dirty="0" err="1"/>
              <a:t>rss</a:t>
            </a:r>
            <a:r>
              <a:rPr lang="en-US" sz="1300" dirty="0"/>
              <a:t>&gt;</a:t>
            </a:r>
            <a:endParaRPr lang="fi-FI" sz="1300" b="1" dirty="0">
              <a:solidFill>
                <a:srgbClr val="0000FF"/>
              </a:solidFill>
            </a:endParaRP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– </a:t>
            </a:r>
            <a:r>
              <a:rPr lang="en-US" dirty="0" err="1"/>
              <a:t>XmlListModel</a:t>
            </a:r>
            <a:r>
              <a:rPr lang="en-US" dirty="0"/>
              <a:t> Example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3044" y="1701699"/>
            <a:ext cx="5262060" cy="398746"/>
          </a:xfrm>
          <a:prstGeom prst="rect">
            <a:avLst/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fi-FI" kern="0" dirty="0">
                <a:solidFill>
                  <a:sysClr val="windowText" lastClr="000000"/>
                </a:solidFill>
                <a:latin typeface="Courier New"/>
                <a:ea typeface="MS PGothic" pitchFamily="34" charset="-128"/>
                <a:cs typeface="Courier New"/>
              </a:rPr>
              <a:t>http://www.example.com/myfeed.xml</a:t>
            </a:r>
            <a:endParaRPr lang="en-US" kern="0" dirty="0">
              <a:solidFill>
                <a:sysClr val="windowText" lastClr="000000"/>
              </a:solidFill>
              <a:latin typeface="Courier New"/>
              <a:ea typeface="MS PGothic" pitchFamily="34" charset="-128"/>
              <a:cs typeface="Courier New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42241" y="4464273"/>
            <a:ext cx="2189748" cy="398746"/>
          </a:xfrm>
          <a:prstGeom prst="rect">
            <a:avLst/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fi-FI" b="1" kern="0" dirty="0" err="1">
                <a:solidFill>
                  <a:sysClr val="windowText" lastClr="000000"/>
                </a:solidFill>
                <a:latin typeface="Courier New"/>
                <a:ea typeface="MS PGothic" pitchFamily="34" charset="-128"/>
                <a:cs typeface="Courier New"/>
              </a:rPr>
              <a:t>MyModel.qml</a:t>
            </a:r>
            <a:endParaRPr lang="en-US" b="1" kern="0" dirty="0">
              <a:solidFill>
                <a:sysClr val="windowText" lastClr="000000"/>
              </a:solidFill>
              <a:latin typeface="Courier New"/>
              <a:ea typeface="MS PGothic" pitchFamily="34" charset="-128"/>
              <a:cs typeface="Courier Ne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853245" y="5055637"/>
            <a:ext cx="2189748" cy="398746"/>
          </a:xfrm>
          <a:prstGeom prst="rect">
            <a:avLst/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fi-FI" b="1" kern="0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m</a:t>
            </a:r>
            <a:r>
              <a:rPr lang="fi-FI" b="1" kern="0" dirty="0" err="1">
                <a:solidFill>
                  <a:sysClr val="windowText" lastClr="000000"/>
                </a:solidFill>
                <a:latin typeface="Courier New"/>
                <a:ea typeface="MS PGothic" pitchFamily="34" charset="-128"/>
                <a:cs typeface="Courier New"/>
              </a:rPr>
              <a:t>ain.qml</a:t>
            </a:r>
            <a:endParaRPr lang="en-US" b="1" kern="0" dirty="0">
              <a:solidFill>
                <a:sysClr val="windowText" lastClr="000000"/>
              </a:solidFill>
              <a:latin typeface="Courier New"/>
              <a:ea typeface="MS PGothic" pitchFamily="34" charset="-128"/>
              <a:cs typeface="Courier New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modelView/xml</a:t>
            </a:r>
            <a:endParaRPr lang="en-US" sz="1400" dirty="0">
              <a:cs typeface="Open Sans Light"/>
            </a:endParaRPr>
          </a:p>
        </p:txBody>
      </p:sp>
      <p:sp>
        <p:nvSpPr>
          <p:cNvPr id="1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821475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720" y="1844825"/>
            <a:ext cx="3671973" cy="4321025"/>
          </a:xfrm>
        </p:spPr>
        <p:txBody>
          <a:bodyPr/>
          <a:lstStyle/>
          <a:p>
            <a:r>
              <a:rPr lang="en-US" dirty="0"/>
              <a:t>Profile different parts of the application</a:t>
            </a:r>
          </a:p>
          <a:p>
            <a:pPr lvl="1"/>
            <a:r>
              <a:rPr lang="en-US" dirty="0"/>
              <a:t>Compiling QML components</a:t>
            </a:r>
          </a:p>
          <a:p>
            <a:pPr lvl="1"/>
            <a:r>
              <a:rPr lang="en-US" dirty="0"/>
              <a:t>Creating objects </a:t>
            </a:r>
          </a:p>
          <a:p>
            <a:pPr lvl="1"/>
            <a:r>
              <a:rPr lang="en-US" dirty="0"/>
              <a:t>Binding properties </a:t>
            </a:r>
          </a:p>
          <a:p>
            <a:pPr lvl="1"/>
            <a:r>
              <a:rPr lang="en-US" dirty="0"/>
              <a:t>Painting</a:t>
            </a:r>
          </a:p>
          <a:p>
            <a:pPr lvl="1"/>
            <a:r>
              <a:rPr lang="en-US" dirty="0"/>
              <a:t>Rendering</a:t>
            </a:r>
          </a:p>
          <a:p>
            <a:pPr lvl="1"/>
            <a:r>
              <a:rPr lang="en-US" dirty="0"/>
              <a:t>Memory usage </a:t>
            </a:r>
          </a:p>
          <a:p>
            <a:endParaRPr lang="en-US" dirty="0"/>
          </a:p>
          <a:p>
            <a:r>
              <a:rPr lang="en-US" dirty="0"/>
              <a:t>Visualization tools also help finding the performance bottlenecks </a:t>
            </a:r>
          </a:p>
          <a:p>
            <a:pPr lvl="1"/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Analyzer </a:t>
            </a:r>
          </a:p>
        </p:txBody>
      </p:sp>
      <p:pic>
        <p:nvPicPr>
          <p:cNvPr id="6" name="Picture 2" descr="C:\Users\makalino\Downloads\qtcreator-qml-performance-monitor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693" y="1628801"/>
            <a:ext cx="7773736" cy="35516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42821370"/>
      </p:ext>
    </p:extLst>
  </p:cSld>
  <p:clrMapOvr>
    <a:masterClrMapping/>
  </p:clrMapOvr>
  <p:transition spd="med">
    <p:fad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models</a:t>
            </a:r>
          </a:p>
          <a:p>
            <a:pPr lvl="1"/>
            <a:r>
              <a:rPr lang="en-US" dirty="0"/>
              <a:t>No such model in QML – all models are simple lists or hierarchical lists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QAbstractItemModel</a:t>
            </a:r>
            <a:r>
              <a:rPr lang="en-US" dirty="0"/>
              <a:t> objects using a table structure are not supported</a:t>
            </a:r>
          </a:p>
          <a:p>
            <a:pPr lvl="1"/>
            <a:r>
              <a:rPr lang="en-US" dirty="0"/>
              <a:t>QML is working with hierarchical lists of data while </a:t>
            </a:r>
            <a:r>
              <a:rPr lang="en-US" dirty="0" err="1">
                <a:latin typeface="Courier New"/>
                <a:cs typeface="Courier New"/>
              </a:rPr>
              <a:t>QAbstractItemModel</a:t>
            </a:r>
            <a:r>
              <a:rPr lang="en-US" dirty="0"/>
              <a:t> works with the hierarchy of tables</a:t>
            </a:r>
          </a:p>
          <a:p>
            <a:pPr lvl="1"/>
            <a:r>
              <a:rPr lang="en-US" dirty="0"/>
              <a:t>Map data items in different columns to different</a:t>
            </a:r>
          </a:p>
          <a:p>
            <a:r>
              <a:rPr lang="en-US" dirty="0"/>
              <a:t>Hierarchical models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DelegateModel</a:t>
            </a:r>
            <a:r>
              <a:rPr lang="en-US" dirty="0"/>
              <a:t> from </a:t>
            </a:r>
            <a:r>
              <a:rPr lang="en-US" dirty="0" err="1">
                <a:latin typeface="Courier New"/>
                <a:cs typeface="Courier New"/>
              </a:rPr>
              <a:t>QtQml.Models</a:t>
            </a:r>
            <a:r>
              <a:rPr lang="en-US" dirty="0">
                <a:latin typeface="Courier New"/>
                <a:cs typeface="Courier New"/>
              </a:rPr>
              <a:t> 2.0</a:t>
            </a:r>
          </a:p>
          <a:p>
            <a:pPr lvl="1"/>
            <a:r>
              <a:rPr lang="en-US" dirty="0"/>
              <a:t>Similar to previous </a:t>
            </a:r>
            <a:r>
              <a:rPr lang="en-US" dirty="0" err="1">
                <a:latin typeface="Courier New"/>
                <a:cs typeface="Courier New"/>
              </a:rPr>
              <a:t>VisualDataModel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Provides access to </a:t>
            </a:r>
            <a:r>
              <a:rPr lang="en-US" dirty="0" err="1">
                <a:latin typeface="Courier New"/>
                <a:cs typeface="Courier New"/>
              </a:rPr>
              <a:t>QAbstractItemModel</a:t>
            </a:r>
            <a:r>
              <a:rPr lang="en-US" dirty="0"/>
              <a:t> model index (</a:t>
            </a:r>
            <a:r>
              <a:rPr lang="en-US" dirty="0" err="1">
                <a:latin typeface="Courier New"/>
                <a:cs typeface="Courier New"/>
              </a:rPr>
              <a:t>rootIndex</a:t>
            </a:r>
            <a:r>
              <a:rPr lang="en-US" dirty="0"/>
              <a:t>) also persistent ones</a:t>
            </a:r>
          </a:p>
          <a:p>
            <a:pPr lvl="1"/>
            <a:r>
              <a:rPr lang="en-US" dirty="0"/>
              <a:t>Provides functions to navigate down (</a:t>
            </a:r>
            <a:r>
              <a:rPr lang="en-US" dirty="0" err="1">
                <a:latin typeface="Courier New"/>
                <a:cs typeface="Courier New"/>
              </a:rPr>
              <a:t>modelIndex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) and up (</a:t>
            </a:r>
            <a:r>
              <a:rPr lang="en-US" dirty="0" err="1">
                <a:latin typeface="Courier New"/>
                <a:cs typeface="Courier New"/>
              </a:rPr>
              <a:t>parentModelIndex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) in the model hierarchy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Models – Table and Hierarchical Models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5219" y="5212088"/>
            <a:ext cx="10870376" cy="10252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QHash</a:t>
            </a:r>
            <a:r>
              <a:rPr lang="en-US" dirty="0">
                <a:solidFill>
                  <a:srgbClr val="000000"/>
                </a:solidFill>
              </a:rPr>
              <a:t>&lt;</a:t>
            </a:r>
            <a:r>
              <a:rPr lang="en-US" dirty="0" err="1"/>
              <a:t>int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QByteArray</a:t>
            </a:r>
            <a:r>
              <a:rPr lang="en-US" dirty="0">
                <a:solidFill>
                  <a:srgbClr val="000000"/>
                </a:solidFill>
              </a:rPr>
              <a:t>&gt;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ReadOnlyModel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i="1" dirty="0" err="1">
                <a:solidFill>
                  <a:srgbClr val="000000"/>
                </a:solidFill>
              </a:rPr>
              <a:t>roleNames</a:t>
            </a:r>
            <a:r>
              <a:rPr lang="en-US" dirty="0">
                <a:solidFill>
                  <a:srgbClr val="000000"/>
                </a:solidFill>
              </a:rPr>
              <a:t>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QHash</a:t>
            </a:r>
            <a:r>
              <a:rPr lang="en-US" dirty="0">
                <a:solidFill>
                  <a:srgbClr val="000000"/>
                </a:solidFill>
              </a:rPr>
              <a:t>&lt;</a:t>
            </a:r>
            <a:r>
              <a:rPr lang="en-US" dirty="0" err="1"/>
              <a:t>int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QByteArray</a:t>
            </a:r>
            <a:r>
              <a:rPr lang="en-US" dirty="0">
                <a:solidFill>
                  <a:srgbClr val="000000"/>
                </a:solidFill>
              </a:rPr>
              <a:t>&gt;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roles;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    roles[</a:t>
            </a:r>
            <a:r>
              <a:rPr lang="en-US" dirty="0">
                <a:solidFill>
                  <a:srgbClr val="800080"/>
                </a:solidFill>
              </a:rPr>
              <a:t>Qt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DisplayRole</a:t>
            </a:r>
            <a:r>
              <a:rPr lang="en-US" dirty="0">
                <a:solidFill>
                  <a:srgbClr val="000000"/>
                </a:solidFill>
              </a:rPr>
              <a:t>]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nodeName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</a:p>
          <a:p>
            <a:r>
              <a:rPr lang="en-US" dirty="0"/>
              <a:t>    return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roles;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</a:rPr>
              <a:t>}</a:t>
            </a:r>
            <a:endParaRPr lang="fi-FI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98058394"/>
      </p:ext>
    </p:extLst>
  </p:cSld>
  <p:clrMapOvr>
    <a:masterClrMapping/>
  </p:clrMapOvr>
  <p:transition spd="med"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Model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070" y="1606547"/>
            <a:ext cx="2159677" cy="97210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80920" y="1268760"/>
            <a:ext cx="11228654" cy="50287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ListView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>
                <a:solidFill>
                  <a:srgbClr val="000000"/>
                </a:solidFill>
              </a:rPr>
              <a:t>view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model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 err="1">
                <a:solidFill>
                  <a:srgbClr val="800080"/>
                </a:solidFill>
              </a:rPr>
              <a:t>VisualDataModel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model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80"/>
                </a:solidFill>
              </a:rPr>
              <a:t>delegateModel</a:t>
            </a:r>
            <a:r>
              <a:rPr lang="en-US" dirty="0">
                <a:solidFill>
                  <a:srgbClr val="C0C0C0"/>
                </a:solidFill>
              </a:rPr>
              <a:t> </a:t>
            </a:r>
            <a:br>
              <a:rPr lang="en-US" dirty="0">
                <a:solidFill>
                  <a:srgbClr val="C0C0C0"/>
                </a:solidFill>
              </a:rPr>
            </a:br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delegate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>
                <a:solidFill>
                  <a:srgbClr val="000000"/>
                </a:solidFill>
              </a:rPr>
              <a:t>: 200;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>
                <a:solidFill>
                  <a:srgbClr val="000000"/>
                </a:solidFill>
              </a:rPr>
              <a:t>: 25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</a:t>
            </a:r>
            <a:r>
              <a:rPr lang="en-US" dirty="0">
                <a:solidFill>
                  <a:srgbClr val="800080"/>
                </a:solidFill>
              </a:rPr>
              <a:t>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    </a:t>
            </a:r>
            <a:r>
              <a:rPr lang="en-US" dirty="0">
                <a:solidFill>
                  <a:srgbClr val="800000"/>
                </a:solidFill>
              </a:rPr>
              <a:t>text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 err="1">
                <a:solidFill>
                  <a:srgbClr val="000000"/>
                </a:solidFill>
              </a:rPr>
              <a:t>nodeName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</a:t>
            </a:r>
            <a:r>
              <a:rPr lang="en-US" dirty="0">
                <a:solidFill>
                  <a:srgbClr val="000000"/>
                </a:solidFill>
              </a:rPr>
              <a:t> } </a:t>
            </a:r>
          </a:p>
          <a:p>
            <a:r>
              <a:rPr lang="en-US" dirty="0">
                <a:solidFill>
                  <a:srgbClr val="800080"/>
                </a:solidFill>
              </a:rPr>
              <a:t>         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    </a:t>
            </a:r>
            <a:r>
              <a:rPr lang="en-US" dirty="0" err="1">
                <a:solidFill>
                  <a:srgbClr val="800000"/>
                </a:solidFill>
              </a:rPr>
              <a:t>acceptedButtons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Qt</a:t>
            </a:r>
            <a:r>
              <a:rPr lang="en-US" dirty="0" err="1">
                <a:solidFill>
                  <a:srgbClr val="000000"/>
                </a:solidFill>
              </a:rPr>
              <a:t>.RightButton</a:t>
            </a:r>
            <a:r>
              <a:rPr lang="en-US" dirty="0">
                <a:solidFill>
                  <a:srgbClr val="000000"/>
                </a:solidFill>
              </a:rPr>
              <a:t> | </a:t>
            </a:r>
            <a:r>
              <a:rPr lang="en-US" i="1" dirty="0" err="1">
                <a:solidFill>
                  <a:srgbClr val="000000"/>
                </a:solidFill>
              </a:rPr>
              <a:t>Qt</a:t>
            </a:r>
            <a:r>
              <a:rPr lang="en-US" dirty="0" err="1">
                <a:solidFill>
                  <a:srgbClr val="000000"/>
                </a:solidFill>
              </a:rPr>
              <a:t>.LeftButton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    </a:t>
            </a:r>
            <a:r>
              <a:rPr lang="en-US" dirty="0" err="1">
                <a:solidFill>
                  <a:srgbClr val="800000"/>
                </a:solidFill>
              </a:rPr>
              <a:t>onClicked</a:t>
            </a:r>
            <a:r>
              <a:rPr lang="en-US" dirty="0">
                <a:solidFill>
                  <a:srgbClr val="000000"/>
                </a:solidFill>
              </a:rPr>
              <a:t>: 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        </a:t>
            </a:r>
            <a:r>
              <a:rPr lang="en-US" dirty="0">
                <a:solidFill>
                  <a:srgbClr val="000000"/>
                </a:solidFill>
              </a:rPr>
              <a:t>if (</a:t>
            </a:r>
            <a:r>
              <a:rPr lang="en-US" i="1" dirty="0" err="1">
                <a:solidFill>
                  <a:srgbClr val="000000"/>
                </a:solidFill>
              </a:rPr>
              <a:t>mouse</a:t>
            </a:r>
            <a:r>
              <a:rPr lang="en-US" dirty="0" err="1">
                <a:solidFill>
                  <a:srgbClr val="000000"/>
                </a:solidFill>
              </a:rPr>
              <a:t>.button</a:t>
            </a:r>
            <a:r>
              <a:rPr lang="en-US" dirty="0">
                <a:solidFill>
                  <a:srgbClr val="000000"/>
                </a:solidFill>
              </a:rPr>
              <a:t> === </a:t>
            </a:r>
            <a:r>
              <a:rPr lang="en-US" i="1" dirty="0" err="1">
                <a:solidFill>
                  <a:srgbClr val="000000"/>
                </a:solidFill>
              </a:rPr>
              <a:t>Qt</a:t>
            </a:r>
            <a:r>
              <a:rPr lang="en-US" dirty="0" err="1">
                <a:solidFill>
                  <a:srgbClr val="000000"/>
                </a:solidFill>
              </a:rPr>
              <a:t>.LeftButton</a:t>
            </a:r>
            <a:r>
              <a:rPr lang="en-US" dirty="0">
                <a:solidFill>
                  <a:srgbClr val="000000"/>
                </a:solidFill>
              </a:rPr>
              <a:t>) { </a:t>
            </a:r>
          </a:p>
          <a:p>
            <a:r>
              <a:rPr lang="en-US" dirty="0">
                <a:solidFill>
                  <a:srgbClr val="000000"/>
                </a:solidFill>
              </a:rPr>
              <a:t>                        if (</a:t>
            </a:r>
            <a:r>
              <a:rPr lang="en-US" dirty="0" err="1">
                <a:solidFill>
                  <a:srgbClr val="000000"/>
                </a:solidFill>
              </a:rPr>
              <a:t>model.hasModelChildren</a:t>
            </a:r>
            <a:r>
              <a:rPr lang="en-US" dirty="0">
                <a:solidFill>
                  <a:srgbClr val="000000"/>
                </a:solidFill>
              </a:rPr>
              <a:t>) { </a:t>
            </a:r>
          </a:p>
          <a:p>
            <a:r>
              <a:rPr lang="en-US" dirty="0">
                <a:solidFill>
                  <a:srgbClr val="000000"/>
                </a:solidFill>
              </a:rPr>
              <a:t>                            ++</a:t>
            </a:r>
            <a:r>
              <a:rPr lang="en-US" i="1" dirty="0">
                <a:solidFill>
                  <a:srgbClr val="000000"/>
                </a:solidFill>
              </a:rPr>
              <a:t>level</a:t>
            </a:r>
            <a:r>
              <a:rPr lang="en-US" dirty="0">
                <a:solidFill>
                  <a:srgbClr val="000000"/>
                </a:solidFill>
              </a:rPr>
              <a:t>; </a:t>
            </a:r>
          </a:p>
          <a:p>
            <a:r>
              <a:rPr lang="en-US" i="1" dirty="0">
                <a:solidFill>
                  <a:srgbClr val="000000"/>
                </a:solidFill>
              </a:rPr>
              <a:t>                            </a:t>
            </a:r>
            <a:r>
              <a:rPr lang="en-US" i="1" dirty="0" err="1">
                <a:solidFill>
                  <a:srgbClr val="000000"/>
                </a:solidFill>
              </a:rPr>
              <a:t>view</a:t>
            </a:r>
            <a:r>
              <a:rPr lang="en-US" dirty="0" err="1">
                <a:solidFill>
                  <a:srgbClr val="000000"/>
                </a:solidFill>
              </a:rPr>
              <a:t>.model.rootIndex</a:t>
            </a:r>
            <a:r>
              <a:rPr lang="en-US" dirty="0">
                <a:solidFill>
                  <a:srgbClr val="000000"/>
                </a:solidFill>
              </a:rPr>
              <a:t> = </a:t>
            </a:r>
            <a:r>
              <a:rPr lang="en-US" i="1" dirty="0" err="1">
                <a:solidFill>
                  <a:srgbClr val="000000"/>
                </a:solidFill>
              </a:rPr>
              <a:t>view</a:t>
            </a:r>
            <a:r>
              <a:rPr lang="en-US" dirty="0" err="1">
                <a:solidFill>
                  <a:srgbClr val="000000"/>
                </a:solidFill>
              </a:rPr>
              <a:t>.model.modelIndex</a:t>
            </a:r>
            <a:r>
              <a:rPr lang="en-US" dirty="0">
                <a:solidFill>
                  <a:srgbClr val="000000"/>
                </a:solidFill>
              </a:rPr>
              <a:t>(index); </a:t>
            </a:r>
          </a:p>
          <a:p>
            <a:r>
              <a:rPr lang="en-US" dirty="0">
                <a:solidFill>
                  <a:srgbClr val="000000"/>
                </a:solidFill>
              </a:rPr>
              <a:t>                        } </a:t>
            </a:r>
          </a:p>
          <a:p>
            <a:r>
              <a:rPr lang="en-US" dirty="0">
                <a:solidFill>
                  <a:srgbClr val="000000"/>
                </a:solidFill>
              </a:rPr>
              <a:t>                    } else if (</a:t>
            </a:r>
            <a:r>
              <a:rPr lang="en-US" i="1" dirty="0" err="1">
                <a:solidFill>
                  <a:srgbClr val="000000"/>
                </a:solidFill>
              </a:rPr>
              <a:t>mouse</a:t>
            </a:r>
            <a:r>
              <a:rPr lang="en-US" dirty="0" err="1">
                <a:solidFill>
                  <a:srgbClr val="000000"/>
                </a:solidFill>
              </a:rPr>
              <a:t>.button</a:t>
            </a:r>
            <a:r>
              <a:rPr lang="en-US" dirty="0">
                <a:solidFill>
                  <a:srgbClr val="000000"/>
                </a:solidFill>
              </a:rPr>
              <a:t> === </a:t>
            </a:r>
            <a:r>
              <a:rPr lang="en-US" i="1" dirty="0" err="1">
                <a:solidFill>
                  <a:srgbClr val="000000"/>
                </a:solidFill>
              </a:rPr>
              <a:t>Qt</a:t>
            </a:r>
            <a:r>
              <a:rPr lang="en-US" dirty="0" err="1">
                <a:solidFill>
                  <a:srgbClr val="000000"/>
                </a:solidFill>
              </a:rPr>
              <a:t>.RightButton</a:t>
            </a:r>
            <a:r>
              <a:rPr lang="en-US" dirty="0">
                <a:solidFill>
                  <a:srgbClr val="000000"/>
                </a:solidFill>
              </a:rPr>
              <a:t>) { </a:t>
            </a:r>
          </a:p>
          <a:p>
            <a:r>
              <a:rPr lang="en-US" dirty="0">
                <a:solidFill>
                  <a:srgbClr val="000000"/>
                </a:solidFill>
              </a:rPr>
              <a:t>                        if (</a:t>
            </a:r>
            <a:r>
              <a:rPr lang="en-US" i="1" dirty="0">
                <a:solidFill>
                  <a:srgbClr val="000000"/>
                </a:solidFill>
              </a:rPr>
              <a:t>level</a:t>
            </a:r>
            <a:r>
              <a:rPr lang="en-US" dirty="0">
                <a:solidFill>
                  <a:srgbClr val="000000"/>
                </a:solidFill>
              </a:rPr>
              <a:t> &gt; 0) { </a:t>
            </a:r>
          </a:p>
          <a:p>
            <a:r>
              <a:rPr lang="en-US" dirty="0">
                <a:solidFill>
                  <a:srgbClr val="000000"/>
                </a:solidFill>
              </a:rPr>
              <a:t>                            --</a:t>
            </a:r>
            <a:r>
              <a:rPr lang="en-US" i="1" dirty="0">
                <a:solidFill>
                  <a:srgbClr val="000000"/>
                </a:solidFill>
              </a:rPr>
              <a:t>level</a:t>
            </a:r>
            <a:r>
              <a:rPr lang="en-US" dirty="0">
                <a:solidFill>
                  <a:srgbClr val="000000"/>
                </a:solidFill>
              </a:rPr>
              <a:t>; </a:t>
            </a:r>
          </a:p>
          <a:p>
            <a:r>
              <a:rPr lang="en-US" i="1" dirty="0">
                <a:solidFill>
                  <a:srgbClr val="000000"/>
                </a:solidFill>
              </a:rPr>
              <a:t>                            </a:t>
            </a:r>
            <a:r>
              <a:rPr lang="en-US" i="1" dirty="0" err="1">
                <a:solidFill>
                  <a:srgbClr val="000000"/>
                </a:solidFill>
              </a:rPr>
              <a:t>view</a:t>
            </a:r>
            <a:r>
              <a:rPr lang="en-US" dirty="0" err="1">
                <a:solidFill>
                  <a:srgbClr val="000000"/>
                </a:solidFill>
              </a:rPr>
              <a:t>.model.rootIndex</a:t>
            </a:r>
            <a:r>
              <a:rPr lang="en-US" dirty="0">
                <a:solidFill>
                  <a:srgbClr val="000000"/>
                </a:solidFill>
              </a:rPr>
              <a:t> = </a:t>
            </a:r>
            <a:r>
              <a:rPr lang="en-US" i="1" dirty="0" err="1">
                <a:solidFill>
                  <a:srgbClr val="000000"/>
                </a:solidFill>
              </a:rPr>
              <a:t>view</a:t>
            </a:r>
            <a:r>
              <a:rPr lang="en-US" dirty="0" err="1">
                <a:solidFill>
                  <a:srgbClr val="000000"/>
                </a:solidFill>
              </a:rPr>
              <a:t>.model.parentModelIndex</a:t>
            </a:r>
            <a:r>
              <a:rPr lang="en-US" dirty="0">
                <a:solidFill>
                  <a:srgbClr val="000000"/>
                </a:solidFill>
              </a:rPr>
              <a:t>(index); </a:t>
            </a:r>
          </a:p>
          <a:p>
            <a:r>
              <a:rPr lang="en-US" dirty="0">
                <a:solidFill>
                  <a:srgbClr val="000000"/>
                </a:solidFill>
              </a:rPr>
              <a:t>} } } } }</a:t>
            </a:r>
            <a:endParaRPr lang="fi-FI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modelView/hierarchicalModel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82382714"/>
      </p:ext>
    </p:extLst>
  </p:cSld>
  <p:clrMapOvr>
    <a:masterClrMapping/>
  </p:clrMapOvr>
  <p:transition spd="med"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Allows sharing delegates (with a shared context) to multiple views </a:t>
            </a:r>
          </a:p>
          <a:p>
            <a:r>
              <a:rPr lang="en-US" dirty="0"/>
              <a:t>Delegates are named using </a:t>
            </a:r>
            <a:r>
              <a:rPr lang="en-US" dirty="0">
                <a:latin typeface="Courier New"/>
                <a:cs typeface="Courier New"/>
              </a:rPr>
              <a:t>Package</a:t>
            </a:r>
            <a:r>
              <a:rPr lang="en-US" dirty="0"/>
              <a:t> attached property </a:t>
            </a:r>
          </a:p>
          <a:p>
            <a:pPr marL="813486" lvl="1" indent="0">
              <a:buNone/>
            </a:pPr>
            <a:r>
              <a:rPr lang="en-US" dirty="0">
                <a:latin typeface="Courier New"/>
                <a:cs typeface="Courier New"/>
              </a:rPr>
              <a:t>delegate: Package { </a:t>
            </a:r>
          </a:p>
          <a:p>
            <a:pPr marL="813486" lvl="1" indent="0">
              <a:buNone/>
            </a:pPr>
            <a:r>
              <a:rPr lang="en-US" dirty="0">
                <a:latin typeface="Courier New"/>
                <a:cs typeface="Courier New"/>
              </a:rPr>
              <a:t>    Item { id: package1; </a:t>
            </a:r>
            <a:r>
              <a:rPr lang="en-US" dirty="0" err="1">
                <a:latin typeface="Courier New"/>
                <a:cs typeface="Courier New"/>
              </a:rPr>
              <a:t>Package.name</a:t>
            </a:r>
            <a:r>
              <a:rPr lang="en-US" dirty="0">
                <a:latin typeface="Courier New"/>
                <a:cs typeface="Courier New"/>
              </a:rPr>
              <a:t>: “hello” } </a:t>
            </a:r>
          </a:p>
          <a:p>
            <a:pPr marL="813486" lvl="1" indent="0">
              <a:buNone/>
            </a:pPr>
            <a:r>
              <a:rPr lang="en-US" dirty="0">
                <a:latin typeface="Courier New"/>
                <a:cs typeface="Courier New"/>
              </a:rPr>
              <a:t>    Item { id: package2; </a:t>
            </a:r>
            <a:r>
              <a:rPr lang="en-US" dirty="0" err="1">
                <a:latin typeface="Courier New"/>
                <a:cs typeface="Courier New"/>
              </a:rPr>
              <a:t>Package.name</a:t>
            </a:r>
            <a:r>
              <a:rPr lang="en-US" dirty="0">
                <a:latin typeface="Courier New"/>
                <a:cs typeface="Courier New"/>
              </a:rPr>
              <a:t>: “world” }</a:t>
            </a:r>
          </a:p>
          <a:p>
            <a:pPr marL="813486" lvl="1" indent="0">
              <a:buNone/>
            </a:pPr>
            <a:r>
              <a:rPr lang="en-US" dirty="0">
                <a:latin typeface="Courier New"/>
                <a:cs typeface="Courier New"/>
              </a:rPr>
              <a:t>    Item {</a:t>
            </a:r>
          </a:p>
          <a:p>
            <a:pPr marL="813486" lvl="1" indent="0">
              <a:buNone/>
            </a:pPr>
            <a:r>
              <a:rPr lang="en-US" dirty="0">
                <a:latin typeface="Courier New"/>
                <a:cs typeface="Courier New"/>
              </a:rPr>
              <a:t>        parent: package1</a:t>
            </a:r>
          </a:p>
          <a:p>
            <a:pPr marL="813486" lvl="1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r>
              <a:rPr lang="en-US" dirty="0"/>
              <a:t>And referenced using </a:t>
            </a:r>
            <a:r>
              <a:rPr lang="en-US" dirty="0" err="1">
                <a:latin typeface="Courier New"/>
                <a:cs typeface="Courier New"/>
              </a:rPr>
              <a:t>DelegateModel</a:t>
            </a:r>
            <a:r>
              <a:rPr lang="en-US" dirty="0">
                <a:latin typeface="Courier New"/>
                <a:cs typeface="Courier New"/>
              </a:rPr>
              <a:t> parts </a:t>
            </a:r>
            <a:r>
              <a:rPr lang="en-US" dirty="0"/>
              <a:t>property</a:t>
            </a:r>
          </a:p>
          <a:p>
            <a:pPr marL="813486" lvl="1" indent="0">
              <a:buNone/>
            </a:pPr>
            <a:r>
              <a:rPr lang="en-US" dirty="0" err="1">
                <a:latin typeface="Courier New"/>
                <a:cs typeface="Courier New"/>
              </a:rPr>
              <a:t>SomeView</a:t>
            </a:r>
            <a:r>
              <a:rPr lang="en-US" dirty="0">
                <a:latin typeface="Courier New"/>
                <a:cs typeface="Courier New"/>
              </a:rPr>
              <a:t> { model: </a:t>
            </a:r>
            <a:r>
              <a:rPr lang="en-US" dirty="0" err="1">
                <a:latin typeface="Courier New"/>
                <a:cs typeface="Courier New"/>
              </a:rPr>
              <a:t>delegateModel.parts.hello</a:t>
            </a:r>
            <a:r>
              <a:rPr lang="en-US" dirty="0">
                <a:latin typeface="Courier New"/>
                <a:cs typeface="Courier New"/>
              </a:rPr>
              <a:t> }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data model:</a:t>
            </a:r>
            <a:r>
              <a:rPr lang="en-US" sz="3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100" dirty="0" err="1">
                <a:latin typeface="Courier New" pitchFamily="49" charset="0"/>
                <a:cs typeface="Courier New" pitchFamily="49" charset="0"/>
              </a:rPr>
              <a:t>DelegateModel</a:t>
            </a:r>
            <a:r>
              <a:rPr lang="en-US" sz="31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3100" dirty="0" err="1">
                <a:latin typeface="Courier New" pitchFamily="49" charset="0"/>
                <a:cs typeface="Courier New" pitchFamily="49" charset="0"/>
              </a:rPr>
              <a:t>VisualDataModel</a:t>
            </a:r>
            <a:r>
              <a:rPr lang="en-US" sz="3100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i-FI" sz="1400" dirty="0">
                <a:cs typeface="Open Sans Light"/>
              </a:rPr>
              <a:t>Demo: </a:t>
            </a:r>
            <a:r>
              <a:rPr lang="fi-FI" sz="1400" dirty="0" err="1">
                <a:cs typeface="Open Sans Light"/>
              </a:rPr>
              <a:t>modelView/delegateModel</a:t>
            </a:r>
            <a:endParaRPr lang="en-US" sz="1400" dirty="0">
              <a:cs typeface="Open Sans Light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0721" y="6381758"/>
            <a:ext cx="504693" cy="142875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057134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Supports sorting and filtering items into groups</a:t>
            </a:r>
          </a:p>
          <a:p>
            <a:pPr lvl="1"/>
            <a:r>
              <a:rPr lang="en-US" dirty="0"/>
              <a:t>Groups are identified by a name, provided by </a:t>
            </a:r>
            <a:r>
              <a:rPr lang="en-US" dirty="0" err="1">
                <a:latin typeface="Courier New"/>
                <a:cs typeface="Courier New"/>
              </a:rPr>
              <a:t>DelegateModelGroup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By default, all items belong to “items” group</a:t>
            </a:r>
          </a:p>
          <a:p>
            <a:pPr lvl="1"/>
            <a:r>
              <a:rPr lang="en-US" dirty="0"/>
              <a:t>Property </a:t>
            </a:r>
            <a:r>
              <a:rPr lang="en-US" dirty="0">
                <a:latin typeface="Courier New"/>
                <a:cs typeface="Courier New"/>
              </a:rPr>
              <a:t>items</a:t>
            </a:r>
            <a:r>
              <a:rPr lang="en-US" dirty="0"/>
              <a:t> in </a:t>
            </a:r>
            <a:r>
              <a:rPr lang="en-US" dirty="0" err="1">
                <a:latin typeface="Courier New"/>
                <a:cs typeface="Courier New"/>
              </a:rPr>
              <a:t>DelegateModel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/>
              <a:t>New groups can be defined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DelegateModel</a:t>
            </a:r>
            <a:r>
              <a:rPr lang="en-US" dirty="0">
                <a:latin typeface="Courier New"/>
                <a:cs typeface="Courier New"/>
              </a:rPr>
              <a:t> { groups: [ </a:t>
            </a:r>
            <a:r>
              <a:rPr lang="en-US" dirty="0" err="1">
                <a:latin typeface="Courier New"/>
                <a:cs typeface="Courier New"/>
              </a:rPr>
              <a:t>DelegateModelGroup</a:t>
            </a:r>
            <a:r>
              <a:rPr lang="en-US" dirty="0">
                <a:latin typeface="Courier New"/>
                <a:cs typeface="Courier New"/>
              </a:rPr>
              <a:t> { name: “hello” } …</a:t>
            </a:r>
            <a:endParaRPr lang="en-US" dirty="0"/>
          </a:p>
          <a:p>
            <a:pPr lvl="1"/>
            <a:r>
              <a:rPr lang="en-US" dirty="0"/>
              <a:t>A current group can be selected using </a:t>
            </a:r>
            <a:r>
              <a:rPr lang="en-US" dirty="0" err="1">
                <a:latin typeface="Courier New"/>
                <a:cs typeface="Courier New"/>
              </a:rPr>
              <a:t>DelegateModel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filterOnGroup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property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filterOnGroup</a:t>
            </a:r>
            <a:r>
              <a:rPr lang="en-US" dirty="0">
                <a:latin typeface="Courier New"/>
                <a:cs typeface="Courier New"/>
              </a:rPr>
              <a:t>: “hello”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 item group may be checked and changed using </a:t>
            </a:r>
            <a:r>
              <a:rPr lang="en-US" dirty="0" err="1">
                <a:latin typeface="Courier New"/>
                <a:cs typeface="Courier New"/>
              </a:rPr>
              <a:t>DelegateModel.inHello</a:t>
            </a:r>
            <a:r>
              <a:rPr lang="en-US" dirty="0"/>
              <a:t> attached property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if (</a:t>
            </a:r>
            <a:r>
              <a:rPr lang="en-US" dirty="0" err="1">
                <a:latin typeface="Courier New"/>
                <a:cs typeface="Courier New"/>
              </a:rPr>
              <a:t>DelegateModel.inHello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1172261" lvl="2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DelegateModel.inHello</a:t>
            </a:r>
            <a:r>
              <a:rPr lang="en-US" sz="1800" dirty="0">
                <a:latin typeface="Courier New"/>
                <a:cs typeface="Courier New"/>
              </a:rPr>
              <a:t> = false;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data model:</a:t>
            </a:r>
            <a:r>
              <a:rPr lang="en-US" sz="3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100" dirty="0" err="1">
                <a:latin typeface="Courier New" pitchFamily="49" charset="0"/>
                <a:cs typeface="Courier New" pitchFamily="49" charset="0"/>
              </a:rPr>
              <a:t>DelegateModel</a:t>
            </a:r>
            <a:r>
              <a:rPr lang="en-US" sz="31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3100" dirty="0" err="1">
                <a:latin typeface="Courier New" pitchFamily="49" charset="0"/>
                <a:cs typeface="Courier New" pitchFamily="49" charset="0"/>
              </a:rPr>
              <a:t>VisualDataModel</a:t>
            </a:r>
            <a:r>
              <a:rPr lang="en-US" sz="3100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0721" y="6381758"/>
            <a:ext cx="504693" cy="142875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510709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Manages the layout</a:t>
            </a:r>
          </a:p>
          <a:p>
            <a:r>
              <a:rPr lang="en-US" dirty="0"/>
              <a:t>Handle events</a:t>
            </a:r>
          </a:p>
          <a:p>
            <a:r>
              <a:rPr lang="en-US" dirty="0"/>
              <a:t>Use delegates to render/edit data items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ListView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GridView</a:t>
            </a:r>
            <a:r>
              <a:rPr lang="en-US" dirty="0"/>
              <a:t> inherit from </a:t>
            </a:r>
            <a:r>
              <a:rPr lang="en-US" dirty="0" err="1">
                <a:latin typeface="Courier New"/>
                <a:cs typeface="Courier New"/>
              </a:rPr>
              <a:t>Flickable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Touch-based UI</a:t>
            </a:r>
          </a:p>
          <a:p>
            <a:r>
              <a:rPr lang="en-US" dirty="0" err="1">
                <a:latin typeface="Courier New"/>
                <a:cs typeface="Courier New"/>
              </a:rPr>
              <a:t>TableView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TreeView</a:t>
            </a:r>
            <a:r>
              <a:rPr lang="en-US" dirty="0"/>
              <a:t> inherit from </a:t>
            </a:r>
            <a:r>
              <a:rPr lang="en-US" dirty="0" err="1">
                <a:latin typeface="Courier New"/>
                <a:cs typeface="Courier New"/>
              </a:rPr>
              <a:t>ScrollView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Mouse-based UI with scrollbars</a:t>
            </a:r>
          </a:p>
          <a:p>
            <a:r>
              <a:rPr lang="en-US" dirty="0" err="1">
                <a:latin typeface="Courier New"/>
                <a:cs typeface="Courier New"/>
              </a:rPr>
              <a:t>PathView</a:t>
            </a:r>
            <a:r>
              <a:rPr lang="en-US" dirty="0"/>
              <a:t> inherits from </a:t>
            </a:r>
            <a:r>
              <a:rPr lang="en-US" dirty="0">
                <a:latin typeface="Courier New"/>
                <a:cs typeface="Courier New"/>
              </a:rPr>
              <a:t>Item</a:t>
            </a:r>
          </a:p>
          <a:p>
            <a:pPr lvl="1"/>
            <a:r>
              <a:rPr lang="en-US" dirty="0"/>
              <a:t>Suitable for both touch and mouse use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0721" y="6381758"/>
            <a:ext cx="504693" cy="142875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82700814"/>
      </p:ext>
    </p:extLst>
  </p:cSld>
  <p:clrMapOvr>
    <a:masterClrMapping/>
  </p:clrMapOvr>
  <p:transition spd="med"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Types</a:t>
            </a:r>
          </a:p>
        </p:txBody>
      </p:sp>
      <p:pic>
        <p:nvPicPr>
          <p:cNvPr id="5" name="Picture 4" descr="C:/temp/examples/declarative/modelviews/gridview/gridview-example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63" y="2160970"/>
            <a:ext cx="3048838" cy="2598461"/>
          </a:xfrm>
          <a:prstGeom prst="rect">
            <a:avLst/>
          </a:prstGeom>
        </p:spPr>
      </p:pic>
      <p:pic>
        <p:nvPicPr>
          <p:cNvPr id="6" name="Picture 5" descr="C:/temp/examples/declarative/modelviews/listview/expandingdelegates.qml - Qt QML Viewer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6" y="2160968"/>
            <a:ext cx="2557142" cy="2949652"/>
          </a:xfrm>
          <a:prstGeom prst="rect">
            <a:avLst/>
          </a:prstGeom>
        </p:spPr>
      </p:pic>
      <p:pic>
        <p:nvPicPr>
          <p:cNvPr id="7" name="Picture 6" descr="C:/temp/examples/declarative/modelviews/pathview/pathview-example.qml - Qt QML Viewer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63" y="3272902"/>
            <a:ext cx="4887304" cy="26352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4657" y="1317321"/>
            <a:ext cx="4426342" cy="724422"/>
          </a:xfrm>
          <a:prstGeom prst="rect">
            <a:avLst/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sz="1600" kern="0" dirty="0" err="1">
                <a:solidFill>
                  <a:sysClr val="windowText" lastClr="000000"/>
                </a:solidFill>
                <a:ea typeface="MS PGothic" pitchFamily="34" charset="-128"/>
              </a:rPr>
              <a:t>ListView</a:t>
            </a:r>
            <a:endParaRPr lang="en-US" sz="1600" kern="0" dirty="0">
              <a:solidFill>
                <a:sysClr val="windowText" lastClr="000000"/>
              </a:solidFill>
              <a:ea typeface="MS PGothic" pitchFamily="34" charset="-128"/>
            </a:endParaRPr>
          </a:p>
          <a:p>
            <a:r>
              <a:rPr lang="en-US" sz="1600" kern="0" dirty="0">
                <a:solidFill>
                  <a:sysClr val="windowText" lastClr="000000"/>
                </a:solidFill>
                <a:ea typeface="MS PGothic" pitchFamily="34" charset="-128"/>
              </a:rPr>
              <a:t>Vertical or horizontal list of items</a:t>
            </a:r>
          </a:p>
        </p:txBody>
      </p:sp>
      <p:sp>
        <p:nvSpPr>
          <p:cNvPr id="9" name="Rectangle 8"/>
          <p:cNvSpPr/>
          <p:nvPr/>
        </p:nvSpPr>
        <p:spPr>
          <a:xfrm>
            <a:off x="8677463" y="1317321"/>
            <a:ext cx="3048838" cy="724422"/>
          </a:xfrm>
          <a:prstGeom prst="rect">
            <a:avLst/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sz="1600" kern="0" dirty="0" err="1">
                <a:solidFill>
                  <a:sysClr val="windowText" lastClr="000000"/>
                </a:solidFill>
                <a:ea typeface="MS PGothic" pitchFamily="34" charset="-128"/>
              </a:rPr>
              <a:t>GridView</a:t>
            </a:r>
            <a:endParaRPr lang="en-US" sz="1600" kern="0" dirty="0">
              <a:solidFill>
                <a:sysClr val="windowText" lastClr="000000"/>
              </a:solidFill>
              <a:ea typeface="MS PGothic" pitchFamily="34" charset="-128"/>
            </a:endParaRPr>
          </a:p>
          <a:p>
            <a:r>
              <a:rPr lang="en-US" sz="1600" kern="0" dirty="0">
                <a:solidFill>
                  <a:sysClr val="windowText" lastClr="000000"/>
                </a:solidFill>
                <a:ea typeface="MS PGothic" pitchFamily="34" charset="-128"/>
              </a:rPr>
              <a:t>Grid of items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16642" y="2199518"/>
            <a:ext cx="4426342" cy="966706"/>
          </a:xfrm>
          <a:prstGeom prst="rect">
            <a:avLst/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sz="1600" kern="0" dirty="0" err="1">
                <a:solidFill>
                  <a:sysClr val="windowText" lastClr="000000"/>
                </a:solidFill>
                <a:ea typeface="MS PGothic" pitchFamily="34" charset="-128"/>
              </a:rPr>
              <a:t>PathView</a:t>
            </a:r>
            <a:endParaRPr lang="en-US" sz="1600" kern="0" dirty="0">
              <a:solidFill>
                <a:sysClr val="windowText" lastClr="000000"/>
              </a:solidFill>
              <a:ea typeface="MS PGothic" pitchFamily="34" charset="-128"/>
            </a:endParaRPr>
          </a:p>
          <a:p>
            <a:r>
              <a:rPr lang="en-US" sz="1600" kern="0" dirty="0">
                <a:solidFill>
                  <a:sysClr val="windowText" lastClr="000000"/>
                </a:solidFill>
                <a:ea typeface="MS PGothic" pitchFamily="34" charset="-128"/>
              </a:rPr>
              <a:t>Items placed along a freely specified path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04723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Unclipped views paint outside their areas</a:t>
            </a:r>
          </a:p>
          <a:p>
            <a:pPr lvl="1"/>
            <a:r>
              <a:rPr lang="en-US" dirty="0"/>
              <a:t>Set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clip </a:t>
            </a:r>
            <a:r>
              <a:rPr lang="en-US" dirty="0"/>
              <a:t>property to enable clipping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By default,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ListView</a:t>
            </a:r>
            <a:r>
              <a:rPr lang="en-US" dirty="0"/>
              <a:t> is</a:t>
            </a:r>
          </a:p>
          <a:p>
            <a:pPr lvl="1"/>
            <a:r>
              <a:rPr lang="en-US" dirty="0"/>
              <a:t>Undecorated, </a:t>
            </a:r>
            <a:r>
              <a:rPr lang="en-US" dirty="0" err="1"/>
              <a:t>flickable</a:t>
            </a:r>
            <a:r>
              <a:rPr lang="en-US" dirty="0"/>
              <a:t> surface</a:t>
            </a:r>
          </a:p>
          <a:p>
            <a:r>
              <a:rPr lang="en-US" dirty="0"/>
              <a:t>To add decoration:</a:t>
            </a:r>
          </a:p>
          <a:p>
            <a:pPr lvl="1"/>
            <a:r>
              <a:rPr lang="en-US" dirty="0"/>
              <a:t>With 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header</a:t>
            </a:r>
            <a:r>
              <a:rPr lang="en-US" dirty="0"/>
              <a:t> 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footer</a:t>
            </a:r>
          </a:p>
          <a:p>
            <a:pPr lvl="1"/>
            <a:r>
              <a:rPr lang="en-US" dirty="0"/>
              <a:t>With 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highlight</a:t>
            </a:r>
            <a:r>
              <a:rPr lang="en-US" dirty="0"/>
              <a:t> item to show the current item</a:t>
            </a:r>
          </a:p>
          <a:p>
            <a:r>
              <a:rPr lang="en-US" dirty="0"/>
              <a:t>To configure for navigation:</a:t>
            </a:r>
          </a:p>
          <a:p>
            <a:pPr lvl="1"/>
            <a:r>
              <a:rPr lang="en-US" dirty="0"/>
              <a:t>Set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focus</a:t>
            </a:r>
            <a:r>
              <a:rPr lang="en-US" dirty="0"/>
              <a:t> to allow keyboard navigation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Highlight</a:t>
            </a:r>
            <a:r>
              <a:rPr lang="en-US" dirty="0"/>
              <a:t> also helps the user with navigation</a:t>
            </a:r>
          </a:p>
          <a:p>
            <a:pPr lvl="1"/>
            <a:r>
              <a:rPr lang="en-US" dirty="0"/>
              <a:t>Unset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interactive</a:t>
            </a:r>
            <a:r>
              <a:rPr lang="en-US" dirty="0"/>
              <a:t> to disable dragging and flicking</a:t>
            </a:r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994" y="1844825"/>
            <a:ext cx="2675216" cy="2092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0649983"/>
      </p:ext>
    </p:extLst>
  </p:cSld>
  <p:clrMapOvr>
    <a:masterClrMapping/>
  </p:clrMapOvr>
  <p:transition spd="med"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Decoration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7026" y="1401952"/>
            <a:ext cx="6903672" cy="4312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ListView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model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nameModel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delegate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nameDelegate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focus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 </a:t>
            </a:r>
          </a:p>
          <a:p>
            <a:r>
              <a:rPr lang="en-US" dirty="0">
                <a:solidFill>
                  <a:srgbClr val="800000"/>
                </a:solidFill>
              </a:rPr>
              <a:t>    clip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 </a:t>
            </a:r>
          </a:p>
          <a:p>
            <a:r>
              <a:rPr lang="en-US" dirty="0">
                <a:solidFill>
                  <a:srgbClr val="800000"/>
                </a:solidFill>
              </a:rPr>
              <a:t>    header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.width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 </a:t>
            </a:r>
          </a:p>
          <a:p>
            <a:r>
              <a:rPr lang="en-US" dirty="0">
                <a:solidFill>
                  <a:srgbClr val="800000"/>
                </a:solidFill>
              </a:rPr>
              <a:t>     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"pink"</a:t>
            </a:r>
            <a:r>
              <a:rPr lang="en-US" dirty="0"/>
              <a:t> </a:t>
            </a:r>
          </a:p>
          <a:p>
            <a:r>
              <a:rPr lang="en-US" dirty="0"/>
              <a:t>    } </a:t>
            </a:r>
          </a:p>
          <a:p>
            <a:r>
              <a:rPr lang="en-US" dirty="0">
                <a:solidFill>
                  <a:srgbClr val="800000"/>
                </a:solidFill>
              </a:rPr>
              <a:t>    footer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.width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 </a:t>
            </a:r>
          </a:p>
          <a:p>
            <a:r>
              <a:rPr lang="en-US" dirty="0">
                <a:solidFill>
                  <a:srgbClr val="800000"/>
                </a:solidFill>
              </a:rPr>
              <a:t>     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lightblue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 </a:t>
            </a:r>
          </a:p>
          <a:p>
            <a:r>
              <a:rPr lang="en-US" dirty="0"/>
              <a:t>    } </a:t>
            </a:r>
          </a:p>
          <a:p>
            <a:r>
              <a:rPr lang="en-US" dirty="0">
                <a:solidFill>
                  <a:srgbClr val="800000"/>
                </a:solidFill>
              </a:rPr>
              <a:t>    highlight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.width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lightgray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 </a:t>
            </a:r>
          </a:p>
          <a:p>
            <a:r>
              <a:rPr lang="en-US" dirty="0"/>
              <a:t>    } </a:t>
            </a:r>
          </a:p>
          <a:p>
            <a:r>
              <a:rPr lang="en-US" dirty="0"/>
              <a:t>}</a:t>
            </a:r>
            <a:endParaRPr lang="fi-FI" b="1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200" y="1844824"/>
            <a:ext cx="2761396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74932913"/>
      </p:ext>
    </p:extLst>
  </p:cSld>
  <p:clrMapOvr>
    <a:masterClrMapping/>
  </p:clrMapOvr>
  <p:transition spd="med">
    <p:fad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ListView</a:t>
            </a:r>
            <a:r>
              <a:rPr lang="en-US" dirty="0"/>
              <a:t> exposes its current item</a:t>
            </a:r>
          </a:p>
          <a:p>
            <a:r>
              <a:rPr lang="en-US" dirty="0"/>
              <a:t>Recall that, in this case, each item has 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text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Re-use the </a:t>
            </a:r>
            <a:r>
              <a:rPr lang="en-US" dirty="0" err="1"/>
              <a:t>listView's</a:t>
            </a:r>
            <a:r>
              <a:rPr lang="en-US" dirty="0"/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currentItem</a:t>
            </a:r>
            <a:r>
              <a:rPr lang="en-US" dirty="0" err="1"/>
              <a:t>'s</a:t>
            </a:r>
            <a:r>
              <a:rPr lang="en-US" dirty="0"/>
              <a:t> text</a:t>
            </a:r>
            <a:endParaRPr lang="en-US" dirty="0">
              <a:latin typeface="Courier New" pitchFamily="49" charset="0"/>
            </a:endParaRPr>
          </a:p>
          <a:p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Navigation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897" y="2910542"/>
            <a:ext cx="1726750" cy="237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27692" y="2996953"/>
            <a:ext cx="8313870" cy="28006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ListView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listView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8000"/>
                </a:solidFill>
              </a:rPr>
              <a:t>    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...</a:t>
            </a:r>
            <a:r>
              <a:rPr lang="en-US" dirty="0"/>
              <a:t> </a:t>
            </a:r>
          </a:p>
          <a:p>
            <a:r>
              <a:rPr lang="en-US" dirty="0"/>
              <a:t>}</a:t>
            </a:r>
            <a:endParaRPr lang="fi-FI" b="1" dirty="0"/>
          </a:p>
          <a:p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label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anchors.bottom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.bottom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anchors.horizontalCenter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.horizontalCenter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"&lt;b&gt;"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+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listView</a:t>
            </a:r>
            <a:r>
              <a:rPr lang="en-US" dirty="0" err="1"/>
              <a:t>.currentItem.text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8000"/>
                </a:solidFill>
              </a:rPr>
              <a:t>"&lt;/b&gt;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current“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font.pixelSize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16 </a:t>
            </a:r>
          </a:p>
          <a:p>
            <a:r>
              <a:rPr lang="en-US" dirty="0"/>
              <a:t>}</a:t>
            </a:r>
            <a:endParaRPr lang="fi-FI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modelView/viewNavigation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54133929"/>
      </p:ext>
    </p:extLst>
  </p:cSld>
  <p:clrMapOvr>
    <a:masterClrMapping/>
  </p:clrMapOvr>
  <p:transition spd="med">
    <p:fad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ListView</a:t>
            </a:r>
            <a:r>
              <a:rPr lang="en-US" dirty="0"/>
              <a:t> can be ordered by section</a:t>
            </a:r>
          </a:p>
          <a:p>
            <a:pPr lvl="1"/>
            <a:r>
              <a:rPr lang="en-US" dirty="0"/>
              <a:t>Choose a property name; e.g.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team</a:t>
            </a:r>
          </a:p>
          <a:p>
            <a:pPr lvl="1"/>
            <a:r>
              <a:rPr lang="en-US" dirty="0"/>
              <a:t>Add this property to each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ListElement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Store the section in this property</a:t>
            </a:r>
            <a:endParaRPr lang="en-US" dirty="0">
              <a:latin typeface="Courier New" pitchFamily="49" charset="0"/>
            </a:endParaRPr>
          </a:p>
          <a:p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768" y="332656"/>
            <a:ext cx="1360375" cy="178799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82037" y="2856699"/>
            <a:ext cx="6312720" cy="347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ListView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model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nameModel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section.property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"team"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section.criteria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ViewSection</a:t>
            </a:r>
            <a:r>
              <a:rPr lang="en-US" dirty="0" err="1"/>
              <a:t>.FullString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section.delegate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"#b0dfb0"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.width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  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childrenRect</a:t>
            </a:r>
            <a:r>
              <a:rPr lang="en-US" dirty="0" err="1"/>
              <a:t>.height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+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 </a:t>
            </a:r>
          </a:p>
          <a:p>
            <a:r>
              <a:rPr lang="en-US" dirty="0">
                <a:solidFill>
                  <a:srgbClr val="800080"/>
                </a:solidFill>
              </a:rPr>
              <a:t>        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</a:t>
            </a:r>
            <a:r>
              <a:rPr lang="en-US" dirty="0" err="1">
                <a:solidFill>
                  <a:srgbClr val="800000"/>
                </a:solidFill>
              </a:rPr>
              <a:t>anchors.centerIn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</a:t>
            </a:r>
            <a:r>
              <a:rPr lang="en-US" dirty="0" err="1">
                <a:solidFill>
                  <a:srgbClr val="800000"/>
                </a:solidFill>
              </a:rPr>
              <a:t>font.pixelSize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16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</a:t>
            </a:r>
            <a:r>
              <a:rPr lang="en-US" dirty="0" err="1">
                <a:solidFill>
                  <a:srgbClr val="800000"/>
                </a:solidFill>
              </a:rPr>
              <a:t>font.bold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section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/>
              <a:t>} </a:t>
            </a:r>
          </a:p>
          <a:p>
            <a:r>
              <a:rPr lang="en-US" dirty="0"/>
              <a:t>    }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694757" y="2276873"/>
            <a:ext cx="5129987" cy="4059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ListModel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nameModel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"Alice"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team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"Crypto"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/>
              <a:t>} </a:t>
            </a:r>
          </a:p>
          <a:p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"Bob"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team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"Crypto"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/>
              <a:t>} </a:t>
            </a:r>
          </a:p>
          <a:p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"Jane"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team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"QA"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/>
              <a:t>} </a:t>
            </a:r>
          </a:p>
          <a:p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"Victor"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team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"QA"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/>
              <a:t>} </a:t>
            </a:r>
          </a:p>
          <a:p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"Wendy"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team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"Graphics"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/>
              <a:t>} </a:t>
            </a:r>
          </a:p>
          <a:p>
            <a:r>
              <a:rPr lang="en-US" dirty="0"/>
              <a:t>}</a:t>
            </a:r>
            <a:endParaRPr lang="fi-FI" b="1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1615302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QML Essentials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0770"/>
      </p:ext>
    </p:extLst>
  </p:cSld>
  <p:clrMapOvr>
    <a:masterClrMapping/>
  </p:clrMapOvr>
  <p:transition spd="med">
    <p:fad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720" y="1844825"/>
            <a:ext cx="7271435" cy="43210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Views have access to model data</a:t>
            </a:r>
          </a:p>
          <a:p>
            <a:r>
              <a:rPr lang="en-US" dirty="0"/>
              <a:t>Views create a sub-context and</a:t>
            </a:r>
          </a:p>
          <a:p>
            <a:pPr lvl="1"/>
            <a:r>
              <a:rPr lang="en-US" dirty="0"/>
              <a:t>Instantiate delegates in the sub-context to expose additional properties (index, model)</a:t>
            </a:r>
          </a:p>
          <a:p>
            <a:pPr lvl="1"/>
            <a:r>
              <a:rPr lang="en-US" dirty="0"/>
              <a:t>Delegates may access parent context properties, functions etc.</a:t>
            </a:r>
          </a:p>
          <a:p>
            <a:r>
              <a:rPr lang="en-US" dirty="0"/>
              <a:t>Views also provide a large number of attached objects to the delegate root item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view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isCurrentItem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onPath</a:t>
            </a:r>
            <a:r>
              <a:rPr lang="en-US" dirty="0"/>
              <a:t>, …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property </a:t>
            </a:r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aView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dirty="0" err="1">
                <a:latin typeface="Courier New"/>
                <a:cs typeface="Courier New"/>
              </a:rPr>
              <a:t>ListView.view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/>
              <a:t>Keep delegates simple</a:t>
            </a:r>
          </a:p>
          <a:p>
            <a:pPr lvl="1"/>
            <a:r>
              <a:rPr lang="en-US" dirty="0"/>
              <a:t>Do not use </a:t>
            </a:r>
            <a:r>
              <a:rPr lang="en-US" dirty="0">
                <a:latin typeface="Courier New"/>
                <a:cs typeface="Courier New"/>
              </a:rPr>
              <a:t>Rectangle</a:t>
            </a:r>
            <a:r>
              <a:rPr lang="en-US" dirty="0"/>
              <a:t> as a root item, unless you need a background or border, for example</a:t>
            </a:r>
          </a:p>
          <a:p>
            <a:pPr lvl="1"/>
            <a:r>
              <a:rPr lang="en-US" dirty="0"/>
              <a:t>Do not create every part of a complicated delegate</a:t>
            </a:r>
          </a:p>
          <a:p>
            <a:pPr lvl="2"/>
            <a:r>
              <a:rPr lang="en-US" dirty="0"/>
              <a:t>Use signals or states to define a “heavy” part is created</a:t>
            </a:r>
          </a:p>
          <a:p>
            <a:pPr lvl="2"/>
            <a:r>
              <a:rPr lang="en-US" dirty="0"/>
              <a:t>Or create the “heavy” part asynchronously after the delegate is shown and later just change the visibility of the delegate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Delegate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154" y="4198204"/>
            <a:ext cx="1218886" cy="146304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894144" y="1975111"/>
            <a:ext cx="3986617" cy="1784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>
                <a:solidFill>
                  <a:srgbClr val="800080"/>
                </a:solidFill>
              </a:rPr>
              <a:t>Component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id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000000"/>
                </a:solidFill>
              </a:rPr>
              <a:t>name_delegate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 Text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  text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name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  </a:t>
            </a:r>
            <a:r>
              <a:rPr lang="en-US" sz="1500" dirty="0" err="1">
                <a:solidFill>
                  <a:srgbClr val="800000"/>
                </a:solidFill>
              </a:rPr>
              <a:t>font.pixelSize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32 </a:t>
            </a:r>
          </a:p>
          <a:p>
            <a:r>
              <a:rPr lang="en-US" sz="1500" dirty="0"/>
              <a:t>    } </a:t>
            </a:r>
          </a:p>
          <a:p>
            <a:r>
              <a:rPr lang="en-US" sz="1500" dirty="0"/>
              <a:t>}</a:t>
            </a:r>
            <a:endParaRPr lang="fi-FI" sz="1500" b="1" dirty="0">
              <a:solidFill>
                <a:srgbClr val="0000FF"/>
              </a:solidFill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77081156"/>
      </p:ext>
    </p:extLst>
  </p:cSld>
  <p:clrMapOvr>
    <a:masterClrMapping/>
  </p:clrMapOvr>
  <p:transition spd="med">
    <p:fad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 err="1">
                <a:latin typeface="Courier New"/>
                <a:cs typeface="Courier New"/>
              </a:rPr>
              <a:t>QAbstractItemView</a:t>
            </a:r>
            <a:r>
              <a:rPr lang="en-US" dirty="0"/>
              <a:t> uses one or a few delegates (for rows, for columns)</a:t>
            </a:r>
          </a:p>
          <a:p>
            <a:endParaRPr lang="en-US" dirty="0"/>
          </a:p>
          <a:p>
            <a:r>
              <a:rPr lang="en-US" dirty="0"/>
              <a:t>QML views create/destroy delegates dynamically</a:t>
            </a:r>
          </a:p>
          <a:p>
            <a:pPr lvl="1"/>
            <a:r>
              <a:rPr lang="en-US" dirty="0"/>
              <a:t>Never store state in the delegate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GridView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ListView</a:t>
            </a:r>
            <a:r>
              <a:rPr lang="en-US" dirty="0"/>
              <a:t> allow delayed destruction of delegates</a:t>
            </a:r>
          </a:p>
          <a:p>
            <a:pPr lvl="2"/>
            <a:r>
              <a:rPr lang="en-US" dirty="0"/>
              <a:t>A delegate is not destroyed until </a:t>
            </a:r>
            <a:r>
              <a:rPr lang="en-US" dirty="0" err="1">
                <a:latin typeface="Courier New"/>
                <a:cs typeface="Courier New"/>
              </a:rPr>
              <a:t>GridView.DelayRemove</a:t>
            </a:r>
            <a:r>
              <a:rPr lang="en-US" dirty="0"/>
              <a:t> attached property is set to false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ListView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GridView</a:t>
            </a:r>
            <a:r>
              <a:rPr lang="en-US" dirty="0"/>
              <a:t> provide </a:t>
            </a:r>
            <a:r>
              <a:rPr lang="en-US" dirty="0" err="1">
                <a:latin typeface="Courier New"/>
                <a:cs typeface="Courier New"/>
              </a:rPr>
              <a:t>cacheBuffer</a:t>
            </a:r>
            <a:r>
              <a:rPr lang="en-US" dirty="0"/>
              <a:t> property to cache delegates before and after visible delegates</a:t>
            </a:r>
          </a:p>
          <a:p>
            <a:pPr lvl="2"/>
            <a:r>
              <a:rPr lang="en-US" dirty="0"/>
              <a:t>Creates delegates asynchronously, do not use </a:t>
            </a:r>
            <a:r>
              <a:rPr lang="en-US" dirty="0">
                <a:latin typeface="Courier New"/>
                <a:cs typeface="Courier New"/>
              </a:rPr>
              <a:t>Loader</a:t>
            </a:r>
            <a:r>
              <a:rPr lang="en-US" dirty="0"/>
              <a:t> for the delegate itself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PathView</a:t>
            </a:r>
            <a:r>
              <a:rPr lang="en-US" dirty="0"/>
              <a:t> uses </a:t>
            </a:r>
            <a:r>
              <a:rPr lang="en-US" dirty="0" err="1">
                <a:latin typeface="Courier New"/>
                <a:cs typeface="Courier New"/>
              </a:rPr>
              <a:t>cacheItemCount</a:t>
            </a:r>
            <a:r>
              <a:rPr lang="en-US" dirty="0"/>
              <a:t> property </a:t>
            </a:r>
          </a:p>
          <a:p>
            <a:pPr lvl="1"/>
            <a:r>
              <a:rPr lang="en-US" dirty="0"/>
              <a:t>Keep delegates simple</a:t>
            </a:r>
          </a:p>
          <a:p>
            <a:pPr lvl="2"/>
            <a:r>
              <a:rPr lang="en-US" dirty="0"/>
              <a:t>Use </a:t>
            </a:r>
            <a:r>
              <a:rPr lang="en-US" dirty="0">
                <a:latin typeface="Courier New"/>
                <a:cs typeface="Courier New"/>
              </a:rPr>
              <a:t>Loader</a:t>
            </a:r>
            <a:r>
              <a:rPr lang="en-US" dirty="0"/>
              <a:t> to create delegate’s heavy parts asynchronously – create and show on demand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Delegate Memory Management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98115486"/>
      </p:ext>
    </p:extLst>
  </p:cSld>
  <p:clrMapOvr>
    <a:masterClrMapping/>
  </p:clrMapOvr>
  <p:transition spd="med"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TableView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Qt Quick Control</a:t>
            </a:r>
          </a:p>
          <a:p>
            <a:pPr lvl="1"/>
            <a:r>
              <a:rPr lang="en-US" dirty="0"/>
              <a:t>Has </a:t>
            </a:r>
            <a:r>
              <a:rPr lang="en-US" dirty="0" err="1">
                <a:latin typeface="Courier New"/>
                <a:cs typeface="Courier New"/>
              </a:rPr>
              <a:t>itemDelegate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rowDelegate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GridView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One QML model</a:t>
            </a:r>
          </a:p>
          <a:p>
            <a:pPr lvl="1"/>
            <a:r>
              <a:rPr lang="en-US" dirty="0"/>
              <a:t>Uses delegate property to paint each cell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TableView</a:t>
            </a:r>
            <a:r>
              <a:rPr lang="en-US" dirty="0"/>
              <a:t> recycles delegate objects (prior Qt 5.5), while </a:t>
            </a:r>
            <a:r>
              <a:rPr lang="en-US" dirty="0" err="1">
                <a:latin typeface="Courier New"/>
                <a:cs typeface="Courier New"/>
              </a:rPr>
              <a:t>GridView</a:t>
            </a:r>
            <a:r>
              <a:rPr lang="en-US" dirty="0"/>
              <a:t> creates new ones and destroys old ones, when they go outside the visible view area</a:t>
            </a:r>
          </a:p>
          <a:p>
            <a:pPr lvl="1"/>
            <a:r>
              <a:rPr lang="en-US" dirty="0"/>
              <a:t>Delegates may be cached using the </a:t>
            </a:r>
            <a:r>
              <a:rPr lang="en-US" dirty="0" err="1">
                <a:latin typeface="Courier New"/>
                <a:cs typeface="Courier New"/>
              </a:rPr>
              <a:t>cacheBuffer</a:t>
            </a:r>
            <a:r>
              <a:rPr lang="en-US" dirty="0"/>
              <a:t> property</a:t>
            </a:r>
          </a:p>
          <a:p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TableView</a:t>
            </a:r>
            <a:r>
              <a:rPr lang="en-US" dirty="0"/>
              <a:t> vs. </a:t>
            </a:r>
            <a:r>
              <a:rPr lang="en-US" dirty="0" err="1"/>
              <a:t>GridView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modelView/gridViewVSTableView</a:t>
            </a:r>
            <a:endParaRPr lang="en-US" sz="1400" dirty="0">
              <a:cs typeface="Open Sans Light"/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25157380"/>
      </p:ext>
    </p:extLst>
  </p:cSld>
  <p:clrMapOvr>
    <a:masterClrMapping/>
  </p:clrMapOvr>
  <p:transition spd="med">
    <p:fad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PathView</a:t>
            </a:r>
            <a:r>
              <a:rPr lang="en-US" dirty="0"/>
              <a:t> is a very interesting and flexible view type</a:t>
            </a:r>
          </a:p>
          <a:p>
            <a:pPr lvl="1"/>
            <a:r>
              <a:rPr lang="en-US" dirty="0"/>
              <a:t>You can specify an arbitrary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for the items</a:t>
            </a:r>
          </a:p>
          <a:p>
            <a:pPr lvl="1"/>
            <a:r>
              <a:rPr lang="en-US" dirty="0"/>
              <a:t>Very easy to control item distribution along the path</a:t>
            </a:r>
          </a:p>
          <a:p>
            <a:pPr lvl="1"/>
            <a:endParaRPr lang="en-US" dirty="0"/>
          </a:p>
          <a:p>
            <a:r>
              <a:rPr lang="en-US" dirty="0"/>
              <a:t>Items can have different features at different parts of the path</a:t>
            </a:r>
          </a:p>
          <a:p>
            <a:pPr lvl="1"/>
            <a:r>
              <a:rPr lang="en-US" dirty="0"/>
              <a:t>E.g. items further away are semi-transparent and smaller</a:t>
            </a:r>
          </a:p>
          <a:p>
            <a:pPr lvl="1"/>
            <a:endParaRPr lang="en-US" dirty="0"/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constructed using pre-defined types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PathLine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PathQuad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PathCubic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PathArc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PathCurve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PathSvg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PathView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62079537"/>
      </p:ext>
    </p:extLst>
  </p:cSld>
  <p:clrMapOvr>
    <a:masterClrMapping/>
  </p:clrMapOvr>
  <p:transition spd="med">
    <p:fad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632557" y="1196753"/>
            <a:ext cx="11113039" cy="5087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Component</a:t>
            </a:r>
            <a:r>
              <a:rPr lang="en-US" sz="1300" dirty="0"/>
              <a:t> { </a:t>
            </a:r>
          </a:p>
          <a:p>
            <a:r>
              <a:rPr lang="en-US" sz="1300" dirty="0"/>
              <a:t>  id: delegate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</a:t>
            </a:r>
            <a:r>
              <a:rPr lang="en-US" sz="1300" dirty="0">
                <a:solidFill>
                  <a:srgbClr val="800080"/>
                </a:solidFill>
              </a:rPr>
              <a:t>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  id: wrapper; width: 80; height: 80 </a:t>
            </a:r>
          </a:p>
          <a:p>
            <a:r>
              <a:rPr lang="en-US" sz="1300" b="1" dirty="0"/>
              <a:t>    scale: </a:t>
            </a:r>
            <a:r>
              <a:rPr lang="en-US" sz="1300" b="1" dirty="0" err="1"/>
              <a:t>PathView.scale</a:t>
            </a:r>
            <a:r>
              <a:rPr lang="en-US" sz="1300" b="1" dirty="0"/>
              <a:t> </a:t>
            </a:r>
          </a:p>
          <a:p>
            <a:r>
              <a:rPr lang="en-US" sz="1300" b="1" dirty="0"/>
              <a:t>    opacity: </a:t>
            </a:r>
            <a:r>
              <a:rPr lang="en-US" sz="1300" b="1" dirty="0" err="1"/>
              <a:t>PathView.opacity</a:t>
            </a:r>
            <a:r>
              <a:rPr lang="en-US" sz="1300" b="1" dirty="0"/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800080"/>
                </a:solidFill>
              </a:rPr>
              <a:t>Column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</a:t>
            </a:r>
            <a:r>
              <a:rPr lang="en-US" sz="1300" dirty="0">
                <a:solidFill>
                  <a:srgbClr val="800080"/>
                </a:solidFill>
              </a:rPr>
              <a:t>Image</a:t>
            </a:r>
            <a:r>
              <a:rPr lang="en-US" sz="1300" dirty="0"/>
              <a:t> { ... }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</a:t>
            </a:r>
            <a:r>
              <a:rPr lang="en-US" sz="1300" dirty="0">
                <a:solidFill>
                  <a:srgbClr val="800080"/>
                </a:solidFill>
              </a:rPr>
              <a:t>Text</a:t>
            </a:r>
            <a:r>
              <a:rPr lang="en-US" sz="1300" dirty="0"/>
              <a:t> { ... }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/>
              <a:t>} </a:t>
            </a:r>
          </a:p>
          <a:p>
            <a:r>
              <a:rPr lang="en-US" sz="1300" dirty="0"/>
              <a:t>  } </a:t>
            </a:r>
          </a:p>
          <a:p>
            <a:r>
              <a:rPr lang="en-US" sz="1300" dirty="0"/>
              <a:t>} </a:t>
            </a:r>
            <a:endParaRPr lang="en-US" sz="1300" dirty="0">
              <a:solidFill>
                <a:srgbClr val="C0C0C0"/>
              </a:solidFill>
            </a:endParaRPr>
          </a:p>
          <a:p>
            <a:r>
              <a:rPr lang="en-US" sz="1300" dirty="0" err="1">
                <a:solidFill>
                  <a:srgbClr val="800080"/>
                </a:solidFill>
              </a:rPr>
              <a:t>PathView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</a:t>
            </a:r>
            <a:r>
              <a:rPr lang="en-US" sz="1300" dirty="0" err="1"/>
              <a:t>anchors.fill</a:t>
            </a:r>
            <a:r>
              <a:rPr lang="en-US" sz="1300" dirty="0"/>
              <a:t>: parent; </a:t>
            </a:r>
          </a:p>
          <a:p>
            <a:r>
              <a:rPr lang="en-US" sz="1300" dirty="0"/>
              <a:t>  model: </a:t>
            </a:r>
            <a:r>
              <a:rPr lang="en-US" sz="1300" dirty="0" err="1">
                <a:solidFill>
                  <a:srgbClr val="800080"/>
                </a:solidFill>
              </a:rPr>
              <a:t>MyModel</a:t>
            </a:r>
            <a:r>
              <a:rPr lang="en-US" sz="1300" dirty="0"/>
              <a:t>{}; delegate: delegate </a:t>
            </a:r>
          </a:p>
          <a:p>
            <a:r>
              <a:rPr lang="en-US" sz="1300" dirty="0"/>
              <a:t>  path: </a:t>
            </a:r>
            <a:r>
              <a:rPr lang="en-US" sz="1300" dirty="0">
                <a:solidFill>
                  <a:srgbClr val="800080"/>
                </a:solidFill>
              </a:rPr>
              <a:t>Path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  </a:t>
            </a:r>
            <a:r>
              <a:rPr lang="en-US" sz="1300" dirty="0" err="1"/>
              <a:t>startX</a:t>
            </a:r>
            <a:r>
              <a:rPr lang="en-US" sz="1300" dirty="0"/>
              <a:t>: 120; </a:t>
            </a:r>
            <a:r>
              <a:rPr lang="en-US" sz="1300" dirty="0" err="1"/>
              <a:t>startY</a:t>
            </a:r>
            <a:r>
              <a:rPr lang="en-US" sz="1300" dirty="0"/>
              <a:t>: 100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PathAttribute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name: </a:t>
            </a:r>
            <a:r>
              <a:rPr lang="en-US" sz="1300" dirty="0">
                <a:solidFill>
                  <a:srgbClr val="008000"/>
                </a:solidFill>
              </a:rPr>
              <a:t>"scale"</a:t>
            </a:r>
            <a:r>
              <a:rPr lang="en-US" sz="1300" dirty="0"/>
              <a:t>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value</a:t>
            </a:r>
            <a:r>
              <a:rPr lang="en-US" sz="1300" dirty="0"/>
              <a:t>: 1.0 }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PathAttribute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name: </a:t>
            </a:r>
            <a:r>
              <a:rPr lang="en-US" sz="1300" dirty="0">
                <a:solidFill>
                  <a:srgbClr val="008000"/>
                </a:solidFill>
              </a:rPr>
              <a:t>"opacity"</a:t>
            </a:r>
            <a:r>
              <a:rPr lang="en-US" sz="1300" dirty="0"/>
              <a:t>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val</a:t>
            </a:r>
            <a:r>
              <a:rPr lang="en-US" sz="1300" dirty="0"/>
              <a:t>ue: 1.0 }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PathQuad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x: 120; y: 25;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00"/>
                </a:solidFill>
              </a:rPr>
              <a:t>controlX</a:t>
            </a:r>
            <a:r>
              <a:rPr lang="en-US" sz="1300" dirty="0"/>
              <a:t>: 260; </a:t>
            </a:r>
            <a:r>
              <a:rPr lang="en-US" sz="1300" dirty="0" err="1"/>
              <a:t>controlY</a:t>
            </a:r>
            <a:r>
              <a:rPr lang="en-US" sz="1300" dirty="0"/>
              <a:t>: 75 }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PathAttribute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name: </a:t>
            </a:r>
            <a:r>
              <a:rPr lang="en-US" sz="1300" dirty="0">
                <a:solidFill>
                  <a:srgbClr val="008000"/>
                </a:solidFill>
              </a:rPr>
              <a:t>"scale"</a:t>
            </a:r>
            <a:r>
              <a:rPr lang="en-US" sz="1300" dirty="0"/>
              <a:t>; value: 0.3 }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PathAttribute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name: </a:t>
            </a:r>
            <a:r>
              <a:rPr lang="en-US" sz="1300" dirty="0">
                <a:solidFill>
                  <a:srgbClr val="008000"/>
                </a:solidFill>
              </a:rPr>
              <a:t>"opacity"</a:t>
            </a:r>
            <a:r>
              <a:rPr lang="en-US" sz="1300" dirty="0"/>
              <a:t>; value: 0.5 }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PathQuad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x: 120; y: 100; </a:t>
            </a:r>
            <a:r>
              <a:rPr lang="en-US" sz="1300" dirty="0" err="1"/>
              <a:t>controlX</a:t>
            </a:r>
            <a:r>
              <a:rPr lang="en-US" sz="1300" dirty="0"/>
              <a:t>: -20; </a:t>
            </a:r>
            <a:r>
              <a:rPr lang="en-US" sz="1300" dirty="0" err="1"/>
              <a:t>controlY</a:t>
            </a:r>
            <a:r>
              <a:rPr lang="en-US" sz="1300" dirty="0"/>
              <a:t>: 75 } </a:t>
            </a:r>
          </a:p>
          <a:p>
            <a:r>
              <a:rPr lang="en-US" sz="1300" dirty="0"/>
              <a:t>  } </a:t>
            </a:r>
          </a:p>
          <a:p>
            <a:r>
              <a:rPr lang="en-US" sz="1300" dirty="0"/>
              <a:t>}</a:t>
            </a:r>
            <a:endParaRPr lang="fi-FI" sz="1300" b="1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PathView</a:t>
            </a:r>
            <a:r>
              <a:rPr lang="en-US" dirty="0"/>
              <a:t> Example 1</a:t>
            </a:r>
          </a:p>
        </p:txBody>
      </p:sp>
      <p:pic>
        <p:nvPicPr>
          <p:cNvPr id="6" name="Picture 5" descr="declarative-pathattribu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567" y="1417527"/>
            <a:ext cx="4724819" cy="29540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modelView/pathView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99976337"/>
      </p:ext>
    </p:extLst>
  </p:cSld>
  <p:clrMapOvr>
    <a:masterClrMapping/>
  </p:clrMapOvr>
  <p:transition spd="med">
    <p:fad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567397" y="1178655"/>
            <a:ext cx="11273176" cy="50586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 err="1">
                <a:solidFill>
                  <a:srgbClr val="800080"/>
                </a:solidFill>
              </a:rPr>
              <a:t>PathView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</a:p>
          <a:p>
            <a:r>
              <a:rPr lang="en-US" sz="1300" dirty="0"/>
              <a:t>   </a:t>
            </a:r>
            <a:r>
              <a:rPr lang="en-US" sz="1300" dirty="0" err="1"/>
              <a:t>anchors.fill</a:t>
            </a:r>
            <a:r>
              <a:rPr lang="en-US" sz="1300" dirty="0"/>
              <a:t>: parent</a:t>
            </a:r>
          </a:p>
          <a:p>
            <a:r>
              <a:rPr lang="en-US" sz="1300" dirty="0"/>
              <a:t>   model: </a:t>
            </a:r>
            <a:r>
              <a:rPr lang="en-US" sz="1300" dirty="0" err="1">
                <a:solidFill>
                  <a:srgbClr val="800080"/>
                </a:solidFill>
              </a:rPr>
              <a:t>MyModel</a:t>
            </a:r>
            <a:r>
              <a:rPr lang="en-US" sz="1300" dirty="0"/>
              <a:t>{}; delegate: delegate </a:t>
            </a:r>
          </a:p>
          <a:p>
            <a:endParaRPr lang="en-US" sz="1300" dirty="0"/>
          </a:p>
          <a:p>
            <a:r>
              <a:rPr lang="en-US" sz="1300" dirty="0"/>
              <a:t>   path: </a:t>
            </a:r>
            <a:r>
              <a:rPr lang="en-US" sz="1300" dirty="0">
                <a:solidFill>
                  <a:srgbClr val="800080"/>
                </a:solidFill>
              </a:rPr>
              <a:t>Path</a:t>
            </a:r>
            <a:r>
              <a:rPr lang="en-US" sz="1300" dirty="0"/>
              <a:t> { </a:t>
            </a:r>
          </a:p>
          <a:p>
            <a:r>
              <a:rPr lang="en-US" sz="1300" dirty="0"/>
              <a:t>      </a:t>
            </a:r>
            <a:r>
              <a:rPr lang="en-US" sz="1300" dirty="0" err="1"/>
              <a:t>startX</a:t>
            </a:r>
            <a:r>
              <a:rPr lang="en-US" sz="1300" dirty="0"/>
              <a:t>: 20; </a:t>
            </a:r>
            <a:r>
              <a:rPr lang="en-US" sz="1300" dirty="0" err="1"/>
              <a:t>startY</a:t>
            </a:r>
            <a:r>
              <a:rPr lang="en-US" sz="1300" dirty="0"/>
              <a:t>: 0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  </a:t>
            </a:r>
            <a:r>
              <a:rPr lang="en-US" sz="1300" dirty="0" err="1">
                <a:solidFill>
                  <a:srgbClr val="800080"/>
                </a:solidFill>
              </a:rPr>
              <a:t>PathQuad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x: 50; y: 80; </a:t>
            </a:r>
            <a:r>
              <a:rPr lang="en-US" sz="1300" dirty="0" err="1"/>
              <a:t>controlX</a:t>
            </a:r>
            <a:r>
              <a:rPr lang="en-US" sz="1300" dirty="0"/>
              <a:t>: 0; </a:t>
            </a:r>
            <a:r>
              <a:rPr lang="en-US" sz="1300" dirty="0" err="1"/>
              <a:t>controlY</a:t>
            </a:r>
            <a:r>
              <a:rPr lang="en-US" sz="1300" dirty="0"/>
              <a:t>: 80 }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</a:t>
            </a:r>
            <a:r>
              <a:rPr lang="en-US" sz="1300" dirty="0" err="1">
                <a:solidFill>
                  <a:srgbClr val="800080"/>
                </a:solidFill>
              </a:rPr>
              <a:t>PathLine</a:t>
            </a:r>
            <a:r>
              <a:rPr lang="en-US" sz="1300" dirty="0"/>
              <a:t> { x: 150; y: 80 }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</a:t>
            </a:r>
            <a:r>
              <a:rPr lang="en-US" sz="1300" dirty="0" err="1">
                <a:solidFill>
                  <a:srgbClr val="800080"/>
                </a:solidFill>
              </a:rPr>
              <a:t>PathQuad</a:t>
            </a:r>
            <a:r>
              <a:rPr lang="en-US" sz="1300" dirty="0"/>
              <a:t> { x: 180; y: 0; </a:t>
            </a:r>
            <a:r>
              <a:rPr lang="en-US" sz="1300" dirty="0" err="1"/>
              <a:t>controlX</a:t>
            </a:r>
            <a:r>
              <a:rPr lang="en-US" sz="1300" dirty="0"/>
              <a:t>: 200; </a:t>
            </a:r>
            <a:r>
              <a:rPr lang="en-US" sz="1300" dirty="0" err="1"/>
              <a:t>controlY</a:t>
            </a:r>
            <a:r>
              <a:rPr lang="en-US" sz="1300" dirty="0"/>
              <a:t>: 80 }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/>
              <a:t>} </a:t>
            </a:r>
            <a:endParaRPr lang="en-US" sz="1300" dirty="0">
              <a:solidFill>
                <a:srgbClr val="C0C0C0"/>
              </a:solidFill>
            </a:endParaRPr>
          </a:p>
          <a:p>
            <a:r>
              <a:rPr lang="en-US" sz="1300" dirty="0" err="1">
                <a:solidFill>
                  <a:srgbClr val="800080"/>
                </a:solidFill>
              </a:rPr>
              <a:t>PathView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 </a:t>
            </a:r>
            <a:r>
              <a:rPr lang="en-US" sz="1300" dirty="0" err="1"/>
              <a:t>anchors.fill</a:t>
            </a:r>
            <a:r>
              <a:rPr lang="en-US" sz="1300" dirty="0"/>
              <a:t>: parent </a:t>
            </a:r>
          </a:p>
          <a:p>
            <a:r>
              <a:rPr lang="en-US" sz="1300" dirty="0"/>
              <a:t>   model: </a:t>
            </a:r>
            <a:r>
              <a:rPr lang="en-US" sz="1300" dirty="0" err="1">
                <a:solidFill>
                  <a:srgbClr val="800080"/>
                </a:solidFill>
              </a:rPr>
              <a:t>MyModel</a:t>
            </a:r>
            <a:r>
              <a:rPr lang="en-US" sz="1300" dirty="0"/>
              <a:t>{}; delegate: delegate </a:t>
            </a:r>
          </a:p>
          <a:p>
            <a:endParaRPr lang="en-US" sz="1300" dirty="0"/>
          </a:p>
          <a:p>
            <a:r>
              <a:rPr lang="en-US" sz="1300" dirty="0"/>
              <a:t>   path: </a:t>
            </a:r>
            <a:r>
              <a:rPr lang="en-US" sz="1300" dirty="0">
                <a:solidFill>
                  <a:srgbClr val="800080"/>
                </a:solidFill>
              </a:rPr>
              <a:t>Path</a:t>
            </a:r>
            <a:r>
              <a:rPr lang="en-US" sz="1300" dirty="0"/>
              <a:t> { </a:t>
            </a:r>
          </a:p>
          <a:p>
            <a:r>
              <a:rPr lang="en-US" sz="1300" dirty="0"/>
              <a:t>      </a:t>
            </a:r>
            <a:r>
              <a:rPr lang="en-US" sz="1300" dirty="0" err="1"/>
              <a:t>startX</a:t>
            </a:r>
            <a:r>
              <a:rPr lang="en-US" sz="1300" dirty="0"/>
              <a:t>: 20; </a:t>
            </a:r>
            <a:r>
              <a:rPr lang="en-US" sz="1300" dirty="0" err="1"/>
              <a:t>startY</a:t>
            </a:r>
            <a:r>
              <a:rPr lang="en-US" sz="1300" dirty="0"/>
              <a:t>: 0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</a:t>
            </a:r>
            <a:r>
              <a:rPr lang="en-US" sz="1300" dirty="0" err="1">
                <a:solidFill>
                  <a:srgbClr val="800080"/>
                </a:solidFill>
              </a:rPr>
              <a:t>PathQuad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x: 50; y: 80; </a:t>
            </a:r>
            <a:r>
              <a:rPr lang="en-US" sz="1300" dirty="0" err="1"/>
              <a:t>controlX</a:t>
            </a:r>
            <a:r>
              <a:rPr lang="en-US" sz="1300" dirty="0"/>
              <a:t>: 0; </a:t>
            </a:r>
            <a:r>
              <a:rPr lang="en-US" sz="1300" dirty="0" err="1"/>
              <a:t>controlY</a:t>
            </a:r>
            <a:r>
              <a:rPr lang="en-US" sz="1300" dirty="0"/>
              <a:t>: 80 } </a:t>
            </a:r>
          </a:p>
          <a:p>
            <a:r>
              <a:rPr lang="en-US" sz="1300" b="1" dirty="0">
                <a:solidFill>
                  <a:srgbClr val="C0C0C0"/>
                </a:solidFill>
              </a:rPr>
              <a:t>      </a:t>
            </a:r>
            <a:r>
              <a:rPr lang="en-US" sz="1300" b="1" dirty="0" err="1">
                <a:solidFill>
                  <a:srgbClr val="800080"/>
                </a:solidFill>
              </a:rPr>
              <a:t>PathPercent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{ value: 0.25 }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</a:t>
            </a:r>
            <a:r>
              <a:rPr lang="en-US" sz="1300" dirty="0" err="1">
                <a:solidFill>
                  <a:srgbClr val="800080"/>
                </a:solidFill>
              </a:rPr>
              <a:t>PathLine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x: 150; y: 80 } </a:t>
            </a:r>
          </a:p>
          <a:p>
            <a:r>
              <a:rPr lang="en-US" sz="1300" b="1" dirty="0">
                <a:solidFill>
                  <a:srgbClr val="C0C0C0"/>
                </a:solidFill>
              </a:rPr>
              <a:t>      </a:t>
            </a:r>
            <a:r>
              <a:rPr lang="en-US" sz="1300" b="1" dirty="0" err="1">
                <a:solidFill>
                  <a:srgbClr val="800080"/>
                </a:solidFill>
              </a:rPr>
              <a:t>PathPercent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{ value: 0.75 }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</a:t>
            </a:r>
            <a:r>
              <a:rPr lang="en-US" sz="1300" dirty="0" err="1">
                <a:solidFill>
                  <a:srgbClr val="800080"/>
                </a:solidFill>
              </a:rPr>
              <a:t>PathQuad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x: 180; y: 0; </a:t>
            </a:r>
            <a:r>
              <a:rPr lang="en-US" sz="1300" dirty="0" err="1"/>
              <a:t>controlX</a:t>
            </a:r>
            <a:r>
              <a:rPr lang="en-US" sz="1300" dirty="0"/>
              <a:t>: 200; </a:t>
            </a:r>
            <a:r>
              <a:rPr lang="en-US" sz="1300" dirty="0" err="1"/>
              <a:t>controlY</a:t>
            </a:r>
            <a:r>
              <a:rPr lang="en-US" sz="1300" dirty="0"/>
              <a:t>: 80 } </a:t>
            </a:r>
          </a:p>
          <a:p>
            <a:r>
              <a:rPr lang="en-US" sz="1300" b="1" dirty="0">
                <a:solidFill>
                  <a:srgbClr val="C0C0C0"/>
                </a:solidFill>
              </a:rPr>
              <a:t>      </a:t>
            </a:r>
            <a:r>
              <a:rPr lang="en-US" sz="1300" b="1" dirty="0" err="1">
                <a:solidFill>
                  <a:srgbClr val="800080"/>
                </a:solidFill>
              </a:rPr>
              <a:t>PathPercent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{ value: 1 }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/>
              <a:t>}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endParaRPr lang="fi-FI" sz="1300" b="1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PathView</a:t>
            </a:r>
            <a:r>
              <a:rPr lang="en-US" dirty="0"/>
              <a:t> Example 2</a:t>
            </a:r>
          </a:p>
        </p:txBody>
      </p:sp>
      <p:pic>
        <p:nvPicPr>
          <p:cNvPr id="6" name="Picture 5" descr="declarative-noper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11" y="1356096"/>
            <a:ext cx="3896055" cy="14622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eclarative-perc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11" y="3774638"/>
            <a:ext cx="3896055" cy="14622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808986" y="2618983"/>
            <a:ext cx="3887280" cy="398746"/>
          </a:xfrm>
          <a:prstGeom prst="rect">
            <a:avLst/>
          </a:prstGeom>
          <a:gradFill>
            <a:gsLst>
              <a:gs pos="0">
                <a:srgbClr val="86BC25"/>
              </a:gs>
              <a:gs pos="100000">
                <a:schemeClr val="accent1">
                  <a:tint val="50000"/>
                  <a:shade val="100000"/>
                  <a:satMod val="350000"/>
                  <a:lumMod val="0"/>
                  <a:lumOff val="100000"/>
                </a:schemeClr>
              </a:gs>
            </a:gsLst>
          </a:gradFill>
          <a:ln w="25400">
            <a:solidFill>
              <a:srgbClr val="86BC2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Items equally distributed</a:t>
            </a:r>
          </a:p>
        </p:txBody>
      </p:sp>
      <p:sp>
        <p:nvSpPr>
          <p:cNvPr id="9" name="Rectangle 8"/>
          <p:cNvSpPr/>
          <p:nvPr/>
        </p:nvSpPr>
        <p:spPr>
          <a:xfrm>
            <a:off x="7800211" y="5037526"/>
            <a:ext cx="3887280" cy="672146"/>
          </a:xfrm>
          <a:prstGeom prst="rect">
            <a:avLst/>
          </a:prstGeom>
          <a:gradFill>
            <a:gsLst>
              <a:gs pos="0">
                <a:srgbClr val="86BC25"/>
              </a:gs>
              <a:gs pos="100000">
                <a:schemeClr val="accent1">
                  <a:tint val="50000"/>
                  <a:shade val="100000"/>
                  <a:satMod val="350000"/>
                  <a:lumMod val="0"/>
                  <a:lumOff val="100000"/>
                </a:schemeClr>
              </a:gs>
            </a:gsLst>
          </a:gradFill>
          <a:ln w="25400">
            <a:solidFill>
              <a:srgbClr val="86BC2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50% of items in the bottom part of the path 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203315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views (except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PathView</a:t>
            </a:r>
            <a:r>
              <a:rPr lang="en-US" dirty="0"/>
              <a:t>) are based on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Flickable</a:t>
            </a:r>
            <a:r>
              <a:rPr lang="en-US" dirty="0"/>
              <a:t> item</a:t>
            </a:r>
          </a:p>
          <a:p>
            <a:r>
              <a:rPr lang="en-US" dirty="0"/>
              <a:t>Key navigation of the highlighted item does not wrap around</a:t>
            </a:r>
          </a:p>
          <a:p>
            <a:pPr lvl="1"/>
            <a:r>
              <a:rPr lang="en-US" dirty="0"/>
              <a:t>Set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keyNavigationWraps</a:t>
            </a:r>
            <a:r>
              <a:rPr lang="en-US" dirty="0"/>
              <a:t> to true to change this behavior</a:t>
            </a:r>
          </a:p>
          <a:p>
            <a:r>
              <a:rPr lang="en-US" dirty="0"/>
              <a:t>The highlight can be constrained</a:t>
            </a:r>
          </a:p>
          <a:p>
            <a:pPr lvl="1"/>
            <a:r>
              <a:rPr lang="en-US" dirty="0"/>
              <a:t>Set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highlightRangeMode</a:t>
            </a:r>
            <a:r>
              <a:rPr lang="en-US" dirty="0"/>
              <a:t> property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ListView.ApplyRange</a:t>
            </a:r>
            <a:r>
              <a:rPr lang="en-US" dirty="0"/>
              <a:t> tries to keep the highlight in a given area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ListView.StrictlyEnforceRange</a:t>
            </a:r>
            <a:r>
              <a:rPr lang="en-US" dirty="0"/>
              <a:t> keeps the highlight stationary, moves the items around it</a:t>
            </a:r>
          </a:p>
          <a:p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Views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43" y="4345860"/>
            <a:ext cx="3721815" cy="1595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26" y="4348138"/>
            <a:ext cx="1845424" cy="1661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123" y="4293097"/>
            <a:ext cx="1906564" cy="1716355"/>
          </a:xfrm>
          <a:prstGeom prst="rect">
            <a:avLst/>
          </a:prstGeom>
        </p:spPr>
      </p:pic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32234309"/>
      </p:ext>
    </p:extLst>
  </p:cSld>
  <p:clrMapOvr>
    <a:masterClrMapping/>
  </p:clrMapOvr>
  <p:transition spd="med">
    <p:fad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Views create delegates to display data</a:t>
            </a:r>
          </a:p>
          <a:p>
            <a:pPr lvl="1"/>
            <a:r>
              <a:rPr lang="en-US" dirty="0"/>
              <a:t>Delegates are only created when they are needed</a:t>
            </a:r>
          </a:p>
          <a:p>
            <a:pPr lvl="1"/>
            <a:r>
              <a:rPr lang="en-US" dirty="0"/>
              <a:t>Delegates are destroyed when no longer visible</a:t>
            </a:r>
          </a:p>
          <a:p>
            <a:pPr lvl="1"/>
            <a:r>
              <a:rPr lang="en-US" dirty="0"/>
              <a:t>This can impact performance</a:t>
            </a:r>
          </a:p>
          <a:p>
            <a:endParaRPr lang="en-US" dirty="0"/>
          </a:p>
          <a:p>
            <a:r>
              <a:rPr lang="en-US" dirty="0"/>
              <a:t>Delegates can be cached to improve performance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CacheBuffer</a:t>
            </a:r>
            <a:r>
              <a:rPr lang="en-US" dirty="0"/>
              <a:t> defines a number, which is a multiple of the delegate height</a:t>
            </a:r>
          </a:p>
          <a:p>
            <a:pPr lvl="2"/>
            <a:r>
              <a:rPr lang="en-US" dirty="0"/>
              <a:t>If delegate height is k pixels, and cache buffer value n x k, the view will cache n items before and n items after the visual items in the view</a:t>
            </a:r>
          </a:p>
          <a:p>
            <a:pPr lvl="1"/>
            <a:r>
              <a:rPr lang="en-US" dirty="0"/>
              <a:t>Trades memory usage for performance</a:t>
            </a:r>
          </a:p>
          <a:p>
            <a:pPr lvl="1"/>
            <a:r>
              <a:rPr lang="en-US" dirty="0"/>
              <a:t>Useful if it is expensive to create delegates; for example</a:t>
            </a:r>
          </a:p>
          <a:p>
            <a:pPr lvl="2"/>
            <a:r>
              <a:rPr lang="en-US" dirty="0"/>
              <a:t>When delegates require complex rendering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Optimizations 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36377749"/>
      </p:ext>
    </p:extLst>
  </p:cSld>
  <p:clrMapOvr>
    <a:masterClrMapping/>
  </p:clrMapOvr>
  <p:transition spd="med">
    <p:fad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Model/view framework provides a pattern to separate data and views rendering and editing the data</a:t>
            </a:r>
          </a:p>
          <a:p>
            <a:endParaRPr lang="en-GB" dirty="0"/>
          </a:p>
          <a:p>
            <a:r>
              <a:rPr lang="en-US" dirty="0"/>
              <a:t>QML assumes hierarchy of lists model structure</a:t>
            </a:r>
          </a:p>
          <a:p>
            <a:pPr lvl="1"/>
            <a:r>
              <a:rPr lang="en-US" dirty="0"/>
              <a:t>Cannot access columns using a model index as in C++</a:t>
            </a:r>
          </a:p>
          <a:p>
            <a:endParaRPr lang="en-US" dirty="0"/>
          </a:p>
          <a:p>
            <a:r>
              <a:rPr lang="en-US" dirty="0"/>
              <a:t>Several model and view types supported</a:t>
            </a:r>
          </a:p>
          <a:p>
            <a:pPr lvl="1"/>
            <a:r>
              <a:rPr lang="en-US" dirty="0"/>
              <a:t>C++ models (and containers) may provide data items as well </a:t>
            </a:r>
          </a:p>
          <a:p>
            <a:endParaRPr lang="en-US" dirty="0"/>
          </a:p>
          <a:p>
            <a:r>
              <a:rPr lang="en-US" dirty="0"/>
              <a:t>QML views create delegate dynamically, while C++ views use the same delegate object to render all visible data items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Lab 6: Data Models and Views</a:t>
            </a:r>
            <a:endParaRPr lang="en-US" sz="1400" dirty="0">
              <a:cs typeface="Open Sans Light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84661842"/>
      </p:ext>
    </p:extLst>
  </p:cSld>
  <p:clrMapOvr>
    <a:masterClrMapping/>
  </p:clrMapOvr>
  <p:transition spd="med">
    <p:fad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QML and Scripting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01648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QML Applications</a:t>
            </a:r>
          </a:p>
          <a:p>
            <a:r>
              <a:rPr lang="en-US" dirty="0"/>
              <a:t>Basic Syntax</a:t>
            </a:r>
          </a:p>
          <a:p>
            <a:r>
              <a:rPr lang="en-US" dirty="0"/>
              <a:t>Properties</a:t>
            </a:r>
          </a:p>
          <a:p>
            <a:r>
              <a:rPr lang="en-US" dirty="0"/>
              <a:t>Basic QML Types</a:t>
            </a:r>
          </a:p>
          <a:p>
            <a:r>
              <a:rPr lang="en-US" dirty="0"/>
              <a:t>Property Binding</a:t>
            </a:r>
          </a:p>
          <a:p>
            <a:r>
              <a:rPr lang="en-US" dirty="0"/>
              <a:t>Attached Properties and Objects</a:t>
            </a:r>
          </a:p>
          <a:p>
            <a:r>
              <a:rPr lang="en-US" dirty="0"/>
              <a:t>Layouts, Anchors, and Positioners</a:t>
            </a:r>
          </a:p>
          <a:p>
            <a:r>
              <a:rPr lang="en-US" dirty="0"/>
              <a:t>Interactions</a:t>
            </a:r>
          </a:p>
          <a:p>
            <a:r>
              <a:rPr lang="en-US" dirty="0"/>
              <a:t>Touch and Gestures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60584923"/>
      </p:ext>
    </p:extLst>
  </p:cSld>
  <p:clrMapOvr>
    <a:masterClrMapping/>
  </p:clrMapOvr>
  <p:transition spd="med">
    <p:fad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QML Global Object</a:t>
            </a:r>
          </a:p>
          <a:p>
            <a:r>
              <a:rPr lang="en-GB" dirty="0"/>
              <a:t>QML Script Restrictions</a:t>
            </a:r>
          </a:p>
          <a:p>
            <a:r>
              <a:rPr lang="en-GB" dirty="0" err="1"/>
              <a:t>Startup</a:t>
            </a:r>
            <a:r>
              <a:rPr lang="en-GB" dirty="0"/>
              <a:t> Scripts</a:t>
            </a:r>
          </a:p>
          <a:p>
            <a:r>
              <a:rPr lang="en-GB" dirty="0" err="1"/>
              <a:t>QtQuick</a:t>
            </a:r>
            <a:r>
              <a:rPr lang="en-GB" dirty="0"/>
              <a:t> Compiler</a:t>
            </a:r>
          </a:p>
          <a:p>
            <a:endParaRPr lang="en-GB" dirty="0"/>
          </a:p>
          <a:p>
            <a:endParaRPr lang="en-US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42061741"/>
      </p:ext>
    </p:extLst>
  </p:cSld>
  <p:clrMapOvr>
    <a:masterClrMapping/>
  </p:clrMapOvr>
  <p:transition spd="med">
    <p:fad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using JavaScript with QML you can:</a:t>
            </a:r>
          </a:p>
          <a:p>
            <a:pPr lvl="1"/>
            <a:r>
              <a:rPr lang="en-US" dirty="0"/>
              <a:t>Add new methods to QML types (as we saw already), </a:t>
            </a:r>
          </a:p>
          <a:p>
            <a:pPr lvl="1"/>
            <a:r>
              <a:rPr lang="en-US" dirty="0"/>
              <a:t>Write (parts of) your application logic, and</a:t>
            </a:r>
          </a:p>
          <a:p>
            <a:pPr lvl="1"/>
            <a:r>
              <a:rPr lang="en-US" dirty="0"/>
              <a:t>Dynamically modify your QML UI</a:t>
            </a:r>
          </a:p>
          <a:p>
            <a:pPr lvl="1"/>
            <a:endParaRPr lang="en-US" dirty="0"/>
          </a:p>
          <a:p>
            <a:r>
              <a:rPr lang="en-US" dirty="0"/>
              <a:t>Multi-threaded JavaScript is also possible</a:t>
            </a:r>
          </a:p>
          <a:p>
            <a:pPr lvl="1"/>
            <a:r>
              <a:rPr lang="en-US" dirty="0"/>
              <a:t>With QML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WorkerScript</a:t>
            </a:r>
            <a:r>
              <a:rPr lang="en-US" dirty="0"/>
              <a:t> type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66449329"/>
      </p:ext>
    </p:extLst>
  </p:cSld>
  <p:clrMapOvr>
    <a:masterClrMapping/>
  </p:clrMapOvr>
  <p:transition spd="med">
    <p:fad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Note:</a:t>
            </a:r>
            <a:r>
              <a:rPr lang="en-US" dirty="0"/>
              <a:t> in most cases you should consider writing your application logic in Qt/C++</a:t>
            </a:r>
          </a:p>
          <a:p>
            <a:pPr lvl="1"/>
            <a:r>
              <a:rPr lang="en-US" dirty="0"/>
              <a:t>More features available</a:t>
            </a:r>
          </a:p>
          <a:p>
            <a:pPr lvl="1"/>
            <a:r>
              <a:rPr lang="en-US" dirty="0"/>
              <a:t>Possibly less memory allocation and better performance because of that</a:t>
            </a:r>
          </a:p>
          <a:p>
            <a:pPr lvl="1"/>
            <a:endParaRPr lang="en-US" dirty="0"/>
          </a:p>
          <a:p>
            <a:r>
              <a:rPr lang="en-US" dirty="0"/>
              <a:t>If getting the best performance is not critical, you can also use JavaScript to write the application logic</a:t>
            </a:r>
          </a:p>
          <a:p>
            <a:endParaRPr lang="en-US" dirty="0"/>
          </a:p>
          <a:p>
            <a:r>
              <a:rPr lang="en-US" dirty="0"/>
              <a:t>JavaScript logic is typically written in a separate file</a:t>
            </a:r>
          </a:p>
          <a:p>
            <a:pPr lvl="1"/>
            <a:r>
              <a:rPr lang="en-US" dirty="0"/>
              <a:t>Needs to be imported in QML</a:t>
            </a:r>
          </a:p>
          <a:p>
            <a:pPr lvl="1"/>
            <a:r>
              <a:rPr lang="en-US" dirty="0"/>
              <a:t>The import statement is a URL – can point to a remote resource!</a:t>
            </a:r>
          </a:p>
          <a:p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Logic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8499" y="5373217"/>
            <a:ext cx="5773793" cy="839299"/>
            <a:chOff x="5560868" y="1223345"/>
            <a:chExt cx="2431226" cy="1020817"/>
          </a:xfrm>
        </p:grpSpPr>
        <p:sp>
          <p:nvSpPr>
            <p:cNvPr id="6" name="Rounded Rectangle 5"/>
            <p:cNvSpPr>
              <a:spLocks noChangeArrowheads="1"/>
            </p:cNvSpPr>
            <p:nvPr/>
          </p:nvSpPr>
          <p:spPr bwMode="auto">
            <a:xfrm>
              <a:off x="5560868" y="1223345"/>
              <a:ext cx="2431226" cy="1020817"/>
            </a:xfrm>
            <a:prstGeom prst="roundRect">
              <a:avLst>
                <a:gd name="adj" fmla="val 2792"/>
              </a:avLst>
            </a:prstGeom>
            <a:solidFill>
              <a:schemeClr val="bg1"/>
            </a:solidFill>
            <a:ln w="19050" cap="rnd">
              <a:solidFill>
                <a:schemeClr val="accent1"/>
              </a:solidFill>
              <a:round/>
              <a:headEnd/>
              <a:tailEnd/>
            </a:ln>
            <a:effectLst>
              <a:outerShdw blurRad="76200" dist="38100" dir="5400000" rotWithShape="0">
                <a:srgbClr val="808080">
                  <a:alpha val="81000"/>
                </a:srgbClr>
              </a:outerShdw>
            </a:effectLst>
          </p:spPr>
          <p:txBody>
            <a:bodyPr lIns="90488" tIns="44450" rIns="90488" bIns="44450" anchor="ctr"/>
            <a:lstStyle/>
            <a:p>
              <a:pPr defTabSz="976884">
                <a:spcBef>
                  <a:spcPct val="50000"/>
                </a:spcBef>
                <a:defRPr/>
              </a:pPr>
              <a:endParaRPr lang="en-US" sz="1700" b="1">
                <a:solidFill>
                  <a:srgbClr val="FFFFFF"/>
                </a:solidFill>
                <a:ea typeface="ヒラギノ角ゴ Pro W3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60868" y="1318253"/>
              <a:ext cx="2431226" cy="711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cs typeface="Open Sans Light"/>
                </a:rPr>
                <a:t>Hint! Cache property values into a JS variables rather than accessing the property value in the loop. </a:t>
              </a:r>
            </a:p>
          </p:txBody>
        </p:sp>
      </p:grp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13441711"/>
      </p:ext>
    </p:extLst>
  </p:cSld>
  <p:clrMapOvr>
    <a:masterClrMapping/>
  </p:clrMapOvr>
  <p:transition spd="med">
    <p:fad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880600" y="3645632"/>
            <a:ext cx="10306404" cy="2315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500" b="1" dirty="0"/>
              <a:t>// </a:t>
            </a:r>
            <a:r>
              <a:rPr lang="fi-FI" sz="1500" b="1" dirty="0" err="1"/>
              <a:t>Usage</a:t>
            </a:r>
            <a:r>
              <a:rPr lang="fi-FI" sz="1500" b="1" dirty="0"/>
              <a:t> in </a:t>
            </a:r>
            <a:r>
              <a:rPr lang="fi-FI" sz="1500" b="1" dirty="0" err="1"/>
              <a:t>HelloWorld.qml</a:t>
            </a:r>
            <a:r>
              <a:rPr lang="fi-FI" sz="1500" b="1" dirty="0"/>
              <a:t>:</a:t>
            </a:r>
            <a:endParaRPr lang="en-US" sz="1500" b="1" dirty="0"/>
          </a:p>
          <a:p>
            <a:endParaRPr lang="en-US" sz="1500" dirty="0"/>
          </a:p>
          <a:p>
            <a:r>
              <a:rPr lang="en-US" sz="1500" b="1" dirty="0"/>
              <a:t>import</a:t>
            </a:r>
            <a:r>
              <a:rPr lang="en-US" sz="1500" b="1" dirty="0">
                <a:solidFill>
                  <a:srgbClr val="C0C0C0"/>
                </a:solidFill>
              </a:rPr>
              <a:t> </a:t>
            </a:r>
            <a:r>
              <a:rPr lang="en-US" sz="1500" b="1" dirty="0">
                <a:solidFill>
                  <a:srgbClr val="008000"/>
                </a:solidFill>
              </a:rPr>
              <a:t>"factorial.js"</a:t>
            </a:r>
            <a:r>
              <a:rPr lang="en-US" sz="1500" b="1" dirty="0">
                <a:solidFill>
                  <a:srgbClr val="C0C0C0"/>
                </a:solidFill>
              </a:rPr>
              <a:t> </a:t>
            </a:r>
            <a:r>
              <a:rPr lang="en-US" sz="1500" b="1" dirty="0"/>
              <a:t>as</a:t>
            </a:r>
            <a:r>
              <a:rPr lang="en-US" sz="1500" b="1" dirty="0">
                <a:solidFill>
                  <a:srgbClr val="C0C0C0"/>
                </a:solidFill>
              </a:rPr>
              <a:t> </a:t>
            </a:r>
            <a:r>
              <a:rPr lang="en-US" sz="1500" b="1" dirty="0" err="1"/>
              <a:t>MathFunctions</a:t>
            </a:r>
            <a:endParaRPr lang="en-US" sz="1500" b="1" dirty="0"/>
          </a:p>
          <a:p>
            <a:endParaRPr lang="en-US" sz="1500" dirty="0">
              <a:solidFill>
                <a:srgbClr val="800080"/>
              </a:solidFill>
            </a:endParaRPr>
          </a:p>
          <a:p>
            <a:r>
              <a:rPr lang="en-US" sz="1500" dirty="0">
                <a:solidFill>
                  <a:srgbClr val="800080"/>
                </a:solidFill>
              </a:rPr>
              <a:t>Item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</a:t>
            </a:r>
            <a:r>
              <a:rPr lang="en-US" sz="1500" dirty="0" err="1">
                <a:solidFill>
                  <a:srgbClr val="800080"/>
                </a:solidFill>
              </a:rPr>
              <a:t>MouseArea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</a:t>
            </a:r>
            <a:r>
              <a:rPr lang="en-US" sz="1500" dirty="0" err="1">
                <a:solidFill>
                  <a:srgbClr val="800000"/>
                </a:solidFill>
              </a:rPr>
              <a:t>anchors.fill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parent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  </a:t>
            </a:r>
            <a:r>
              <a:rPr lang="en-US" sz="1500" dirty="0" err="1">
                <a:solidFill>
                  <a:srgbClr val="800000"/>
                </a:solidFill>
              </a:rPr>
              <a:t>onClicked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console.log(</a:t>
            </a:r>
            <a:r>
              <a:rPr lang="en-US" sz="1500" b="1" dirty="0" err="1"/>
              <a:t>MathFunctions.factorial</a:t>
            </a:r>
            <a:r>
              <a:rPr lang="en-US" sz="1500" b="1" dirty="0"/>
              <a:t>(10)</a:t>
            </a:r>
            <a:r>
              <a:rPr lang="en-US" sz="1500" dirty="0"/>
              <a:t>) </a:t>
            </a:r>
          </a:p>
          <a:p>
            <a:r>
              <a:rPr lang="en-US" sz="1500" dirty="0"/>
              <a:t>   } </a:t>
            </a:r>
          </a:p>
          <a:p>
            <a:r>
              <a:rPr lang="en-US" sz="1500" dirty="0"/>
              <a:t>}</a:t>
            </a:r>
            <a:endParaRPr lang="fi-FI" sz="1500" b="1" dirty="0">
              <a:solidFill>
                <a:srgbClr val="0000FF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80601" y="1427296"/>
            <a:ext cx="10306404" cy="212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500" b="1" dirty="0"/>
              <a:t>// Definition in </a:t>
            </a:r>
            <a:r>
              <a:rPr lang="fi-FI" sz="1500" b="1" dirty="0" err="1"/>
              <a:t>factorial.js</a:t>
            </a:r>
            <a:r>
              <a:rPr lang="fi-FI" sz="1500" b="1" dirty="0"/>
              <a:t>:</a:t>
            </a:r>
            <a:endParaRPr lang="en-US" sz="1500" b="1" dirty="0"/>
          </a:p>
          <a:p>
            <a:endParaRPr lang="en-US" sz="1500" dirty="0"/>
          </a:p>
          <a:p>
            <a:r>
              <a:rPr lang="en-US" sz="1500" dirty="0"/>
              <a:t>function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factorial(a) 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a = </a:t>
            </a:r>
            <a:r>
              <a:rPr lang="en-US" sz="1500" dirty="0" err="1">
                <a:solidFill>
                  <a:srgbClr val="800000"/>
                </a:solidFill>
              </a:rPr>
              <a:t>parseInt</a:t>
            </a:r>
            <a:r>
              <a:rPr lang="en-US" sz="1500" dirty="0">
                <a:solidFill>
                  <a:srgbClr val="800000"/>
                </a:solidFill>
              </a:rPr>
              <a:t>(a);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</a:t>
            </a:r>
            <a:r>
              <a:rPr lang="en-US" sz="1500" dirty="0"/>
              <a:t>if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(a &lt;= 0)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  </a:t>
            </a:r>
            <a:r>
              <a:rPr lang="en-US" sz="1500" dirty="0"/>
              <a:t>return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1;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</a:t>
            </a:r>
            <a:r>
              <a:rPr lang="en-US" sz="1500" dirty="0"/>
              <a:t>else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  </a:t>
            </a:r>
            <a:r>
              <a:rPr lang="en-US" sz="1500" dirty="0"/>
              <a:t>return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a * factorial(a - 1);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}</a:t>
            </a:r>
            <a:endParaRPr lang="fi-FI" sz="1500" dirty="0">
              <a:solidFill>
                <a:srgbClr val="800000"/>
              </a:solidFill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Logic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5576809" y="1830886"/>
            <a:ext cx="5411328" cy="901874"/>
          </a:xfrm>
          <a:prstGeom prst="borderCallout1">
            <a:avLst>
              <a:gd name="adj1" fmla="val 103473"/>
              <a:gd name="adj2" fmla="val 26102"/>
              <a:gd name="adj3" fmla="val 247071"/>
              <a:gd name="adj4" fmla="val -10407"/>
            </a:avLst>
          </a:prstGeom>
          <a:gradFill>
            <a:gsLst>
              <a:gs pos="0">
                <a:srgbClr val="86BC25"/>
              </a:gs>
              <a:gs pos="100000">
                <a:schemeClr val="accent1">
                  <a:tint val="50000"/>
                  <a:shade val="100000"/>
                  <a:satMod val="350000"/>
                  <a:lumMod val="0"/>
                  <a:lumOff val="100000"/>
                </a:schemeClr>
              </a:gs>
            </a:gsLst>
          </a:gradFill>
          <a:ln w="25400">
            <a:solidFill>
              <a:srgbClr val="86BC2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>
                <a:solidFill>
                  <a:schemeClr val="tx1"/>
                </a:solidFill>
                <a:cs typeface="Open Sans Light"/>
              </a:rPr>
              <a:t>Importing into a namespace guarantees a unique copy of the JavaScript code for this QML file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45268" y="4103351"/>
            <a:ext cx="4831902" cy="298538"/>
          </a:xfrm>
          <a:prstGeom prst="roundRect">
            <a:avLst/>
          </a:prstGeom>
          <a:solidFill>
            <a:srgbClr val="86BC25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348591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access to all properties of the standard JavaScript global object</a:t>
            </a:r>
          </a:p>
          <a:p>
            <a:pPr lvl="1"/>
            <a:r>
              <a:rPr lang="en-US" dirty="0"/>
              <a:t>Objects: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Math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Functions: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eval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Other: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undefined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NaN</a:t>
            </a:r>
            <a:r>
              <a:rPr lang="en-US" dirty="0"/>
              <a:t>, …</a:t>
            </a:r>
          </a:p>
          <a:p>
            <a:r>
              <a:rPr lang="en-US" dirty="0"/>
              <a:t>Also provides additional objects and features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Qt</a:t>
            </a:r>
            <a:r>
              <a:rPr lang="en-US" dirty="0"/>
              <a:t> object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XMLHttpRequest</a:t>
            </a:r>
            <a:r>
              <a:rPr lang="en-US" dirty="0"/>
              <a:t> object</a:t>
            </a:r>
          </a:p>
          <a:p>
            <a:pPr lvl="1"/>
            <a:r>
              <a:rPr lang="en-US" dirty="0"/>
              <a:t>Offline storage API</a:t>
            </a:r>
          </a:p>
          <a:p>
            <a:pPr lvl="1"/>
            <a:r>
              <a:rPr lang="en-US" dirty="0"/>
              <a:t>Logging 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console.log()</a:t>
            </a:r>
            <a:r>
              <a:rPr lang="en-US" dirty="0"/>
              <a:t>), asserts (</a:t>
            </a:r>
            <a:r>
              <a:rPr lang="en-US" dirty="0" err="1">
                <a:latin typeface="Courier New"/>
                <a:cs typeface="Courier New"/>
              </a:rPr>
              <a:t>console.assert</a:t>
            </a:r>
            <a:r>
              <a:rPr lang="en-US" dirty="0">
                <a:latin typeface="Courier New"/>
                <a:cs typeface="Courier New"/>
              </a:rPr>
              <a:t>(x &gt; 10, “Failed”)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Timing (</a:t>
            </a:r>
            <a:r>
              <a:rPr lang="en-US" dirty="0" err="1">
                <a:latin typeface="Courier New"/>
                <a:cs typeface="Courier New"/>
              </a:rPr>
              <a:t>console.time</a:t>
            </a:r>
            <a:r>
              <a:rPr lang="en-US" dirty="0">
                <a:latin typeface="Courier New"/>
                <a:cs typeface="Courier New"/>
              </a:rPr>
              <a:t>(“</a:t>
            </a:r>
            <a:r>
              <a:rPr lang="en-US" dirty="0" err="1">
                <a:latin typeface="Courier New"/>
                <a:cs typeface="Courier New"/>
              </a:rPr>
              <a:t>startTimier</a:t>
            </a:r>
            <a:r>
              <a:rPr lang="en-US" dirty="0">
                <a:latin typeface="Courier New"/>
                <a:cs typeface="Courier New"/>
              </a:rPr>
              <a:t>”; </a:t>
            </a:r>
            <a:r>
              <a:rPr lang="en-US" dirty="0" err="1">
                <a:latin typeface="Courier New"/>
                <a:cs typeface="Courier New"/>
              </a:rPr>
              <a:t>console.timeEnd</a:t>
            </a:r>
            <a:r>
              <a:rPr lang="en-US" dirty="0">
                <a:latin typeface="Courier New"/>
                <a:cs typeface="Courier New"/>
              </a:rPr>
              <a:t>(“</a:t>
            </a:r>
            <a:r>
              <a:rPr lang="en-US" dirty="0" err="1">
                <a:latin typeface="Courier New"/>
                <a:cs typeface="Courier New"/>
              </a:rPr>
              <a:t>startTimer</a:t>
            </a:r>
            <a:r>
              <a:rPr lang="en-US" dirty="0">
                <a:latin typeface="Courier New"/>
                <a:cs typeface="Courier New"/>
              </a:rPr>
              <a:t>”)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Trace (</a:t>
            </a:r>
            <a:r>
              <a:rPr lang="en-US" dirty="0" err="1">
                <a:latin typeface="Courier New"/>
                <a:cs typeface="Courier New"/>
              </a:rPr>
              <a:t>console.trace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), </a:t>
            </a:r>
            <a:r>
              <a:rPr lang="en-US" dirty="0">
                <a:latin typeface="Courier New"/>
                <a:cs typeface="Courier New"/>
              </a:rPr>
              <a:t>QML_IMPORT_TRACE = 1 </a:t>
            </a:r>
            <a:r>
              <a:rPr lang="en-US" dirty="0"/>
              <a:t>environment variable</a:t>
            </a:r>
          </a:p>
          <a:p>
            <a:pPr lvl="1"/>
            <a:r>
              <a:rPr lang="en-US" dirty="0"/>
              <a:t>Count (</a:t>
            </a:r>
            <a:r>
              <a:rPr lang="en-US" dirty="0" err="1">
                <a:latin typeface="Courier New"/>
                <a:cs typeface="Courier New"/>
              </a:rPr>
              <a:t>console.count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), exceptions (</a:t>
            </a:r>
            <a:r>
              <a:rPr lang="en-US" dirty="0" err="1">
                <a:latin typeface="Courier New"/>
                <a:cs typeface="Courier New"/>
              </a:rPr>
              <a:t>console.exception</a:t>
            </a:r>
            <a:r>
              <a:rPr lang="en-US" dirty="0">
                <a:latin typeface="Courier New"/>
                <a:cs typeface="Courier New"/>
              </a:rPr>
              <a:t>(“message”)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Profile (</a:t>
            </a:r>
            <a:r>
              <a:rPr lang="en-US" dirty="0" err="1">
                <a:latin typeface="Courier New"/>
                <a:cs typeface="Courier New"/>
              </a:rPr>
              <a:t>console.profile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console.endProfile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Global Object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00239125"/>
      </p:ext>
    </p:extLst>
  </p:cSld>
  <p:clrMapOvr>
    <a:masterClrMapping/>
  </p:clrMapOvr>
  <p:transition spd="med">
    <p:fad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Gives access to useful enumerations and functions from Qt/C++, plus a set of QML-specific utilities:</a:t>
            </a:r>
          </a:p>
          <a:p>
            <a:pPr lvl="1"/>
            <a:endParaRPr lang="en-US" dirty="0"/>
          </a:p>
          <a:p>
            <a:r>
              <a:rPr lang="en-US" dirty="0" err="1"/>
              <a:t>Enums</a:t>
            </a:r>
            <a:r>
              <a:rPr lang="en-US" dirty="0"/>
              <a:t> in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Qt::</a:t>
            </a:r>
            <a:r>
              <a:rPr lang="en-US" dirty="0"/>
              <a:t> namespace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Qt.LeftButton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Qt.AlignRight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Qt.Key_Up</a:t>
            </a:r>
            <a:r>
              <a:rPr lang="en-US" dirty="0"/>
              <a:t>, …</a:t>
            </a:r>
          </a:p>
          <a:p>
            <a:r>
              <a:rPr lang="en-US" dirty="0"/>
              <a:t>Functions for creating certain types of objects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Qt.rgba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Qt.rect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Qt.size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…</a:t>
            </a:r>
          </a:p>
          <a:p>
            <a:r>
              <a:rPr lang="en-US" dirty="0"/>
              <a:t>Date/time formatting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Qt.formatDateTime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Qt.formatTime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Qt.formatDate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/>
          </a:p>
          <a:p>
            <a:r>
              <a:rPr lang="en-US" dirty="0"/>
              <a:t>Dynamic object creation (will be studied later)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Qt.createComponent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Qt.createQmlObject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Qt Object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36246347"/>
      </p:ext>
    </p:extLst>
  </p:cSld>
  <p:clrMapOvr>
    <a:masterClrMapping/>
  </p:clrMapOvr>
  <p:transition spd="med">
    <p:fad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22299" y="1198181"/>
            <a:ext cx="10306404" cy="47467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myText.width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 </a:t>
            </a:r>
          </a:p>
          <a:p>
            <a:r>
              <a:rPr lang="en-US" dirty="0">
                <a:solidFill>
                  <a:srgbClr val="800080"/>
                </a:solidFill>
              </a:rPr>
              <a:t>   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myText</a:t>
            </a:r>
            <a:endParaRPr lang="en-US" dirty="0"/>
          </a:p>
          <a:p>
            <a:r>
              <a:rPr lang="en-US" dirty="0"/>
              <a:t>      </a:t>
            </a:r>
            <a:r>
              <a:rPr lang="en-US" dirty="0" err="1">
                <a:solidFill>
                  <a:srgbClr val="800000"/>
                </a:solidFill>
              </a:rPr>
              <a:t>anchors.centerIn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</a:t>
            </a:r>
          </a:p>
          <a:p>
            <a:r>
              <a:rPr lang="en-US" dirty="0"/>
              <a:t>     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Qt.rgba</a:t>
            </a:r>
            <a:r>
              <a:rPr lang="en-US" b="1" dirty="0"/>
              <a:t>(1,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0,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0,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1) </a:t>
            </a:r>
          </a:p>
          <a:p>
            <a:r>
              <a:rPr lang="en-US" dirty="0">
                <a:solidFill>
                  <a:srgbClr val="800000"/>
                </a:solidFill>
              </a:rPr>
              <a:t>      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b="1" dirty="0"/>
              <a:t>Qt.md5(</a:t>
            </a:r>
            <a:r>
              <a:rPr lang="en-US" b="1" dirty="0">
                <a:solidFill>
                  <a:srgbClr val="008000"/>
                </a:solidFill>
              </a:rPr>
              <a:t>"Click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to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darken/lighten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my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color"</a:t>
            </a:r>
            <a:r>
              <a:rPr lang="en-US" b="1" dirty="0"/>
              <a:t>) </a:t>
            </a:r>
          </a:p>
          <a:p>
            <a:r>
              <a:rPr lang="en-US" dirty="0">
                <a:solidFill>
                  <a:srgbClr val="800080"/>
                </a:solidFill>
              </a:rPr>
              <a:t>   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 </a:t>
            </a:r>
          </a:p>
          <a:p>
            <a:r>
              <a:rPr lang="en-US" dirty="0">
                <a:solidFill>
                  <a:srgbClr val="800000"/>
                </a:solidFill>
              </a:rPr>
              <a:t>         </a:t>
            </a:r>
            <a:r>
              <a:rPr lang="en-US" dirty="0" err="1">
                <a:solidFill>
                  <a:srgbClr val="800000"/>
                </a:solidFill>
              </a:rPr>
              <a:t>acceptedButtons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Qt.LeftButton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|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Qt.RightButton</a:t>
            </a:r>
            <a:r>
              <a:rPr lang="en-US" b="1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   </a:t>
            </a:r>
            <a:r>
              <a:rPr lang="en-US" dirty="0" err="1">
                <a:solidFill>
                  <a:srgbClr val="800000"/>
                </a:solidFill>
              </a:rPr>
              <a:t>onClicked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var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date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new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Date(); </a:t>
            </a:r>
          </a:p>
          <a:p>
            <a:r>
              <a:rPr lang="en-US" dirty="0"/>
              <a:t>            console.log(</a:t>
            </a:r>
            <a:r>
              <a:rPr lang="en-US" b="1" dirty="0" err="1"/>
              <a:t>date.toUTCString</a:t>
            </a:r>
            <a:r>
              <a:rPr lang="en-US" b="1" dirty="0"/>
              <a:t>()</a:t>
            </a:r>
            <a:r>
              <a:rPr lang="en-US" dirty="0"/>
              <a:t>);</a:t>
            </a:r>
          </a:p>
          <a:p>
            <a:r>
              <a:rPr lang="en-US" dirty="0"/>
              <a:t>               if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/>
              <a:t>mouse.button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==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Qt.LeftButton</a:t>
            </a:r>
            <a:r>
              <a:rPr lang="en-US" dirty="0"/>
              <a:t>) </a:t>
            </a:r>
          </a:p>
          <a:p>
            <a:r>
              <a:rPr lang="en-US" dirty="0"/>
              <a:t>                  </a:t>
            </a:r>
            <a:r>
              <a:rPr lang="en-US" dirty="0" err="1"/>
              <a:t>myText.color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Qt.darker</a:t>
            </a:r>
            <a:r>
              <a:rPr lang="en-US" b="1" dirty="0"/>
              <a:t>(</a:t>
            </a:r>
            <a:r>
              <a:rPr lang="en-US" b="1" dirty="0" err="1"/>
              <a:t>myText.color</a:t>
            </a:r>
            <a:r>
              <a:rPr lang="en-US" b="1" dirty="0"/>
              <a:t>);</a:t>
            </a:r>
            <a:r>
              <a:rPr lang="en-US" dirty="0"/>
              <a:t> </a:t>
            </a:r>
          </a:p>
          <a:p>
            <a:r>
              <a:rPr lang="en-US" dirty="0"/>
              <a:t>               else </a:t>
            </a:r>
          </a:p>
          <a:p>
            <a:r>
              <a:rPr lang="en-US" dirty="0"/>
              <a:t>                  </a:t>
            </a:r>
            <a:r>
              <a:rPr lang="en-US" dirty="0" err="1"/>
              <a:t>myText.color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Qt.lighter</a:t>
            </a:r>
            <a:r>
              <a:rPr lang="en-US" b="1" dirty="0"/>
              <a:t>(</a:t>
            </a:r>
            <a:r>
              <a:rPr lang="en-US" b="1" dirty="0" err="1"/>
              <a:t>myText.color</a:t>
            </a:r>
            <a:r>
              <a:rPr lang="en-US" b="1" dirty="0"/>
              <a:t>);</a:t>
            </a:r>
            <a:r>
              <a:rPr lang="en-US" dirty="0"/>
              <a:t> </a:t>
            </a:r>
          </a:p>
          <a:p>
            <a:r>
              <a:rPr lang="en-US" dirty="0"/>
              <a:t>         } </a:t>
            </a:r>
          </a:p>
          <a:p>
            <a:r>
              <a:rPr lang="en-US" dirty="0"/>
              <a:t>      }</a:t>
            </a:r>
          </a:p>
          <a:p>
            <a:r>
              <a:rPr lang="en-US" dirty="0"/>
              <a:t>   } </a:t>
            </a:r>
          </a:p>
          <a:p>
            <a:r>
              <a:rPr lang="en-US" dirty="0"/>
              <a:t>}</a:t>
            </a:r>
            <a:endParaRPr lang="fi-FI" dirty="0">
              <a:solidFill>
                <a:srgbClr val="800000"/>
              </a:solidFill>
            </a:endParaRPr>
          </a:p>
        </p:txBody>
      </p:sp>
      <p:pic>
        <p:nvPicPr>
          <p:cNvPr id="6" name="Content Placeholder 4" descr="C:/Work/Training/Qt/QtQuick/under_construction/courseware/slides/examples/08_scripting/QtObject/QtObject.qml - Qt QML Viewer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50" b="25250"/>
          <a:stretch>
            <a:fillRect/>
          </a:stretch>
        </p:blipFill>
        <p:spPr>
          <a:xfrm>
            <a:off x="7318230" y="1340769"/>
            <a:ext cx="3599982" cy="1403001"/>
          </a:xfrm>
        </p:spPr>
      </p:pic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Global Object Example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scripting/qmlGlobalObject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36189598"/>
      </p:ext>
    </p:extLst>
  </p:cSld>
  <p:clrMapOvr>
    <a:masterClrMapping/>
  </p:clrMapOvr>
  <p:transition spd="med">
    <p:fad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the standard W3C API, except:</a:t>
            </a:r>
          </a:p>
          <a:p>
            <a:pPr lvl="1"/>
            <a:r>
              <a:rPr lang="en-US" dirty="0"/>
              <a:t>Does not enforce the same origin security policy</a:t>
            </a:r>
          </a:p>
          <a:p>
            <a:pPr lvl="1"/>
            <a:r>
              <a:rPr lang="en-US" dirty="0"/>
              <a:t>Does not support </a:t>
            </a:r>
            <a:r>
              <a:rPr lang="en-US" i="1" dirty="0"/>
              <a:t>synchronous</a:t>
            </a:r>
            <a:r>
              <a:rPr lang="en-US" dirty="0"/>
              <a:t> requests</a:t>
            </a:r>
          </a:p>
          <a:p>
            <a:pPr lvl="1"/>
            <a:endParaRPr lang="en-US" dirty="0"/>
          </a:p>
          <a:p>
            <a:r>
              <a:rPr lang="en-US" dirty="0"/>
              <a:t>Furthermore,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responseXML</a:t>
            </a:r>
            <a:r>
              <a:rPr lang="en-US" dirty="0"/>
              <a:t> XML DOM tree is a reduced subset of the standard DOM Level 3 Core API</a:t>
            </a:r>
          </a:p>
          <a:p>
            <a:pPr lvl="1"/>
            <a:endParaRPr lang="en-US" dirty="0"/>
          </a:p>
          <a:p>
            <a:r>
              <a:rPr lang="en-US" dirty="0"/>
              <a:t>See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XMLHttpRequest</a:t>
            </a:r>
            <a:r>
              <a:rPr lang="en-US" dirty="0"/>
              <a:t> object documentation for details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15510000"/>
      </p:ext>
    </p:extLst>
  </p:cSld>
  <p:clrMapOvr>
    <a:masterClrMapping/>
  </p:clrMapOvr>
  <p:transition spd="med">
    <p:fad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XMLHttpRequest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3147" y="1340768"/>
            <a:ext cx="10306404" cy="4930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</a:t>
            </a:r>
            <a:r>
              <a:rPr lang="en-US" sz="1300" dirty="0"/>
              <a:t>function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showRequestInfo</a:t>
            </a:r>
            <a:r>
              <a:rPr lang="en-US" sz="1300" dirty="0"/>
              <a:t>(text)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    </a:t>
            </a:r>
            <a:r>
              <a:rPr lang="en-US" sz="1300" dirty="0" err="1"/>
              <a:t>log.text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=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log.text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+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"\n"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+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text </a:t>
            </a:r>
          </a:p>
          <a:p>
            <a:r>
              <a:rPr lang="en-US" sz="1300" dirty="0"/>
              <a:t>      console.log(text) </a:t>
            </a:r>
          </a:p>
          <a:p>
            <a:r>
              <a:rPr lang="en-US" sz="1300" dirty="0"/>
              <a:t>   } 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MouseArea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mouseArea</a:t>
            </a:r>
            <a:r>
              <a:rPr lang="en-US" sz="1300" dirty="0"/>
              <a:t>; </a:t>
            </a:r>
            <a:r>
              <a:rPr lang="en-US" sz="1300" dirty="0" err="1">
                <a:solidFill>
                  <a:srgbClr val="800000"/>
                </a:solidFill>
              </a:rPr>
              <a:t>anchors.fill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parent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onClicked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       </a:t>
            </a:r>
            <a:r>
              <a:rPr lang="en-US" sz="1300" b="1" dirty="0" err="1"/>
              <a:t>var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doc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new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XMLHttpRequest</a:t>
            </a:r>
            <a:r>
              <a:rPr lang="en-US" sz="1300" b="1" dirty="0"/>
              <a:t>();</a:t>
            </a:r>
            <a:r>
              <a:rPr lang="en-US" sz="1300" dirty="0"/>
              <a:t> </a:t>
            </a:r>
          </a:p>
          <a:p>
            <a:r>
              <a:rPr lang="en-US" sz="1300" b="1" dirty="0"/>
              <a:t>         </a:t>
            </a:r>
            <a:r>
              <a:rPr lang="en-US" sz="1300" b="1" dirty="0" err="1"/>
              <a:t>doc.onreadystatechange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function()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          if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(</a:t>
            </a:r>
            <a:r>
              <a:rPr lang="en-US" sz="1300" b="1" dirty="0" err="1"/>
              <a:t>doc.readyState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XMLHttpRequest.HEADERS_RECEIVED</a:t>
            </a:r>
            <a:r>
              <a:rPr lang="en-US" sz="1300" dirty="0"/>
              <a:t>)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             </a:t>
            </a:r>
            <a:r>
              <a:rPr lang="en-US" sz="1300" dirty="0" err="1"/>
              <a:t>showRequestInfo</a:t>
            </a:r>
            <a:r>
              <a:rPr lang="en-US" sz="1300" dirty="0"/>
              <a:t>(</a:t>
            </a:r>
            <a:r>
              <a:rPr lang="en-US" sz="1300" dirty="0">
                <a:solidFill>
                  <a:srgbClr val="008000"/>
                </a:solidFill>
              </a:rPr>
              <a:t>"Headers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--&gt;"</a:t>
            </a:r>
            <a:r>
              <a:rPr lang="en-US" sz="1300" dirty="0"/>
              <a:t>); </a:t>
            </a:r>
          </a:p>
          <a:p>
            <a:r>
              <a:rPr lang="en-US" sz="1300" dirty="0"/>
              <a:t>               </a:t>
            </a:r>
            <a:r>
              <a:rPr lang="en-US" sz="1300" dirty="0" err="1"/>
              <a:t>showRequestInfo</a:t>
            </a:r>
            <a:r>
              <a:rPr lang="en-US" sz="1300" dirty="0"/>
              <a:t>(</a:t>
            </a:r>
            <a:r>
              <a:rPr lang="en-US" sz="1300" b="1" dirty="0" err="1"/>
              <a:t>doc.getAllResponseHeaders</a:t>
            </a:r>
            <a:r>
              <a:rPr lang="en-US" sz="1300" b="1" dirty="0"/>
              <a:t>()</a:t>
            </a:r>
            <a:r>
              <a:rPr lang="en-US" sz="1300" dirty="0"/>
              <a:t>); </a:t>
            </a:r>
          </a:p>
          <a:p>
            <a:r>
              <a:rPr lang="en-US" sz="1300" dirty="0"/>
              <a:t>               </a:t>
            </a:r>
            <a:r>
              <a:rPr lang="en-US" sz="1300" dirty="0" err="1"/>
              <a:t>showRequestInfo</a:t>
            </a:r>
            <a:r>
              <a:rPr lang="en-US" sz="1300" dirty="0"/>
              <a:t>(</a:t>
            </a:r>
            <a:r>
              <a:rPr lang="en-US" sz="1300" dirty="0">
                <a:solidFill>
                  <a:srgbClr val="008000"/>
                </a:solidFill>
              </a:rPr>
              <a:t>"Last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modified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--&gt;"</a:t>
            </a:r>
            <a:r>
              <a:rPr lang="en-US" sz="1300" dirty="0"/>
              <a:t>); </a:t>
            </a:r>
          </a:p>
          <a:p>
            <a:r>
              <a:rPr lang="en-US" sz="1300" dirty="0"/>
              <a:t>               </a:t>
            </a:r>
            <a:r>
              <a:rPr lang="en-US" sz="1300" dirty="0" err="1"/>
              <a:t>showRequestInfo</a:t>
            </a:r>
            <a:r>
              <a:rPr lang="en-US" sz="1300" dirty="0"/>
              <a:t>(</a:t>
            </a:r>
            <a:r>
              <a:rPr lang="en-US" sz="1300" b="1" dirty="0" err="1"/>
              <a:t>doc.getResponseHeader</a:t>
            </a:r>
            <a:r>
              <a:rPr lang="en-US" sz="1300" b="1" dirty="0"/>
              <a:t>(</a:t>
            </a:r>
            <a:r>
              <a:rPr lang="en-US" sz="1300" b="1" dirty="0">
                <a:solidFill>
                  <a:srgbClr val="008000"/>
                </a:solidFill>
              </a:rPr>
              <a:t>"Last-Modified"</a:t>
            </a:r>
            <a:r>
              <a:rPr lang="en-US" sz="1300" b="1" dirty="0"/>
              <a:t>)</a:t>
            </a:r>
            <a:r>
              <a:rPr lang="en-US" sz="1300" dirty="0"/>
              <a:t>); </a:t>
            </a:r>
          </a:p>
          <a:p>
            <a:r>
              <a:rPr lang="en-US" sz="1300" dirty="0"/>
              <a:t>            }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else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if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(</a:t>
            </a:r>
            <a:r>
              <a:rPr lang="en-US" sz="1300" b="1" dirty="0" err="1"/>
              <a:t>doc.readyState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XMLHttpRequest.DONE</a:t>
            </a:r>
            <a:r>
              <a:rPr lang="en-US" sz="1300" dirty="0"/>
              <a:t>)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b="1" dirty="0"/>
              <a:t>               </a:t>
            </a:r>
            <a:r>
              <a:rPr lang="en-US" sz="1300" b="1" dirty="0" err="1"/>
              <a:t>var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a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doc.responseXML.documenttype</a:t>
            </a:r>
            <a:r>
              <a:rPr lang="en-US" sz="1300" b="1" dirty="0"/>
              <a:t>;</a:t>
            </a:r>
            <a:r>
              <a:rPr lang="en-US" sz="1300" dirty="0"/>
              <a:t> </a:t>
            </a:r>
          </a:p>
          <a:p>
            <a:r>
              <a:rPr lang="en-US" sz="1300" dirty="0"/>
              <a:t>               for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(</a:t>
            </a:r>
            <a:r>
              <a:rPr lang="en-US" sz="1300" dirty="0" err="1"/>
              <a:t>var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ii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=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ii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&lt;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a.childNodes.length</a:t>
            </a:r>
            <a:r>
              <a:rPr lang="en-US" sz="1300" dirty="0"/>
              <a:t>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++ii)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                </a:t>
            </a:r>
            <a:r>
              <a:rPr lang="en-US" sz="1300" dirty="0" err="1"/>
              <a:t>showRequestInfo</a:t>
            </a:r>
            <a:r>
              <a:rPr lang="en-US" sz="1300" dirty="0"/>
              <a:t>(</a:t>
            </a:r>
            <a:r>
              <a:rPr lang="en-US" sz="1300" dirty="0" err="1"/>
              <a:t>a.childNodes</a:t>
            </a:r>
            <a:r>
              <a:rPr lang="en-US" sz="1300" dirty="0"/>
              <a:t>[ii].</a:t>
            </a:r>
            <a:r>
              <a:rPr lang="en-US" sz="1300" dirty="0" err="1"/>
              <a:t>nodeName</a:t>
            </a:r>
            <a:r>
              <a:rPr lang="en-US" sz="1300" dirty="0"/>
              <a:t>); </a:t>
            </a:r>
          </a:p>
          <a:p>
            <a:r>
              <a:rPr lang="en-US" sz="1300" dirty="0"/>
              <a:t>               } </a:t>
            </a:r>
          </a:p>
          <a:p>
            <a:r>
              <a:rPr lang="en-US" sz="1300" dirty="0"/>
              <a:t>            } </a:t>
            </a:r>
          </a:p>
          <a:p>
            <a:r>
              <a:rPr lang="en-US" sz="1300" dirty="0"/>
              <a:t>         } </a:t>
            </a:r>
          </a:p>
          <a:p>
            <a:r>
              <a:rPr lang="en-US" sz="1300" dirty="0"/>
              <a:t>         </a:t>
            </a:r>
            <a:r>
              <a:rPr lang="en-US" sz="1300" b="1" dirty="0" err="1"/>
              <a:t>doc.open</a:t>
            </a:r>
            <a:r>
              <a:rPr lang="en-US" sz="1300" b="1" dirty="0"/>
              <a:t>(</a:t>
            </a:r>
            <a:r>
              <a:rPr lang="en-US" sz="1300" b="1" dirty="0">
                <a:solidFill>
                  <a:srgbClr val="008000"/>
                </a:solidFill>
              </a:rPr>
              <a:t>"GET"</a:t>
            </a:r>
            <a:r>
              <a:rPr lang="en-US" sz="1300" b="1" dirty="0"/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"data.xml"</a:t>
            </a:r>
            <a:r>
              <a:rPr lang="en-US" sz="1300" b="1" dirty="0"/>
              <a:t>); </a:t>
            </a:r>
          </a:p>
          <a:p>
            <a:r>
              <a:rPr lang="en-US" sz="1300" b="1" dirty="0"/>
              <a:t>         </a:t>
            </a:r>
            <a:r>
              <a:rPr lang="en-US" sz="1300" b="1" dirty="0" err="1"/>
              <a:t>doc.send</a:t>
            </a:r>
            <a:r>
              <a:rPr lang="en-US" sz="1300" b="1" dirty="0"/>
              <a:t>(); </a:t>
            </a:r>
            <a:r>
              <a:rPr lang="en-US" sz="1300" dirty="0"/>
              <a:t> </a:t>
            </a:r>
            <a:endParaRPr lang="fi-FI" sz="1300" dirty="0">
              <a:solidFill>
                <a:srgbClr val="800000"/>
              </a:solidFill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92928940"/>
      </p:ext>
    </p:extLst>
  </p:cSld>
  <p:clrMapOvr>
    <a:masterClrMapping/>
  </p:clrMapOvr>
  <p:transition spd="med">
    <p:fad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QML Global Object provides a simple-to-use offline storage API</a:t>
            </a:r>
          </a:p>
          <a:p>
            <a:pPr lvl="1"/>
            <a:r>
              <a:rPr lang="en-US" dirty="0"/>
              <a:t>Client-local</a:t>
            </a:r>
          </a:p>
          <a:p>
            <a:pPr lvl="1"/>
            <a:r>
              <a:rPr lang="en-US" dirty="0"/>
              <a:t>Currently implemented as SQLite databases</a:t>
            </a:r>
          </a:p>
          <a:p>
            <a:pPr lvl="1"/>
            <a:endParaRPr lang="en-US" dirty="0"/>
          </a:p>
          <a:p>
            <a:pPr indent="0">
              <a:buNone/>
            </a:pP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openDatabaseSync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(identifier, version, description,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estimated_size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, callback(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 indent="0">
              <a:buNone/>
            </a:pP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db.changeVersion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(from, to, callback(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 indent="0">
              <a:buNone/>
            </a:pP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db.transaction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(callback(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 indent="0">
              <a:buNone/>
            </a:pP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db.readTransaction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(callback(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 indent="0">
              <a:buNone/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tx.executeSql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(statement, values)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Storage API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2080204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with QtCreator</a:t>
            </a:r>
          </a:p>
          <a:p>
            <a:pPr lvl="1"/>
            <a:r>
              <a:rPr lang="en-US" dirty="0"/>
              <a:t>Application templates</a:t>
            </a:r>
          </a:p>
          <a:p>
            <a:pPr lvl="2"/>
            <a:r>
              <a:rPr lang="en-US" dirty="0"/>
              <a:t>Qt Quick Application	 - C++ application, creating a window and QML engine</a:t>
            </a:r>
          </a:p>
          <a:p>
            <a:pPr lvl="2"/>
            <a:r>
              <a:rPr lang="en-US" dirty="0"/>
              <a:t>Qt Quick Controls Application – C++ application, creating an application window and QML engine</a:t>
            </a:r>
          </a:p>
          <a:p>
            <a:pPr lvl="1"/>
            <a:r>
              <a:rPr lang="en-US" dirty="0"/>
              <a:t>Other Project</a:t>
            </a:r>
          </a:p>
          <a:p>
            <a:pPr lvl="2"/>
            <a:r>
              <a:rPr lang="en-US" dirty="0"/>
              <a:t>Qt Quick UI – QML project with a window</a:t>
            </a:r>
          </a:p>
          <a:p>
            <a:pPr lvl="2"/>
            <a:r>
              <a:rPr lang="en-US" dirty="0"/>
              <a:t>Qt Quick Controls UI – QML project with an application window </a:t>
            </a:r>
          </a:p>
          <a:p>
            <a:pPr lvl="2"/>
            <a:endParaRPr lang="en-US" dirty="0"/>
          </a:p>
          <a:p>
            <a:r>
              <a:rPr lang="en-US" dirty="0"/>
              <a:t>Qt Quick (Controls) UI</a:t>
            </a:r>
          </a:p>
          <a:p>
            <a:pPr lvl="1"/>
            <a:r>
              <a:rPr lang="en-US" dirty="0"/>
              <a:t>Not C++ projects, which could be compiled</a:t>
            </a:r>
          </a:p>
          <a:p>
            <a:pPr lvl="1"/>
            <a:r>
              <a:rPr lang="en-US" dirty="0"/>
              <a:t>Just UIs, which may be rendered with </a:t>
            </a:r>
            <a:r>
              <a:rPr lang="en-US" b="1" dirty="0" err="1"/>
              <a:t>qmlscene</a:t>
            </a:r>
            <a:r>
              <a:rPr lang="en-US" dirty="0"/>
              <a:t> (or </a:t>
            </a:r>
            <a:r>
              <a:rPr lang="en-US" b="1" dirty="0" err="1"/>
              <a:t>qmlviewer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Applications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33032064"/>
      </p:ext>
    </p:extLst>
  </p:cSld>
  <p:clrMapOvr>
    <a:masterClrMapping/>
  </p:clrMapOvr>
  <p:transition spd="med">
    <p:fad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Storage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4809" y="1306106"/>
            <a:ext cx="11315594" cy="4458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 err="1">
                <a:solidFill>
                  <a:srgbClr val="555555"/>
                </a:solidFill>
              </a:rPr>
              <a:t>var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 err="1">
                <a:solidFill>
                  <a:srgbClr val="000000"/>
                </a:solidFill>
              </a:rPr>
              <a:t>db</a:t>
            </a:r>
            <a:r>
              <a:rPr lang="en-US" kern="0" dirty="0">
                <a:solidFill>
                  <a:srgbClr val="555555"/>
                </a:solidFill>
              </a:rPr>
              <a:t> = </a:t>
            </a:r>
            <a:r>
              <a:rPr lang="en-US" kern="0" dirty="0" err="1">
                <a:solidFill>
                  <a:srgbClr val="000000"/>
                </a:solidFill>
              </a:rPr>
              <a:t>openDatabaseSync</a:t>
            </a:r>
            <a:r>
              <a:rPr lang="en-US" kern="0" dirty="0">
                <a:solidFill>
                  <a:srgbClr val="555555"/>
                </a:solidFill>
              </a:rPr>
              <a:t>(</a:t>
            </a:r>
            <a:r>
              <a:rPr lang="en-US" kern="0" dirty="0">
                <a:solidFill>
                  <a:srgbClr val="000084"/>
                </a:solidFill>
              </a:rPr>
              <a:t>"</a:t>
            </a:r>
            <a:r>
              <a:rPr lang="en-US" kern="0" dirty="0" err="1">
                <a:solidFill>
                  <a:srgbClr val="000084"/>
                </a:solidFill>
              </a:rPr>
              <a:t>QExampleStorage</a:t>
            </a:r>
            <a:r>
              <a:rPr lang="en-US" kern="0" dirty="0">
                <a:solidFill>
                  <a:srgbClr val="000084"/>
                </a:solidFill>
              </a:rPr>
              <a:t>"</a:t>
            </a:r>
            <a:r>
              <a:rPr lang="en-US" kern="0" dirty="0">
                <a:solidFill>
                  <a:srgbClr val="555555"/>
                </a:solidFill>
              </a:rPr>
              <a:t>, </a:t>
            </a:r>
            <a:r>
              <a:rPr lang="en-US" kern="0" dirty="0">
                <a:solidFill>
                  <a:srgbClr val="000084"/>
                </a:solidFill>
              </a:rPr>
              <a:t>"1.0"</a:t>
            </a:r>
            <a:r>
              <a:rPr lang="en-US" kern="0" dirty="0">
                <a:solidFill>
                  <a:srgbClr val="555555"/>
                </a:solidFill>
              </a:rPr>
              <a:t>, </a:t>
            </a:r>
            <a:r>
              <a:rPr lang="en-US" kern="0" dirty="0">
                <a:solidFill>
                  <a:srgbClr val="000084"/>
                </a:solidFill>
              </a:rPr>
              <a:t>"The Example QML SQL!"</a:t>
            </a:r>
            <a:r>
              <a:rPr lang="en-US" kern="0" dirty="0">
                <a:solidFill>
                  <a:srgbClr val="555555"/>
                </a:solidFill>
              </a:rPr>
              <a:t>, </a:t>
            </a:r>
            <a:r>
              <a:rPr lang="en-US" kern="0" dirty="0">
                <a:solidFill>
                  <a:srgbClr val="A46200"/>
                </a:solidFill>
              </a:rPr>
              <a:t>1000000</a:t>
            </a:r>
            <a:r>
              <a:rPr lang="en-US" kern="0" dirty="0">
                <a:solidFill>
                  <a:srgbClr val="555555"/>
                </a:solidFill>
              </a:rPr>
              <a:t>); 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 err="1">
                <a:solidFill>
                  <a:srgbClr val="000000"/>
                </a:solidFill>
              </a:rPr>
              <a:t>db</a:t>
            </a:r>
            <a:r>
              <a:rPr lang="en-US" kern="0" dirty="0" err="1">
                <a:solidFill>
                  <a:srgbClr val="555555"/>
                </a:solidFill>
              </a:rPr>
              <a:t>.</a:t>
            </a:r>
            <a:r>
              <a:rPr lang="en-US" kern="0" dirty="0" err="1">
                <a:solidFill>
                  <a:srgbClr val="000000"/>
                </a:solidFill>
              </a:rPr>
              <a:t>transaction</a:t>
            </a:r>
            <a:r>
              <a:rPr lang="en-US" kern="0" dirty="0">
                <a:solidFill>
                  <a:srgbClr val="555555"/>
                </a:solidFill>
              </a:rPr>
              <a:t>(</a:t>
            </a:r>
            <a:r>
              <a:rPr lang="en-US" kern="0" dirty="0">
                <a:solidFill>
                  <a:srgbClr val="840000"/>
                </a:solidFill>
              </a:rPr>
              <a:t>function</a:t>
            </a:r>
            <a:r>
              <a:rPr lang="en-US" kern="0" dirty="0">
                <a:solidFill>
                  <a:srgbClr val="555555"/>
                </a:solidFill>
              </a:rPr>
              <a:t>(</a:t>
            </a:r>
            <a:r>
              <a:rPr lang="en-US" kern="0" dirty="0" err="1">
                <a:solidFill>
                  <a:srgbClr val="000000"/>
                </a:solidFill>
              </a:rPr>
              <a:t>tx</a:t>
            </a:r>
            <a:r>
              <a:rPr lang="en-US" kern="0" dirty="0">
                <a:solidFill>
                  <a:srgbClr val="555555"/>
                </a:solidFill>
              </a:rPr>
              <a:t>) { 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    </a:t>
            </a:r>
            <a:r>
              <a:rPr lang="en-US" kern="0" dirty="0">
                <a:solidFill>
                  <a:srgbClr val="008B00"/>
                </a:solidFill>
              </a:rPr>
              <a:t>// Create the database if it doesn't already exist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   </a:t>
            </a:r>
            <a:r>
              <a:rPr lang="en-US" kern="0" dirty="0" err="1">
                <a:solidFill>
                  <a:srgbClr val="000000"/>
                </a:solidFill>
              </a:rPr>
              <a:t>tx</a:t>
            </a:r>
            <a:r>
              <a:rPr lang="en-US" kern="0" dirty="0" err="1">
                <a:solidFill>
                  <a:srgbClr val="555555"/>
                </a:solidFill>
              </a:rPr>
              <a:t>.</a:t>
            </a:r>
            <a:r>
              <a:rPr lang="en-US" kern="0" dirty="0" err="1">
                <a:solidFill>
                  <a:srgbClr val="000000"/>
                </a:solidFill>
              </a:rPr>
              <a:t>executeSql</a:t>
            </a:r>
            <a:r>
              <a:rPr lang="en-US" kern="0" dirty="0">
                <a:solidFill>
                  <a:srgbClr val="555555"/>
                </a:solidFill>
              </a:rPr>
              <a:t>(</a:t>
            </a:r>
            <a:r>
              <a:rPr lang="en-US" kern="0" dirty="0">
                <a:solidFill>
                  <a:srgbClr val="000084"/>
                </a:solidFill>
              </a:rPr>
              <a:t>'CREATE TABLE IF NOT EXISTS Greeting(salutation TEXT, </a:t>
            </a:r>
            <a:r>
              <a:rPr lang="en-US" kern="0" dirty="0" err="1">
                <a:solidFill>
                  <a:srgbClr val="000084"/>
                </a:solidFill>
              </a:rPr>
              <a:t>salutee</a:t>
            </a:r>
            <a:r>
              <a:rPr lang="en-US" kern="0" dirty="0">
                <a:solidFill>
                  <a:srgbClr val="000084"/>
                </a:solidFill>
              </a:rPr>
              <a:t> TEXT)'</a:t>
            </a:r>
            <a:r>
              <a:rPr lang="en-US" kern="0" dirty="0">
                <a:solidFill>
                  <a:srgbClr val="555555"/>
                </a:solidFill>
              </a:rPr>
              <a:t>); 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   </a:t>
            </a:r>
            <a:r>
              <a:rPr lang="en-US" kern="0" dirty="0">
                <a:solidFill>
                  <a:srgbClr val="008B00"/>
                </a:solidFill>
              </a:rPr>
              <a:t>// Add (another) greeting row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   </a:t>
            </a:r>
            <a:r>
              <a:rPr lang="en-US" kern="0" dirty="0" err="1">
                <a:solidFill>
                  <a:srgbClr val="000000"/>
                </a:solidFill>
              </a:rPr>
              <a:t>tx</a:t>
            </a:r>
            <a:r>
              <a:rPr lang="en-US" kern="0" dirty="0" err="1">
                <a:solidFill>
                  <a:srgbClr val="555555"/>
                </a:solidFill>
              </a:rPr>
              <a:t>.</a:t>
            </a:r>
            <a:r>
              <a:rPr lang="en-US" kern="0" dirty="0" err="1">
                <a:solidFill>
                  <a:srgbClr val="000000"/>
                </a:solidFill>
              </a:rPr>
              <a:t>executeSql</a:t>
            </a:r>
            <a:r>
              <a:rPr lang="en-US" kern="0" dirty="0">
                <a:solidFill>
                  <a:srgbClr val="555555"/>
                </a:solidFill>
              </a:rPr>
              <a:t>(</a:t>
            </a:r>
            <a:r>
              <a:rPr lang="en-US" kern="0" dirty="0">
                <a:solidFill>
                  <a:srgbClr val="000084"/>
                </a:solidFill>
              </a:rPr>
              <a:t>'INSERT INTO Greeting VALUES(?, ?)'</a:t>
            </a:r>
            <a:r>
              <a:rPr lang="en-US" kern="0" dirty="0">
                <a:solidFill>
                  <a:srgbClr val="555555"/>
                </a:solidFill>
              </a:rPr>
              <a:t>, [ </a:t>
            </a:r>
            <a:r>
              <a:rPr lang="en-US" kern="0" dirty="0">
                <a:solidFill>
                  <a:srgbClr val="000084"/>
                </a:solidFill>
              </a:rPr>
              <a:t>'hello'</a:t>
            </a:r>
            <a:r>
              <a:rPr lang="en-US" kern="0" dirty="0">
                <a:solidFill>
                  <a:srgbClr val="555555"/>
                </a:solidFill>
              </a:rPr>
              <a:t>, </a:t>
            </a:r>
            <a:r>
              <a:rPr lang="en-US" kern="0" dirty="0">
                <a:solidFill>
                  <a:srgbClr val="000084"/>
                </a:solidFill>
              </a:rPr>
              <a:t>'world'</a:t>
            </a:r>
            <a:r>
              <a:rPr lang="en-US" kern="0" dirty="0">
                <a:solidFill>
                  <a:srgbClr val="555555"/>
                </a:solidFill>
              </a:rPr>
              <a:t> ]); 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   </a:t>
            </a:r>
            <a:r>
              <a:rPr lang="en-US" kern="0" dirty="0">
                <a:solidFill>
                  <a:srgbClr val="008B00"/>
                </a:solidFill>
              </a:rPr>
              <a:t>// Show all added greetings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   </a:t>
            </a:r>
            <a:r>
              <a:rPr lang="en-US" kern="0" dirty="0" err="1">
                <a:solidFill>
                  <a:srgbClr val="555555"/>
                </a:solidFill>
              </a:rPr>
              <a:t>var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 err="1">
                <a:solidFill>
                  <a:srgbClr val="000000"/>
                </a:solidFill>
              </a:rPr>
              <a:t>rs</a:t>
            </a:r>
            <a:r>
              <a:rPr lang="en-US" kern="0" dirty="0">
                <a:solidFill>
                  <a:srgbClr val="555555"/>
                </a:solidFill>
              </a:rPr>
              <a:t> = </a:t>
            </a:r>
            <a:r>
              <a:rPr lang="en-US" kern="0" dirty="0" err="1">
                <a:solidFill>
                  <a:srgbClr val="000000"/>
                </a:solidFill>
              </a:rPr>
              <a:t>tx</a:t>
            </a:r>
            <a:r>
              <a:rPr lang="en-US" kern="0" dirty="0" err="1">
                <a:solidFill>
                  <a:srgbClr val="555555"/>
                </a:solidFill>
              </a:rPr>
              <a:t>.</a:t>
            </a:r>
            <a:r>
              <a:rPr lang="en-US" kern="0" dirty="0" err="1">
                <a:solidFill>
                  <a:srgbClr val="000000"/>
                </a:solidFill>
              </a:rPr>
              <a:t>executeSql</a:t>
            </a:r>
            <a:r>
              <a:rPr lang="en-US" kern="0" dirty="0">
                <a:solidFill>
                  <a:srgbClr val="555555"/>
                </a:solidFill>
              </a:rPr>
              <a:t>(</a:t>
            </a:r>
            <a:r>
              <a:rPr lang="en-US" kern="0" dirty="0">
                <a:solidFill>
                  <a:srgbClr val="000084"/>
                </a:solidFill>
              </a:rPr>
              <a:t>'SELECT * FROM Greeting'</a:t>
            </a:r>
            <a:r>
              <a:rPr lang="en-US" kern="0" dirty="0">
                <a:solidFill>
                  <a:srgbClr val="555555"/>
                </a:solidFill>
              </a:rPr>
              <a:t>); 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   </a:t>
            </a:r>
            <a:r>
              <a:rPr lang="en-US" kern="0" dirty="0" err="1">
                <a:solidFill>
                  <a:srgbClr val="555555"/>
                </a:solidFill>
              </a:rPr>
              <a:t>var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>
                <a:solidFill>
                  <a:srgbClr val="000000"/>
                </a:solidFill>
              </a:rPr>
              <a:t>r</a:t>
            </a:r>
            <a:r>
              <a:rPr lang="en-US" kern="0" dirty="0">
                <a:solidFill>
                  <a:srgbClr val="555555"/>
                </a:solidFill>
              </a:rPr>
              <a:t> = </a:t>
            </a:r>
            <a:r>
              <a:rPr lang="en-US" kern="0" dirty="0">
                <a:solidFill>
                  <a:srgbClr val="000084"/>
                </a:solidFill>
              </a:rPr>
              <a:t>""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   </a:t>
            </a:r>
            <a:r>
              <a:rPr lang="en-US" kern="0" dirty="0">
                <a:solidFill>
                  <a:srgbClr val="840000"/>
                </a:solidFill>
              </a:rPr>
              <a:t>for</a:t>
            </a:r>
            <a:r>
              <a:rPr lang="en-US" kern="0" dirty="0">
                <a:solidFill>
                  <a:srgbClr val="555555"/>
                </a:solidFill>
              </a:rPr>
              <a:t>(</a:t>
            </a:r>
            <a:r>
              <a:rPr lang="en-US" kern="0" dirty="0" err="1">
                <a:solidFill>
                  <a:srgbClr val="840000"/>
                </a:solidFill>
              </a:rPr>
              <a:t>var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>
                <a:solidFill>
                  <a:srgbClr val="000000"/>
                </a:solidFill>
              </a:rPr>
              <a:t>i</a:t>
            </a:r>
            <a:r>
              <a:rPr lang="en-US" kern="0" dirty="0">
                <a:solidFill>
                  <a:srgbClr val="555555"/>
                </a:solidFill>
              </a:rPr>
              <a:t> = </a:t>
            </a:r>
            <a:r>
              <a:rPr lang="en-US" kern="0" dirty="0">
                <a:solidFill>
                  <a:srgbClr val="A46200"/>
                </a:solidFill>
              </a:rPr>
              <a:t>0</a:t>
            </a:r>
            <a:r>
              <a:rPr lang="en-US" kern="0" dirty="0">
                <a:solidFill>
                  <a:srgbClr val="555555"/>
                </a:solidFill>
              </a:rPr>
              <a:t>; </a:t>
            </a:r>
            <a:r>
              <a:rPr lang="en-US" kern="0" dirty="0">
                <a:solidFill>
                  <a:srgbClr val="000000"/>
                </a:solidFill>
              </a:rPr>
              <a:t>i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>
                <a:solidFill>
                  <a:srgbClr val="202020"/>
                </a:solidFill>
              </a:rPr>
              <a:t>&lt;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 err="1">
                <a:solidFill>
                  <a:srgbClr val="000000"/>
                </a:solidFill>
              </a:rPr>
              <a:t>rs</a:t>
            </a:r>
            <a:r>
              <a:rPr lang="en-US" kern="0" dirty="0" err="1">
                <a:solidFill>
                  <a:srgbClr val="555555"/>
                </a:solidFill>
              </a:rPr>
              <a:t>.</a:t>
            </a:r>
            <a:r>
              <a:rPr lang="en-US" kern="0" dirty="0" err="1">
                <a:solidFill>
                  <a:srgbClr val="000000"/>
                </a:solidFill>
              </a:rPr>
              <a:t>rows</a:t>
            </a:r>
            <a:r>
              <a:rPr lang="en-US" kern="0" dirty="0" err="1">
                <a:solidFill>
                  <a:srgbClr val="555555"/>
                </a:solidFill>
              </a:rPr>
              <a:t>.</a:t>
            </a:r>
            <a:r>
              <a:rPr lang="en-US" kern="0" dirty="0" err="1">
                <a:solidFill>
                  <a:srgbClr val="000000"/>
                </a:solidFill>
              </a:rPr>
              <a:t>length</a:t>
            </a:r>
            <a:r>
              <a:rPr lang="en-US" kern="0" dirty="0">
                <a:solidFill>
                  <a:srgbClr val="555555"/>
                </a:solidFill>
              </a:rPr>
              <a:t>; i++) { 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      </a:t>
            </a:r>
            <a:r>
              <a:rPr lang="en-US" kern="0" dirty="0">
                <a:solidFill>
                  <a:srgbClr val="000000"/>
                </a:solidFill>
              </a:rPr>
              <a:t>r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>
                <a:solidFill>
                  <a:srgbClr val="202020"/>
                </a:solidFill>
              </a:rPr>
              <a:t>+=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 err="1">
                <a:solidFill>
                  <a:srgbClr val="000000"/>
                </a:solidFill>
              </a:rPr>
              <a:t>rs</a:t>
            </a:r>
            <a:r>
              <a:rPr lang="en-US" kern="0" dirty="0" err="1">
                <a:solidFill>
                  <a:srgbClr val="555555"/>
                </a:solidFill>
              </a:rPr>
              <a:t>.</a:t>
            </a:r>
            <a:r>
              <a:rPr lang="en-US" kern="0" dirty="0" err="1">
                <a:solidFill>
                  <a:srgbClr val="000000"/>
                </a:solidFill>
              </a:rPr>
              <a:t>rows</a:t>
            </a:r>
            <a:r>
              <a:rPr lang="en-US" kern="0" dirty="0" err="1">
                <a:solidFill>
                  <a:srgbClr val="555555"/>
                </a:solidFill>
              </a:rPr>
              <a:t>.</a:t>
            </a:r>
            <a:r>
              <a:rPr lang="en-US" kern="0" dirty="0" err="1">
                <a:solidFill>
                  <a:srgbClr val="000000"/>
                </a:solidFill>
              </a:rPr>
              <a:t>item</a:t>
            </a:r>
            <a:r>
              <a:rPr lang="en-US" kern="0" dirty="0">
                <a:solidFill>
                  <a:srgbClr val="555555"/>
                </a:solidFill>
              </a:rPr>
              <a:t>(</a:t>
            </a:r>
            <a:r>
              <a:rPr lang="en-US" kern="0" dirty="0">
                <a:solidFill>
                  <a:srgbClr val="000000"/>
                </a:solidFill>
              </a:rPr>
              <a:t>i</a:t>
            </a:r>
            <a:r>
              <a:rPr lang="en-US" kern="0" dirty="0">
                <a:solidFill>
                  <a:srgbClr val="555555"/>
                </a:solidFill>
              </a:rPr>
              <a:t>).</a:t>
            </a:r>
            <a:r>
              <a:rPr lang="en-US" kern="0" dirty="0">
                <a:solidFill>
                  <a:srgbClr val="000000"/>
                </a:solidFill>
              </a:rPr>
              <a:t>salutation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>
                <a:solidFill>
                  <a:srgbClr val="202020"/>
                </a:solidFill>
              </a:rPr>
              <a:t>+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>
                <a:solidFill>
                  <a:srgbClr val="000084"/>
                </a:solidFill>
              </a:rPr>
              <a:t>", "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>
                <a:solidFill>
                  <a:srgbClr val="202020"/>
                </a:solidFill>
              </a:rPr>
              <a:t>+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 err="1">
                <a:solidFill>
                  <a:srgbClr val="000000"/>
                </a:solidFill>
              </a:rPr>
              <a:t>rs</a:t>
            </a:r>
            <a:r>
              <a:rPr lang="en-US" kern="0" dirty="0" err="1">
                <a:solidFill>
                  <a:srgbClr val="555555"/>
                </a:solidFill>
              </a:rPr>
              <a:t>.</a:t>
            </a:r>
            <a:r>
              <a:rPr lang="en-US" kern="0" dirty="0" err="1">
                <a:solidFill>
                  <a:srgbClr val="000000"/>
                </a:solidFill>
              </a:rPr>
              <a:t>rows</a:t>
            </a:r>
            <a:r>
              <a:rPr lang="en-US" kern="0" dirty="0" err="1">
                <a:solidFill>
                  <a:srgbClr val="555555"/>
                </a:solidFill>
              </a:rPr>
              <a:t>.</a:t>
            </a:r>
            <a:r>
              <a:rPr lang="en-US" kern="0" dirty="0" err="1">
                <a:solidFill>
                  <a:srgbClr val="000000"/>
                </a:solidFill>
              </a:rPr>
              <a:t>item</a:t>
            </a:r>
            <a:r>
              <a:rPr lang="en-US" kern="0" dirty="0">
                <a:solidFill>
                  <a:srgbClr val="555555"/>
                </a:solidFill>
              </a:rPr>
              <a:t>(</a:t>
            </a:r>
            <a:r>
              <a:rPr lang="en-US" kern="0" dirty="0">
                <a:solidFill>
                  <a:srgbClr val="000000"/>
                </a:solidFill>
              </a:rPr>
              <a:t>i</a:t>
            </a:r>
            <a:r>
              <a:rPr lang="en-US" kern="0" dirty="0">
                <a:solidFill>
                  <a:srgbClr val="555555"/>
                </a:solidFill>
              </a:rPr>
              <a:t>).</a:t>
            </a:r>
            <a:r>
              <a:rPr lang="en-US" kern="0" dirty="0" err="1">
                <a:solidFill>
                  <a:srgbClr val="000000"/>
                </a:solidFill>
              </a:rPr>
              <a:t>salutee</a:t>
            </a:r>
            <a:endParaRPr lang="en-US" kern="0" dirty="0">
              <a:solidFill>
                <a:srgbClr val="555555"/>
              </a:solidFill>
            </a:endParaRP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   } 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   </a:t>
            </a:r>
            <a:r>
              <a:rPr lang="en-US" kern="0" dirty="0">
                <a:solidFill>
                  <a:srgbClr val="000000"/>
                </a:solidFill>
              </a:rPr>
              <a:t>text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>
                <a:solidFill>
                  <a:srgbClr val="202020"/>
                </a:solidFill>
              </a:rPr>
              <a:t>=</a:t>
            </a:r>
            <a:r>
              <a:rPr lang="en-US" kern="0" dirty="0">
                <a:solidFill>
                  <a:srgbClr val="555555"/>
                </a:solidFill>
              </a:rPr>
              <a:t> </a:t>
            </a:r>
            <a:r>
              <a:rPr lang="en-US" kern="0" dirty="0">
                <a:solidFill>
                  <a:srgbClr val="000000"/>
                </a:solidFill>
              </a:rPr>
              <a:t>r</a:t>
            </a:r>
            <a:r>
              <a:rPr lang="en-US" kern="0" dirty="0">
                <a:solidFill>
                  <a:srgbClr val="555555"/>
                </a:solidFill>
              </a:rPr>
              <a:t> // Text property of Text QML type, in which DB used</a:t>
            </a:r>
          </a:p>
          <a:p>
            <a:pPr marL="439598" indent="-439598">
              <a:lnSpc>
                <a:spcPct val="90000"/>
              </a:lnSpc>
              <a:spcBef>
                <a:spcPct val="40000"/>
              </a:spcBef>
              <a:buClr>
                <a:srgbClr val="CC0000"/>
              </a:buClr>
            </a:pPr>
            <a:r>
              <a:rPr lang="en-US" kern="0" dirty="0">
                <a:solidFill>
                  <a:srgbClr val="555555"/>
                </a:solidFill>
              </a:rPr>
              <a:t>})</a:t>
            </a:r>
            <a:endParaRPr lang="en-US" kern="0" dirty="0">
              <a:solidFill>
                <a:srgbClr val="333333"/>
              </a:solidFill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05914120"/>
      </p:ext>
    </p:extLst>
  </p:cSld>
  <p:clrMapOvr>
    <a:masterClrMapping/>
  </p:clrMapOvr>
  <p:transition spd="med">
    <p:fad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this</a:t>
            </a:r>
            <a:r>
              <a:rPr lang="en-US" dirty="0"/>
              <a:t> keyword in JavaScript is supported in property bindings only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itemId.height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Qt.binding</a:t>
            </a:r>
            <a:r>
              <a:rPr lang="en-US" dirty="0">
                <a:latin typeface="Courier New"/>
                <a:cs typeface="Courier New"/>
              </a:rPr>
              <a:t>(function() { return </a:t>
            </a:r>
            <a:r>
              <a:rPr lang="en-US" dirty="0" err="1">
                <a:latin typeface="Courier New"/>
                <a:cs typeface="Courier New"/>
              </a:rPr>
              <a:t>this.width</a:t>
            </a:r>
            <a:r>
              <a:rPr lang="en-US" dirty="0">
                <a:latin typeface="Courier New"/>
                <a:cs typeface="Courier New"/>
              </a:rPr>
              <a:t> * 7 });</a:t>
            </a:r>
          </a:p>
          <a:p>
            <a:r>
              <a:rPr lang="en-US" dirty="0"/>
              <a:t>New members cannot be added to the QML global object</a:t>
            </a:r>
          </a:p>
          <a:p>
            <a:pPr lvl="1"/>
            <a:r>
              <a:rPr lang="en-US" dirty="0"/>
              <a:t>Can happen by mistake, due to how JavaScript handles undeclared variables 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Restrictions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77507" y="3284984"/>
            <a:ext cx="9425470" cy="1555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Assuming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that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"a"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has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not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been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declared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anywhere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before,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code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illegal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–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JavaScript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would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implicitly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try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to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create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"a"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as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member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of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QML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global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object,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which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not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allowed.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b="1" dirty="0"/>
              <a:t>a = 1; </a:t>
            </a:r>
          </a:p>
          <a:p>
            <a:r>
              <a:rPr lang="en-US" dirty="0"/>
              <a:t>for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/>
              <a:t>var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ii = 1; ii &lt; 10; ++ii) { a = a * ii; } </a:t>
            </a:r>
          </a:p>
          <a:p>
            <a:r>
              <a:rPr lang="en-US" dirty="0"/>
              <a:t>console.log(</a:t>
            </a:r>
            <a:r>
              <a:rPr lang="en-US" dirty="0">
                <a:solidFill>
                  <a:srgbClr val="008000"/>
                </a:solidFill>
              </a:rPr>
              <a:t>"Result: "</a:t>
            </a:r>
            <a:r>
              <a:rPr lang="en-US" dirty="0"/>
              <a:t> + a); </a:t>
            </a:r>
            <a:endParaRPr lang="fi-FI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377507" y="4797153"/>
            <a:ext cx="9425470" cy="1211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008000"/>
                </a:solidFill>
              </a:rPr>
              <a:t>// To make it legal, simply declare "a" properly first:</a:t>
            </a:r>
          </a:p>
          <a:p>
            <a:r>
              <a:rPr lang="en-US" b="1" dirty="0" err="1"/>
              <a:t>var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a = 1; </a:t>
            </a:r>
          </a:p>
          <a:p>
            <a:endParaRPr lang="en-US" b="1" dirty="0"/>
          </a:p>
          <a:p>
            <a:r>
              <a:rPr lang="en-US" dirty="0"/>
              <a:t>for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/>
              <a:t>var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ii = 1; ii &lt; 10; ++ii) { a = a * ii; } </a:t>
            </a:r>
          </a:p>
          <a:p>
            <a:r>
              <a:rPr lang="en-US" dirty="0"/>
              <a:t>console.log(</a:t>
            </a:r>
            <a:r>
              <a:rPr lang="en-US" dirty="0">
                <a:solidFill>
                  <a:srgbClr val="008000"/>
                </a:solidFill>
              </a:rPr>
              <a:t>"Result: "</a:t>
            </a:r>
            <a:r>
              <a:rPr lang="en-US" dirty="0"/>
              <a:t> + a); </a:t>
            </a:r>
            <a:endParaRPr lang="fi-FI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44580969"/>
      </p:ext>
    </p:extLst>
  </p:cSld>
  <p:clrMapOvr>
    <a:masterClrMapping/>
  </p:clrMapOvr>
  <p:transition spd="med">
    <p:fad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 JavaScript from an external file is executed in a </a:t>
            </a:r>
            <a:r>
              <a:rPr lang="en-US" i="1" dirty="0"/>
              <a:t>reduced scope</a:t>
            </a:r>
          </a:p>
          <a:p>
            <a:pPr lvl="1"/>
            <a:r>
              <a:rPr lang="en-US" dirty="0"/>
              <a:t>In practice this means any code </a:t>
            </a:r>
            <a:r>
              <a:rPr lang="en-US" i="1" dirty="0"/>
              <a:t>outside a function body</a:t>
            </a:r>
            <a:endParaRPr lang="en-US" dirty="0"/>
          </a:p>
          <a:p>
            <a:r>
              <a:rPr lang="en-US" dirty="0"/>
              <a:t>Reduced scope == the file itself and the QML global object</a:t>
            </a:r>
          </a:p>
          <a:p>
            <a:pPr lvl="1"/>
            <a:r>
              <a:rPr lang="en-US" i="1" dirty="0"/>
              <a:t>Global code cannot refer to any QML types or their properties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Restrictions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5221" y="3212976"/>
            <a:ext cx="10824403" cy="2988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b="1" dirty="0">
                <a:solidFill>
                  <a:srgbClr val="008000"/>
                </a:solidFill>
              </a:rPr>
              <a:t>// In </a:t>
            </a:r>
            <a:r>
              <a:rPr lang="fi-FI" b="1" dirty="0" err="1">
                <a:solidFill>
                  <a:srgbClr val="008000"/>
                </a:solidFill>
              </a:rPr>
              <a:t>myscripts.js</a:t>
            </a:r>
            <a:r>
              <a:rPr lang="fi-FI" b="1" dirty="0">
                <a:solidFill>
                  <a:srgbClr val="008000"/>
                </a:solidFill>
              </a:rPr>
              <a:t>:</a:t>
            </a:r>
            <a:endParaRPr lang="en-US" b="1" dirty="0">
              <a:solidFill>
                <a:srgbClr val="008000"/>
              </a:solidFill>
            </a:endParaRPr>
          </a:p>
          <a:p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Global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code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outside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function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–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works,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because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no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references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to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any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</a:rPr>
              <a:t>// QML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objects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properties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 err="1"/>
              <a:t>var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colors = [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"blue"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"green"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"orange"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"purple" </a:t>
            </a:r>
            <a:r>
              <a:rPr lang="en-US" dirty="0"/>
              <a:t>];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Invalid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global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code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–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here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rootObject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QML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object id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 err="1"/>
              <a:t>var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initialPosition</a:t>
            </a:r>
            <a:r>
              <a:rPr lang="en-US" dirty="0"/>
              <a:t> = { </a:t>
            </a:r>
            <a:r>
              <a:rPr lang="en-US" dirty="0" err="1"/>
              <a:t>rootObject.x</a:t>
            </a:r>
            <a:r>
              <a:rPr lang="en-US" dirty="0"/>
              <a:t>, </a:t>
            </a:r>
            <a:r>
              <a:rPr lang="en-US" dirty="0" err="1"/>
              <a:t>rootObject.y</a:t>
            </a:r>
            <a:r>
              <a:rPr lang="en-US" dirty="0"/>
              <a:t> } </a:t>
            </a:r>
          </a:p>
          <a:p>
            <a:endParaRPr lang="en-US" dirty="0">
              <a:solidFill>
                <a:srgbClr val="C0C0C0"/>
              </a:solidFill>
            </a:endParaRPr>
          </a:p>
          <a:p>
            <a:r>
              <a:rPr lang="en-US" dirty="0"/>
              <a:t>function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myFunc</a:t>
            </a:r>
            <a:r>
              <a:rPr lang="en-US" dirty="0"/>
              <a:t>() { </a:t>
            </a:r>
          </a:p>
          <a:p>
            <a:r>
              <a:rPr lang="en-US" dirty="0">
                <a:solidFill>
                  <a:srgbClr val="C0C0C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Quite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OK (assuming "</a:t>
            </a:r>
            <a:r>
              <a:rPr lang="en-US" dirty="0" err="1">
                <a:solidFill>
                  <a:srgbClr val="008000"/>
                </a:solidFill>
              </a:rPr>
              <a:t>rootObject</a:t>
            </a:r>
            <a:r>
              <a:rPr lang="en-US" dirty="0">
                <a:solidFill>
                  <a:srgbClr val="008000"/>
                </a:solidFill>
              </a:rPr>
              <a:t>" exists),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inside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function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scope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now!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/>
              <a:t>   </a:t>
            </a:r>
            <a:r>
              <a:rPr lang="en-US" dirty="0" err="1"/>
              <a:t>var</a:t>
            </a:r>
            <a:r>
              <a:rPr lang="en-US" dirty="0"/>
              <a:t> initialPosition2 = { </a:t>
            </a:r>
            <a:r>
              <a:rPr lang="en-US" dirty="0" err="1"/>
              <a:t>rootObject.x</a:t>
            </a:r>
            <a:r>
              <a:rPr lang="en-US" dirty="0"/>
              <a:t>, </a:t>
            </a:r>
            <a:r>
              <a:rPr lang="en-US" dirty="0" err="1"/>
              <a:t>rootObject.y</a:t>
            </a:r>
            <a:r>
              <a:rPr lang="en-US" dirty="0"/>
              <a:t> } </a:t>
            </a:r>
          </a:p>
          <a:p>
            <a:r>
              <a:rPr lang="en-US" dirty="0"/>
              <a:t>}</a:t>
            </a:r>
            <a:endParaRPr lang="fi-FI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7790572"/>
      </p:ext>
    </p:extLst>
  </p:cSld>
  <p:clrMapOvr>
    <a:masterClrMapping/>
  </p:clrMapOvr>
  <p:transition spd="med">
    <p:fad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WorkerSript</a:t>
            </a:r>
            <a:r>
              <a:rPr lang="en-US" dirty="0"/>
              <a:t> element allows running scripts in a separate thread</a:t>
            </a:r>
          </a:p>
          <a:p>
            <a:pPr lvl="1"/>
            <a:r>
              <a:rPr lang="en-US" dirty="0"/>
              <a:t>Background tasks that do not block the UI</a:t>
            </a:r>
          </a:p>
          <a:p>
            <a:pPr lvl="1"/>
            <a:r>
              <a:rPr lang="en-US" dirty="0"/>
              <a:t>Several workers share the same heap</a:t>
            </a:r>
          </a:p>
          <a:p>
            <a:pPr lvl="1"/>
            <a:r>
              <a:rPr lang="en-US" dirty="0"/>
              <a:t>Thread safe (cannot manipulate the DOM tree)</a:t>
            </a:r>
          </a:p>
          <a:p>
            <a:pPr lvl="1"/>
            <a:r>
              <a:rPr lang="en-US" dirty="0"/>
              <a:t>Simple message passing</a:t>
            </a:r>
          </a:p>
          <a:p>
            <a:pPr lvl="1"/>
            <a:r>
              <a:rPr lang="en-US" dirty="0"/>
              <a:t>Can be nested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ListModel</a:t>
            </a:r>
            <a:r>
              <a:rPr lang="en-US" dirty="0"/>
              <a:t> is the only QML element that can be modified from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WorkerScript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Other QML elements or their properties cannot currently be altered</a:t>
            </a:r>
          </a:p>
          <a:p>
            <a:pPr lvl="1"/>
            <a:r>
              <a:rPr lang="en-US" dirty="0"/>
              <a:t>This might change in future releases</a:t>
            </a:r>
          </a:p>
          <a:p>
            <a:pPr marL="357187" lvl="1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183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WorkerScript</a:t>
            </a:r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1498632"/>
      </p:ext>
    </p:extLst>
  </p:cSld>
  <p:clrMapOvr>
    <a:masterClrMapping/>
  </p:clrMapOvr>
  <p:transition spd="med">
    <p:fad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the JS code to be executed after the worker has been created</a:t>
            </a:r>
          </a:p>
          <a:p>
            <a:pPr marL="2880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WorkerScript</a:t>
            </a:r>
            <a:r>
              <a:rPr lang="en-US" dirty="0">
                <a:latin typeface="Courier New"/>
                <a:cs typeface="Courier New"/>
              </a:rPr>
              <a:t> {</a:t>
            </a:r>
          </a:p>
          <a:p>
            <a:pPr marL="288000" lvl="1" indent="0">
              <a:buNone/>
            </a:pPr>
            <a:r>
              <a:rPr lang="en-US" dirty="0">
                <a:latin typeface="Courier New"/>
                <a:cs typeface="Courier New"/>
              </a:rPr>
              <a:t>    id: </a:t>
            </a:r>
            <a:r>
              <a:rPr lang="en-US" dirty="0" err="1">
                <a:latin typeface="Courier New"/>
                <a:cs typeface="Courier New"/>
              </a:rPr>
              <a:t>someWorker</a:t>
            </a:r>
            <a:endParaRPr lang="en-US" dirty="0">
              <a:latin typeface="Courier New"/>
              <a:cs typeface="Courier New"/>
            </a:endParaRPr>
          </a:p>
          <a:p>
            <a:pPr marL="288000" lvl="1" indent="0">
              <a:buNone/>
            </a:pPr>
            <a:r>
              <a:rPr lang="en-US" dirty="0">
                <a:latin typeface="Courier New"/>
                <a:cs typeface="Courier New"/>
              </a:rPr>
              <a:t>    source: “</a:t>
            </a:r>
            <a:r>
              <a:rPr lang="en-US" dirty="0" err="1">
                <a:latin typeface="Courier New"/>
                <a:cs typeface="Courier New"/>
              </a:rPr>
              <a:t>someJS.js</a:t>
            </a:r>
            <a:r>
              <a:rPr lang="en-US" dirty="0">
                <a:latin typeface="Courier New"/>
                <a:cs typeface="Courier New"/>
              </a:rPr>
              <a:t>”</a:t>
            </a:r>
          </a:p>
          <a:p>
            <a:pPr marL="288000" lvl="1" indent="0">
              <a:buNone/>
            </a:pP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onMessage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dirty="0" err="1">
                <a:latin typeface="Courier New"/>
                <a:cs typeface="Courier New"/>
              </a:rPr>
              <a:t>someElement.text</a:t>
            </a:r>
            <a:r>
              <a:rPr lang="en-US" dirty="0">
                <a:latin typeface="Courier New"/>
                <a:cs typeface="Courier New"/>
              </a:rPr>
              <a:t> = messageObject.property1;</a:t>
            </a:r>
          </a:p>
          <a:p>
            <a:pPr marL="288000" lvl="1" indent="0"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  <a:p>
            <a:pPr indent="0">
              <a:buNone/>
            </a:pPr>
            <a:endParaRPr lang="en-US" dirty="0">
              <a:hlinkClick r:id="rId2" action="ppaction://hlinkfile"/>
            </a:endParaRPr>
          </a:p>
          <a:p>
            <a:r>
              <a:rPr lang="en-US" dirty="0"/>
              <a:t>Return the result to the parent thread</a:t>
            </a:r>
          </a:p>
          <a:p>
            <a:pPr marL="288000" lvl="1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WorkerScript.onMessage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function(message) {</a:t>
            </a:r>
          </a:p>
          <a:p>
            <a:pPr marL="288000" lvl="1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WorkerScript.sendMessage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({‘property1’: value })</a:t>
            </a:r>
          </a:p>
          <a:p>
            <a:pPr marL="288000" lvl="1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WorkerScript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4090" y="332658"/>
            <a:ext cx="3671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scripting/threadedListModel</a:t>
            </a:r>
            <a:endParaRPr lang="fi-FI" sz="1400" dirty="0">
              <a:cs typeface="Open Sans Light"/>
            </a:endParaRPr>
          </a:p>
          <a:p>
            <a:pPr algn="r"/>
            <a:r>
              <a:rPr lang="fi-FI" sz="1400" dirty="0">
                <a:cs typeface="Open Sans Light"/>
              </a:rPr>
              <a:t>Demo: </a:t>
            </a:r>
            <a:r>
              <a:rPr lang="fi-FI" sz="1400" dirty="0" err="1">
                <a:cs typeface="Open Sans Light"/>
              </a:rPr>
              <a:t>scripting/workerScript</a:t>
            </a:r>
            <a:endParaRPr lang="en-US" sz="1400" dirty="0">
              <a:cs typeface="Open Sans Light"/>
            </a:endParaRP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16863569"/>
      </p:ext>
    </p:extLst>
  </p:cSld>
  <p:clrMapOvr>
    <a:masterClrMapping/>
  </p:clrMapOvr>
  <p:transition spd="med">
    <p:fad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might want to run a script upon startup</a:t>
            </a:r>
          </a:p>
          <a:p>
            <a:pPr lvl="1"/>
            <a:r>
              <a:rPr lang="en-US" dirty="0"/>
              <a:t>Or more specifically, when a given component is instantiated</a:t>
            </a:r>
          </a:p>
          <a:p>
            <a:r>
              <a:rPr lang="en-US" dirty="0"/>
              <a:t>Having such code as global is not a good idea</a:t>
            </a:r>
          </a:p>
          <a:p>
            <a:pPr lvl="1"/>
            <a:r>
              <a:rPr lang="en-US" dirty="0"/>
              <a:t>Often your code would need to refer to one or more QML types</a:t>
            </a:r>
          </a:p>
          <a:p>
            <a:r>
              <a:rPr lang="en-US" dirty="0"/>
              <a:t>Use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Component.onCompleted</a:t>
            </a:r>
            <a:r>
              <a:rPr lang="en-US" dirty="0"/>
              <a:t> attached property instead</a:t>
            </a:r>
          </a:p>
          <a:p>
            <a:pPr lvl="1"/>
            <a:r>
              <a:rPr lang="en-US" dirty="0"/>
              <a:t>Executed once the component has been fully initialized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 Scripts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17073" y="3946936"/>
            <a:ext cx="9425470" cy="1582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>
                <a:solidFill>
                  <a:srgbClr val="800080"/>
                </a:solidFill>
              </a:rPr>
              <a:t>Rectangle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{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</a:t>
            </a:r>
            <a:r>
              <a:rPr lang="en-US" sz="1500" dirty="0"/>
              <a:t>function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00"/>
                </a:solidFill>
              </a:rPr>
              <a:t>startupFunction</a:t>
            </a:r>
            <a:r>
              <a:rPr lang="en-US" sz="1500" dirty="0">
                <a:solidFill>
                  <a:srgbClr val="800000"/>
                </a:solidFill>
              </a:rPr>
              <a:t>() { </a:t>
            </a:r>
            <a:r>
              <a:rPr lang="en-US" sz="1500" dirty="0">
                <a:solidFill>
                  <a:srgbClr val="008000"/>
                </a:solidFill>
              </a:rPr>
              <a:t>/*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...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startup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code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...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*/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}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</a:t>
            </a:r>
            <a:r>
              <a:rPr lang="en-US" sz="1500" dirty="0">
                <a:solidFill>
                  <a:srgbClr val="008000"/>
                </a:solidFill>
              </a:rPr>
              <a:t>//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...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b="1" dirty="0">
                <a:solidFill>
                  <a:srgbClr val="C0C0C0"/>
                </a:solidFill>
              </a:rPr>
              <a:t>   </a:t>
            </a:r>
            <a:r>
              <a:rPr lang="en-US" sz="1500" b="1" dirty="0" err="1">
                <a:solidFill>
                  <a:srgbClr val="800000"/>
                </a:solidFill>
              </a:rPr>
              <a:t>Component.onCompleted</a:t>
            </a:r>
            <a:r>
              <a:rPr lang="en-US" sz="1500" b="1" dirty="0">
                <a:solidFill>
                  <a:srgbClr val="800000"/>
                </a:solidFill>
              </a:rPr>
              <a:t>: </a:t>
            </a:r>
            <a:r>
              <a:rPr lang="en-US" sz="1500" b="1" dirty="0" err="1">
                <a:solidFill>
                  <a:srgbClr val="800000"/>
                </a:solidFill>
              </a:rPr>
              <a:t>startupFunction</a:t>
            </a:r>
            <a:r>
              <a:rPr lang="en-US" sz="1500" b="1" dirty="0">
                <a:solidFill>
                  <a:srgbClr val="800000"/>
                </a:solidFill>
              </a:rPr>
              <a:t>();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}</a:t>
            </a:r>
            <a:endParaRPr lang="fi-FI" sz="1500" dirty="0">
              <a:solidFill>
                <a:srgbClr val="800000"/>
              </a:solidFill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7863110"/>
      </p:ext>
    </p:extLst>
  </p:cSld>
  <p:clrMapOvr>
    <a:masterClrMapping/>
  </p:clrMapOvr>
  <p:transition spd="med">
    <p:fad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Compiles QML from resource files to C++ structures</a:t>
            </a:r>
          </a:p>
          <a:p>
            <a:pPr lvl="1"/>
            <a:r>
              <a:rPr lang="en-US" dirty="0"/>
              <a:t>Speeds up the startup time, as there’s no need to compile QML files to byte code</a:t>
            </a:r>
          </a:p>
          <a:p>
            <a:pPr lvl="1"/>
            <a:r>
              <a:rPr lang="en-US" dirty="0"/>
              <a:t>Speeds up the JS execution in the platforms, which do not use JIT (</a:t>
            </a:r>
            <a:r>
              <a:rPr lang="en-US" dirty="0" err="1"/>
              <a:t>iOS</a:t>
            </a:r>
            <a:r>
              <a:rPr lang="en-US" dirty="0"/>
              <a:t>, </a:t>
            </a:r>
            <a:r>
              <a:rPr lang="en-US" dirty="0" err="1"/>
              <a:t>WinRT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need to deploy the QML files with the program</a:t>
            </a:r>
          </a:p>
          <a:p>
            <a:endParaRPr lang="en-US" dirty="0"/>
          </a:p>
          <a:p>
            <a:r>
              <a:rPr lang="en-US" dirty="0"/>
              <a:t>Note that</a:t>
            </a:r>
          </a:p>
          <a:p>
            <a:pPr lvl="1"/>
            <a:r>
              <a:rPr lang="en-US" dirty="0"/>
              <a:t>QML debugging does not work with QML compiler – so recommended to be used in release builds</a:t>
            </a:r>
          </a:p>
          <a:p>
            <a:pPr lvl="1"/>
            <a:r>
              <a:rPr lang="en-US" dirty="0"/>
              <a:t>Compiled code may not be compatible between Qt versions </a:t>
            </a:r>
          </a:p>
          <a:p>
            <a:pPr lvl="1"/>
            <a:endParaRPr lang="en-US" dirty="0"/>
          </a:p>
          <a:p>
            <a:r>
              <a:rPr lang="en-US" dirty="0"/>
              <a:t>Usage is simple</a:t>
            </a:r>
          </a:p>
          <a:p>
            <a:pPr lvl="1"/>
            <a:r>
              <a:rPr lang="en-US" dirty="0"/>
              <a:t>Add </a:t>
            </a:r>
            <a:r>
              <a:rPr lang="en-US" dirty="0">
                <a:latin typeface="Courier New"/>
                <a:cs typeface="Courier New"/>
              </a:rPr>
              <a:t>CONFIG += </a:t>
            </a:r>
            <a:r>
              <a:rPr lang="en-US" dirty="0" err="1">
                <a:latin typeface="Courier New"/>
                <a:cs typeface="Courier New"/>
              </a:rPr>
              <a:t>qtquickcompiler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to the </a:t>
            </a:r>
            <a:r>
              <a:rPr lang="en-US" b="1" dirty="0"/>
              <a:t>.pro </a:t>
            </a:r>
            <a:r>
              <a:rPr lang="en-US" dirty="0"/>
              <a:t>file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QtQuick</a:t>
            </a:r>
            <a:r>
              <a:rPr lang="en-US" dirty="0"/>
              <a:t> Compiler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44930472"/>
      </p:ext>
    </p:extLst>
  </p:cSld>
  <p:clrMapOvr>
    <a:masterClrMapping/>
  </p:clrMapOvr>
  <p:transition spd="med">
    <p:fad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QML-based UIs consist of declarative QML part and imperative part, which may be implemented with JavaScript and C++</a:t>
            </a:r>
          </a:p>
          <a:p>
            <a:endParaRPr lang="en-US" dirty="0"/>
          </a:p>
          <a:p>
            <a:r>
              <a:rPr lang="en-US" dirty="0"/>
              <a:t>If Just-In-Time compilation is available, pure JavaScript performance is typical at least the same as C++ performance</a:t>
            </a:r>
          </a:p>
          <a:p>
            <a:endParaRPr lang="en-US" dirty="0"/>
          </a:p>
          <a:p>
            <a:r>
              <a:rPr lang="en-US" dirty="0"/>
              <a:t>However, additional memory allocations in JavaScript may reduce the performance</a:t>
            </a:r>
          </a:p>
          <a:p>
            <a:endParaRPr lang="en-US" dirty="0"/>
          </a:p>
          <a:p>
            <a:r>
              <a:rPr lang="en-US" dirty="0"/>
              <a:t>Qt Quick Compiler compiles QML to C++, which is compiled to binary in a normal way</a:t>
            </a:r>
          </a:p>
          <a:p>
            <a:pPr lvl="1"/>
            <a:r>
              <a:rPr lang="en-US" dirty="0"/>
              <a:t>No need to compile QML files to byte code in run-time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00409805"/>
      </p:ext>
    </p:extLst>
  </p:cSld>
  <p:clrMapOvr>
    <a:masterClrMapping/>
  </p:clrMapOvr>
  <p:transition spd="med">
    <p:fad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Dynamic QML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75071"/>
      </p:ext>
    </p:extLst>
  </p:cSld>
  <p:clrMapOvr>
    <a:masterClrMapping/>
  </p:clrMapOvr>
  <p:transition spd="med">
    <p:fad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Loader</a:t>
            </a:r>
          </a:p>
          <a:p>
            <a:r>
              <a:rPr lang="en-GB" dirty="0"/>
              <a:t>Qt Components</a:t>
            </a:r>
          </a:p>
          <a:p>
            <a:r>
              <a:rPr lang="en-GB" dirty="0"/>
              <a:t>Lazy Loading</a:t>
            </a:r>
          </a:p>
          <a:p>
            <a:r>
              <a:rPr lang="en-GB" dirty="0"/>
              <a:t>Incubation 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47340255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project has a normal </a:t>
            </a:r>
            <a:r>
              <a:rPr lang="en-US" b="1" dirty="0"/>
              <a:t>.pro </a:t>
            </a:r>
            <a:r>
              <a:rPr lang="en-US" dirty="0"/>
              <a:t>file</a:t>
            </a:r>
          </a:p>
          <a:p>
            <a:pPr lvl="1"/>
            <a:r>
              <a:rPr lang="en-US" dirty="0"/>
              <a:t>QML files typically deployed in resources</a:t>
            </a:r>
          </a:p>
          <a:p>
            <a:pPr lvl="1"/>
            <a:r>
              <a:rPr lang="en-US" dirty="0"/>
              <a:t>QML files may be added to </a:t>
            </a:r>
            <a:r>
              <a:rPr lang="en-US" dirty="0">
                <a:latin typeface="Courier New"/>
                <a:cs typeface="Courier New"/>
              </a:rPr>
              <a:t>OTHER_FILES</a:t>
            </a:r>
            <a:r>
              <a:rPr lang="en-US" dirty="0"/>
              <a:t> variable to make them visible in project files in Qt Creator </a:t>
            </a:r>
          </a:p>
          <a:p>
            <a:pPr lvl="1"/>
            <a:endParaRPr lang="en-US" dirty="0"/>
          </a:p>
          <a:p>
            <a:r>
              <a:rPr lang="en-US" dirty="0"/>
              <a:t>QML project file </a:t>
            </a:r>
            <a:r>
              <a:rPr lang="en-US" b="1" dirty="0"/>
              <a:t>.</a:t>
            </a:r>
            <a:r>
              <a:rPr lang="en-US" b="1" dirty="0" err="1"/>
              <a:t>qmlproject</a:t>
            </a:r>
            <a:r>
              <a:rPr lang="en-US" b="1" dirty="0"/>
              <a:t> </a:t>
            </a:r>
            <a:r>
              <a:rPr lang="en-US" dirty="0"/>
              <a:t>is defined in QML itself</a:t>
            </a:r>
          </a:p>
          <a:p>
            <a:pPr lvl="1"/>
            <a:r>
              <a:rPr lang="en-US" dirty="0"/>
              <a:t>Project properties, e.g. file locations are defined as QML types and their properties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241" y="3861048"/>
            <a:ext cx="11086344" cy="2448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/>
              <a:t>import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QmlProject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1.1 </a:t>
            </a:r>
          </a:p>
          <a:p>
            <a:br>
              <a:rPr lang="en-US" dirty="0"/>
            </a:br>
            <a:r>
              <a:rPr lang="en-US" dirty="0"/>
              <a:t>Project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/>
              <a:t>    </a:t>
            </a:r>
            <a:r>
              <a:rPr lang="en-US" dirty="0" err="1"/>
              <a:t>mainFile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helloWorld.qml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008000"/>
                </a:solidFill>
              </a:rPr>
              <a:t>/*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Include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.</a:t>
            </a:r>
            <a:r>
              <a:rPr lang="en-US" dirty="0" err="1">
                <a:solidFill>
                  <a:srgbClr val="008000"/>
                </a:solidFill>
              </a:rPr>
              <a:t>qml</a:t>
            </a:r>
            <a:r>
              <a:rPr lang="en-US" dirty="0">
                <a:solidFill>
                  <a:srgbClr val="008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.</a:t>
            </a:r>
            <a:r>
              <a:rPr lang="en-US" dirty="0" err="1">
                <a:solidFill>
                  <a:srgbClr val="008000"/>
                </a:solidFill>
              </a:rPr>
              <a:t>js</a:t>
            </a:r>
            <a:r>
              <a:rPr lang="en-US" dirty="0">
                <a:solidFill>
                  <a:srgbClr val="008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and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files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from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current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directory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and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subdirectories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*/</a:t>
            </a:r>
            <a:r>
              <a:rPr lang="en-US" dirty="0"/>
              <a:t> </a:t>
            </a:r>
          </a:p>
          <a:p>
            <a:r>
              <a:rPr lang="en-US" dirty="0"/>
              <a:t>    </a:t>
            </a:r>
            <a:r>
              <a:rPr lang="en-US" dirty="0" err="1"/>
              <a:t>QmlFiles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directory: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".”</a:t>
            </a:r>
            <a:r>
              <a:rPr lang="en-US" dirty="0"/>
              <a:t>  } </a:t>
            </a:r>
          </a:p>
          <a:p>
            <a:r>
              <a:rPr lang="en-US" dirty="0"/>
              <a:t>    </a:t>
            </a:r>
            <a:r>
              <a:rPr lang="en-US" dirty="0" err="1"/>
              <a:t>JavaScriptFiles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directory: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"."</a:t>
            </a:r>
            <a:r>
              <a:rPr lang="en-US" dirty="0"/>
              <a:t> } </a:t>
            </a:r>
          </a:p>
          <a:p>
            <a:r>
              <a:rPr lang="en-US" dirty="0"/>
              <a:t>    </a:t>
            </a:r>
            <a:r>
              <a:rPr lang="en-US" dirty="0" err="1"/>
              <a:t>ImageFiles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directory: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"."</a:t>
            </a:r>
            <a:r>
              <a:rPr lang="en-US" dirty="0"/>
              <a:t> } </a:t>
            </a:r>
          </a:p>
          <a:p>
            <a:r>
              <a:rPr lang="en-US" dirty="0">
                <a:solidFill>
                  <a:srgbClr val="008000"/>
                </a:solidFill>
              </a:rPr>
              <a:t>    /*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List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of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plugin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directories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passed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to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QML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runtime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*/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8000"/>
                </a:solidFill>
              </a:rPr>
              <a:t>    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importPaths</a:t>
            </a:r>
            <a:r>
              <a:rPr lang="en-US" dirty="0">
                <a:solidFill>
                  <a:srgbClr val="008000"/>
                </a:solidFill>
              </a:rPr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[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"../</a:t>
            </a:r>
            <a:r>
              <a:rPr lang="en-US" dirty="0" err="1">
                <a:solidFill>
                  <a:srgbClr val="008000"/>
                </a:solidFill>
              </a:rPr>
              <a:t>exampleplugin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]</a:t>
            </a:r>
            <a:r>
              <a:rPr lang="en-US" dirty="0"/>
              <a:t> 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50453703"/>
      </p:ext>
    </p:extLst>
  </p:cSld>
  <p:clrMapOvr>
    <a:masterClrMapping/>
  </p:clrMapOvr>
  <p:transition spd="med">
    <p:fad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view types in QML support dynamic object management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ListView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GridView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PathView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Repeater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ListModel</a:t>
            </a:r>
            <a:r>
              <a:rPr lang="en-US" dirty="0"/>
              <a:t> also supports adding data elements dynamically</a:t>
            </a:r>
          </a:p>
          <a:p>
            <a:pPr lvl="1"/>
            <a:endParaRPr lang="en-US" dirty="0"/>
          </a:p>
          <a:p>
            <a:r>
              <a:rPr lang="en-US" dirty="0"/>
              <a:t>In this module we will see how JavaScript can be used for this purpose</a:t>
            </a:r>
          </a:p>
          <a:p>
            <a:pPr lvl="1"/>
            <a:r>
              <a:rPr lang="en-US" dirty="0"/>
              <a:t>An very good example is provided in the SDK:</a:t>
            </a:r>
          </a:p>
          <a:p>
            <a:pPr marL="586130" lvl="1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&lt;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your_Qt_root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&gt;/examples/declarative/toys/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dynamicscene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Notice that in hybrid QML/C++ applications the recommended way is to use C++ as much as possible</a:t>
            </a:r>
          </a:p>
          <a:p>
            <a:pPr lvl="1"/>
            <a:r>
              <a:rPr lang="en-US" dirty="0"/>
              <a:t>Use JavaScript only when C++ is not feasible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QML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55021204"/>
      </p:ext>
    </p:extLst>
  </p:cSld>
  <p:clrMapOvr>
    <a:masterClrMapping/>
  </p:clrMapOvr>
  <p:transition spd="med">
    <p:fad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three ways of loading/creating QML objects dynamically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Loader</a:t>
            </a:r>
            <a:r>
              <a:rPr lang="en-US" dirty="0">
                <a:latin typeface="Nokia Standard Multiscript"/>
                <a:cs typeface="Courier New" pitchFamily="49" charset="0"/>
              </a:rPr>
              <a:t> type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Qt.createComponent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Qt.createQmlObject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pPr lvl="1"/>
            <a:endParaRPr lang="en-US" dirty="0"/>
          </a:p>
          <a:p>
            <a:r>
              <a:rPr lang="en-US" dirty="0"/>
              <a:t>Dynamically created objects can also be deleted when not needed anymore</a:t>
            </a:r>
          </a:p>
          <a:p>
            <a:pPr lvl="1"/>
            <a:r>
              <a:rPr lang="en-US" dirty="0"/>
              <a:t>You cannot delete anything statically declared in a QML file!</a:t>
            </a:r>
          </a:p>
          <a:p>
            <a:endParaRPr lang="en-US" dirty="0"/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Lazy loading of objects to speed up application start-up</a:t>
            </a:r>
          </a:p>
          <a:p>
            <a:pPr lvl="1"/>
            <a:r>
              <a:rPr lang="en-US" dirty="0"/>
              <a:t>Context or state-sensitive application content, e.g. application pages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Object Management in QML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64516668"/>
      </p:ext>
    </p:extLst>
  </p:cSld>
  <p:clrMapOvr>
    <a:masterClrMapping/>
  </p:clrMapOvr>
  <p:transition spd="med">
    <p:fad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Simply instantiates an object from the given component synchronously or asynchronously </a:t>
            </a:r>
          </a:p>
          <a:p>
            <a:pPr lvl="1"/>
            <a:r>
              <a:rPr lang="en-US" dirty="0"/>
              <a:t>The object is placed where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Loader</a:t>
            </a:r>
            <a:r>
              <a:rPr lang="en-US" dirty="0"/>
              <a:t> is specified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/>
              <a:t> 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sourceComponent</a:t>
            </a:r>
            <a:r>
              <a:rPr lang="en-US" dirty="0"/>
              <a:t> properties</a:t>
            </a:r>
          </a:p>
          <a:p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Loader</a:t>
            </a:r>
          </a:p>
        </p:txBody>
      </p:sp>
      <p:pic>
        <p:nvPicPr>
          <p:cNvPr id="5" name="Picture 4" descr="C:/Work/Training/Qt/QtQuick/under_construction/courseware/slides/examples/10_dynamic_qml/Loader/Loader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360" y="2430063"/>
            <a:ext cx="2025703" cy="1822202"/>
          </a:xfrm>
          <a:prstGeom prst="rect">
            <a:avLst/>
          </a:prstGeom>
        </p:spPr>
      </p:pic>
      <p:pic>
        <p:nvPicPr>
          <p:cNvPr id="6" name="Picture 5" descr="C:/Work/Training/Qt/QtQuick/under_construction/courseware/slides/examples/10_dynamic_qml/Loader/Loader.qml - Qt QML Viewer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360" y="4478378"/>
            <a:ext cx="2025735" cy="182223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07263" y="2852937"/>
            <a:ext cx="8602328" cy="35283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 </a:t>
            </a:r>
          </a:p>
          <a:p>
            <a:r>
              <a:rPr lang="en-US" dirty="0">
                <a:solidFill>
                  <a:srgbClr val="800080"/>
                </a:solidFill>
              </a:rPr>
              <a:t>   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anchors.horizontalCenter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parent.horizontalCenter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anchors.top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parent.top</a:t>
            </a:r>
            <a:r>
              <a:rPr lang="en-US" dirty="0"/>
              <a:t>; </a:t>
            </a:r>
            <a:r>
              <a:rPr lang="en-US" dirty="0" err="1">
                <a:solidFill>
                  <a:srgbClr val="800000"/>
                </a:solidFill>
              </a:rPr>
              <a:t>font.pixelSize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16 </a:t>
            </a:r>
          </a:p>
          <a:p>
            <a:r>
              <a:rPr lang="en-US" b="1" dirty="0"/>
              <a:t>      text: </a:t>
            </a:r>
            <a:r>
              <a:rPr lang="en-US" b="1" dirty="0" err="1"/>
              <a:t>loader.status</a:t>
            </a:r>
            <a:r>
              <a:rPr lang="en-US" b="1" dirty="0"/>
              <a:t> != </a:t>
            </a:r>
            <a:r>
              <a:rPr lang="en-US" b="1" dirty="0" err="1"/>
              <a:t>Loader.Ready</a:t>
            </a:r>
            <a:r>
              <a:rPr lang="en-US" b="1" dirty="0"/>
              <a:t> ? </a:t>
            </a:r>
          </a:p>
          <a:p>
            <a:r>
              <a:rPr lang="en-US" b="1" dirty="0">
                <a:solidFill>
                  <a:srgbClr val="008000"/>
                </a:solidFill>
              </a:rPr>
              <a:t>	"Click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to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add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a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rectangle!"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"Loaded!"</a:t>
            </a:r>
            <a:r>
              <a:rPr lang="en-US" b="1" dirty="0"/>
              <a:t>	</a:t>
            </a:r>
          </a:p>
          <a:p>
            <a:r>
              <a:rPr lang="en-US" dirty="0"/>
              <a:t>   } </a:t>
            </a:r>
          </a:p>
          <a:p>
            <a:r>
              <a:rPr lang="en-US" dirty="0">
                <a:solidFill>
                  <a:srgbClr val="800080"/>
                </a:solidFill>
              </a:rPr>
              <a:t>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</a:t>
            </a:r>
            <a:r>
              <a:rPr lang="en-US" b="1" dirty="0" err="1">
                <a:solidFill>
                  <a:srgbClr val="800000"/>
                </a:solidFill>
              </a:rPr>
              <a:t>onClicked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myrectloader.source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b="1" dirty="0" err="1">
                <a:solidFill>
                  <a:srgbClr val="008000"/>
                </a:solidFill>
              </a:rPr>
              <a:t>MyRect.qml</a:t>
            </a:r>
            <a:r>
              <a:rPr lang="en-US" b="1" dirty="0">
                <a:solidFill>
                  <a:srgbClr val="008000"/>
                </a:solidFill>
              </a:rPr>
              <a:t>”</a:t>
            </a:r>
            <a:r>
              <a:rPr lang="en-US" b="1" dirty="0"/>
              <a:t>;</a:t>
            </a:r>
          </a:p>
          <a:p>
            <a:r>
              <a:rPr lang="en-US" dirty="0"/>
              <a:t>   }</a:t>
            </a:r>
          </a:p>
          <a:p>
            <a:r>
              <a:rPr lang="en-US" b="1" dirty="0"/>
              <a:t>   </a:t>
            </a:r>
            <a:r>
              <a:rPr lang="en-US" b="1" dirty="0">
                <a:solidFill>
                  <a:srgbClr val="800080"/>
                </a:solidFill>
              </a:rPr>
              <a:t>Loader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id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myrectloader</a:t>
            </a:r>
            <a:r>
              <a:rPr lang="en-US" b="1" dirty="0"/>
              <a:t>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</a:t>
            </a:r>
            <a:r>
              <a:rPr lang="en-US" b="1" dirty="0" err="1">
                <a:solidFill>
                  <a:srgbClr val="800000"/>
                </a:solidFill>
              </a:rPr>
              <a:t>anchors.centerIn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parent </a:t>
            </a:r>
          </a:p>
          <a:p>
            <a:r>
              <a:rPr lang="en-US" b="1" dirty="0"/>
              <a:t>   }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dynamic/loader</a:t>
            </a:r>
            <a:endParaRPr lang="en-US" sz="1400" dirty="0">
              <a:cs typeface="Open Sans Light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419471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access the loaded object within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Loader</a:t>
            </a:r>
            <a:r>
              <a:rPr lang="en-US" dirty="0"/>
              <a:t>, use its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item</a:t>
            </a:r>
            <a:r>
              <a:rPr lang="en-US" dirty="0"/>
              <a:t> property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Loader</a:t>
            </a:r>
          </a:p>
        </p:txBody>
      </p:sp>
      <p:pic>
        <p:nvPicPr>
          <p:cNvPr id="5" name="Picture 4" descr="C:/Work/Training/Qt/QtQuick/under_construction/courseware/slides/examples/10_dynamic_qml/Loader/Loader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797" y="1988305"/>
            <a:ext cx="2290530" cy="2060423"/>
          </a:xfrm>
          <a:prstGeom prst="rect">
            <a:avLst/>
          </a:prstGeom>
        </p:spPr>
      </p:pic>
      <p:pic>
        <p:nvPicPr>
          <p:cNvPr id="6" name="Picture 5" descr="C:/Work/Training/Qt/QtQuick/under_construction/courseware/slides/examples/10_dynamic_qml/Loader/Loader.qml - Qt QML Viewer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798" y="4208495"/>
            <a:ext cx="2290527" cy="206042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95939" y="2204864"/>
            <a:ext cx="7763358" cy="4005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 </a:t>
            </a:r>
          </a:p>
          <a:p>
            <a:r>
              <a:rPr lang="en-US" dirty="0">
                <a:solidFill>
                  <a:srgbClr val="800080"/>
                </a:solidFill>
              </a:rPr>
              <a:t>   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/* … */ } </a:t>
            </a:r>
          </a:p>
          <a:p>
            <a:r>
              <a:rPr lang="en-US" dirty="0">
                <a:solidFill>
                  <a:srgbClr val="800080"/>
                </a:solidFill>
              </a:rPr>
              <a:t>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onClicked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/>
              <a:t>         </a:t>
            </a:r>
            <a:r>
              <a:rPr lang="en-US" dirty="0" err="1"/>
              <a:t>myrectloader.source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MyRect.qml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 </a:t>
            </a:r>
          </a:p>
          <a:p>
            <a:r>
              <a:rPr lang="en-US" dirty="0"/>
              <a:t>      }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onDoubleClicked</a:t>
            </a:r>
            <a:r>
              <a:rPr lang="en-US" dirty="0"/>
              <a:t>: { </a:t>
            </a:r>
          </a:p>
          <a:p>
            <a:r>
              <a:rPr lang="en-US" b="1" dirty="0"/>
              <a:t>         if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(</a:t>
            </a:r>
            <a:r>
              <a:rPr lang="en-US" b="1" dirty="0" err="1"/>
              <a:t>myrectloader.item</a:t>
            </a:r>
            <a:r>
              <a:rPr lang="en-US" b="1" dirty="0"/>
              <a:t> != undefined) { 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myrectloader.item.color</a:t>
            </a:r>
            <a:r>
              <a:rPr lang="en-US" b="1" dirty="0"/>
              <a:t> = </a:t>
            </a:r>
            <a:r>
              <a:rPr lang="en-US" b="1" dirty="0">
                <a:solidFill>
                  <a:srgbClr val="008000"/>
                </a:solidFill>
              </a:rPr>
              <a:t>"blue"</a:t>
            </a:r>
            <a:r>
              <a:rPr lang="en-US" b="1" dirty="0"/>
              <a:t> </a:t>
            </a:r>
          </a:p>
          <a:p>
            <a:r>
              <a:rPr lang="en-US" b="1" dirty="0"/>
              <a:t>         } </a:t>
            </a:r>
          </a:p>
          <a:p>
            <a:r>
              <a:rPr lang="en-US" dirty="0"/>
              <a:t>      }</a:t>
            </a:r>
            <a:endParaRPr lang="en-US" b="1" dirty="0"/>
          </a:p>
          <a:p>
            <a:r>
              <a:rPr lang="en-US" dirty="0"/>
              <a:t>   }</a:t>
            </a:r>
          </a:p>
          <a:p>
            <a:r>
              <a:rPr lang="en-US" dirty="0"/>
              <a:t>   </a:t>
            </a:r>
            <a:r>
              <a:rPr lang="en-US" dirty="0">
                <a:solidFill>
                  <a:srgbClr val="800080"/>
                </a:solidFill>
              </a:rPr>
              <a:t>Loader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myrectloader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anchors.centerIn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 </a:t>
            </a:r>
          </a:p>
          <a:p>
            <a:r>
              <a:rPr lang="en-US" dirty="0"/>
              <a:t>   } 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416658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626357" y="2572552"/>
            <a:ext cx="8649818" cy="3808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b="1" dirty="0"/>
              <a:t>// </a:t>
            </a:r>
            <a:r>
              <a:rPr lang="fi-FI" b="1" dirty="0" err="1"/>
              <a:t>MyScripts.js</a:t>
            </a:r>
            <a:endParaRPr lang="en-US" b="1" dirty="0"/>
          </a:p>
          <a:p>
            <a:r>
              <a:rPr lang="en-US" dirty="0" err="1"/>
              <a:t>var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component, </a:t>
            </a:r>
            <a:r>
              <a:rPr lang="en-US" dirty="0" err="1"/>
              <a:t>parentObject</a:t>
            </a:r>
            <a:r>
              <a:rPr lang="en-US" dirty="0"/>
              <a:t>, </a:t>
            </a:r>
            <a:r>
              <a:rPr lang="en-US" dirty="0" err="1"/>
              <a:t>theObject</a:t>
            </a:r>
            <a:r>
              <a:rPr lang="en-US" dirty="0"/>
              <a:t> </a:t>
            </a:r>
          </a:p>
          <a:p>
            <a:r>
              <a:rPr lang="en-US" dirty="0"/>
              <a:t>function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createObject</a:t>
            </a:r>
            <a:r>
              <a:rPr lang="en-US" dirty="0"/>
              <a:t>(parent)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/>
              <a:t>   </a:t>
            </a:r>
            <a:r>
              <a:rPr lang="en-US" dirty="0" err="1"/>
              <a:t>parentObject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parent; </a:t>
            </a:r>
          </a:p>
          <a:p>
            <a:r>
              <a:rPr lang="en-US" b="1" dirty="0"/>
              <a:t>   component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Qt.createComponent</a:t>
            </a:r>
            <a:r>
              <a:rPr lang="en-US" b="1" dirty="0"/>
              <a:t>(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b="1" dirty="0" err="1">
                <a:solidFill>
                  <a:srgbClr val="008000"/>
                </a:solidFill>
              </a:rPr>
              <a:t>MySubRect.qml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b="1" dirty="0"/>
              <a:t>); </a:t>
            </a:r>
          </a:p>
          <a:p>
            <a:r>
              <a:rPr lang="en-US" b="1" dirty="0"/>
              <a:t>   if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(</a:t>
            </a:r>
            <a:r>
              <a:rPr lang="en-US" b="1" dirty="0" err="1"/>
              <a:t>component.status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Component.Ready</a:t>
            </a:r>
            <a:r>
              <a:rPr lang="en-US" b="1" dirty="0"/>
              <a:t>) </a:t>
            </a:r>
          </a:p>
          <a:p>
            <a:r>
              <a:rPr lang="en-US" b="1" dirty="0"/>
              <a:t>      </a:t>
            </a:r>
            <a:r>
              <a:rPr lang="en-US" b="1" dirty="0" err="1"/>
              <a:t>finishCreation</a:t>
            </a:r>
            <a:r>
              <a:rPr lang="en-US" b="1" dirty="0"/>
              <a:t>(); </a:t>
            </a:r>
          </a:p>
          <a:p>
            <a:r>
              <a:rPr lang="en-US" b="1" dirty="0"/>
              <a:t>   else </a:t>
            </a:r>
          </a:p>
          <a:p>
            <a:r>
              <a:rPr lang="en-US" b="1" dirty="0"/>
              <a:t>      </a:t>
            </a:r>
            <a:r>
              <a:rPr lang="en-US" b="1" dirty="0" err="1"/>
              <a:t>component.statusChanged.connect</a:t>
            </a:r>
            <a:r>
              <a:rPr lang="en-US" b="1" dirty="0"/>
              <a:t>(</a:t>
            </a:r>
            <a:r>
              <a:rPr lang="en-US" b="1" dirty="0" err="1"/>
              <a:t>finishCreation</a:t>
            </a:r>
            <a:r>
              <a:rPr lang="en-US" b="1" dirty="0"/>
              <a:t>); </a:t>
            </a:r>
          </a:p>
          <a:p>
            <a:r>
              <a:rPr lang="en-US" dirty="0"/>
              <a:t>} </a:t>
            </a:r>
          </a:p>
          <a:p>
            <a:r>
              <a:rPr lang="en-US" dirty="0"/>
              <a:t>function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finishCreation</a:t>
            </a:r>
            <a:r>
              <a:rPr lang="en-US" dirty="0"/>
              <a:t>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b="1" dirty="0"/>
              <a:t>   if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(</a:t>
            </a:r>
            <a:r>
              <a:rPr lang="en-US" b="1" dirty="0" err="1"/>
              <a:t>component.status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Component.Ready</a:t>
            </a:r>
            <a:r>
              <a:rPr lang="en-US" b="1" dirty="0"/>
              <a:t>)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 </a:t>
            </a:r>
          </a:p>
          <a:p>
            <a:r>
              <a:rPr lang="en-US" b="1" dirty="0"/>
              <a:t>      </a:t>
            </a:r>
            <a:r>
              <a:rPr lang="en-US" b="1" dirty="0" err="1"/>
              <a:t>theObject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component.createObject</a:t>
            </a:r>
            <a:r>
              <a:rPr lang="en-US" b="1" dirty="0"/>
              <a:t>(</a:t>
            </a:r>
            <a:r>
              <a:rPr lang="en-US" b="1" dirty="0" err="1"/>
              <a:t>parentObject</a:t>
            </a:r>
            <a:r>
              <a:rPr lang="en-US" b="1" dirty="0"/>
              <a:t>); </a:t>
            </a:r>
          </a:p>
          <a:p>
            <a:r>
              <a:rPr lang="en-US" b="1" dirty="0"/>
              <a:t>      if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(</a:t>
            </a:r>
            <a:r>
              <a:rPr lang="en-US" b="1" dirty="0" err="1"/>
              <a:t>theObject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null)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 </a:t>
            </a:r>
          </a:p>
          <a:p>
            <a:r>
              <a:rPr lang="en-US" dirty="0">
                <a:solidFill>
                  <a:srgbClr val="008000"/>
                </a:solidFill>
              </a:rPr>
              <a:t>     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else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Error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Handling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8000"/>
                </a:solidFill>
              </a:rPr>
              <a:t>      </a:t>
            </a:r>
            <a:r>
              <a:rPr lang="en-US" dirty="0"/>
              <a:t>}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Success,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additional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steps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if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needed</a:t>
            </a:r>
            <a:r>
              <a:rPr lang="en-US" dirty="0"/>
              <a:t> </a:t>
            </a:r>
          </a:p>
          <a:p>
            <a:r>
              <a:rPr lang="en-US" b="1" dirty="0"/>
              <a:t>   }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else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if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(</a:t>
            </a:r>
            <a:r>
              <a:rPr lang="en-US" b="1" dirty="0" err="1"/>
              <a:t>component.status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==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Component.Error</a:t>
            </a:r>
            <a:r>
              <a:rPr lang="en-US" b="1" dirty="0"/>
              <a:t>)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 </a:t>
            </a:r>
            <a:r>
              <a:rPr lang="en-US" b="1" dirty="0">
                <a:solidFill>
                  <a:srgbClr val="008000"/>
                </a:solidFill>
              </a:rPr>
              <a:t>//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Error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Handling</a:t>
            </a:r>
            <a:r>
              <a:rPr lang="en-US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you to create an object as a child to any object</a:t>
            </a:r>
          </a:p>
          <a:p>
            <a:pPr lvl="1"/>
            <a:r>
              <a:rPr lang="en-US" dirty="0"/>
              <a:t>Unlike with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Loader</a:t>
            </a:r>
            <a:r>
              <a:rPr lang="en-US" dirty="0"/>
              <a:t>, no need to know the position beforehand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Qt.createComponent</a:t>
            </a:r>
            <a:r>
              <a:rPr lang="en-US" dirty="0"/>
              <a:t>()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7981178" y="2492897"/>
            <a:ext cx="4057375" cy="1189973"/>
          </a:xfrm>
          <a:prstGeom prst="borderCallout1">
            <a:avLst>
              <a:gd name="adj1" fmla="val 22917"/>
              <a:gd name="adj2" fmla="val -911"/>
              <a:gd name="adj3" fmla="val 81489"/>
              <a:gd name="adj4" fmla="val -23360"/>
            </a:avLst>
          </a:prstGeom>
          <a:gradFill>
            <a:gsLst>
              <a:gs pos="0">
                <a:srgbClr val="86BC25"/>
              </a:gs>
              <a:gs pos="100000">
                <a:schemeClr val="accent1">
                  <a:tint val="50000"/>
                  <a:shade val="100000"/>
                  <a:satMod val="350000"/>
                  <a:lumMod val="0"/>
                  <a:lumOff val="100000"/>
                </a:schemeClr>
              </a:gs>
            </a:gsLst>
          </a:gradFill>
          <a:ln w="25400">
            <a:solidFill>
              <a:srgbClr val="86BC2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fi-FI" dirty="0" err="1">
                <a:solidFill>
                  <a:schemeClr val="tx1"/>
                </a:solidFill>
                <a:cs typeface="Open Sans Light"/>
              </a:rPr>
              <a:t>Especially</a:t>
            </a:r>
            <a:r>
              <a:rPr lang="fi-FI" dirty="0">
                <a:solidFill>
                  <a:schemeClr val="tx1"/>
                </a:solidFill>
                <a:cs typeface="Open Sans Light"/>
              </a:rPr>
              <a:t> </a:t>
            </a:r>
            <a:r>
              <a:rPr lang="fi-FI" dirty="0" err="1">
                <a:solidFill>
                  <a:schemeClr val="tx1"/>
                </a:solidFill>
                <a:cs typeface="Open Sans Light"/>
              </a:rPr>
              <a:t>important</a:t>
            </a:r>
            <a:r>
              <a:rPr lang="fi-FI" dirty="0">
                <a:solidFill>
                  <a:schemeClr val="tx1"/>
                </a:solidFill>
                <a:cs typeface="Open Sans Light"/>
              </a:rPr>
              <a:t> </a:t>
            </a:r>
            <a:r>
              <a:rPr lang="fi-FI" dirty="0" err="1">
                <a:solidFill>
                  <a:schemeClr val="tx1"/>
                </a:solidFill>
                <a:cs typeface="Open Sans Light"/>
              </a:rPr>
              <a:t>when</a:t>
            </a:r>
            <a:r>
              <a:rPr lang="fi-FI" dirty="0">
                <a:solidFill>
                  <a:schemeClr val="tx1"/>
                </a:solidFill>
                <a:cs typeface="Open Sans Light"/>
              </a:rPr>
              <a:t> </a:t>
            </a:r>
            <a:r>
              <a:rPr lang="fi-FI" dirty="0" err="1">
                <a:solidFill>
                  <a:schemeClr val="tx1"/>
                </a:solidFill>
                <a:cs typeface="Open Sans Light"/>
              </a:rPr>
              <a:t>loading</a:t>
            </a:r>
            <a:r>
              <a:rPr lang="fi-FI" dirty="0">
                <a:solidFill>
                  <a:schemeClr val="tx1"/>
                </a:solidFill>
                <a:cs typeface="Open Sans Light"/>
              </a:rPr>
              <a:t> </a:t>
            </a:r>
            <a:r>
              <a:rPr lang="fi-FI" dirty="0" err="1">
                <a:solidFill>
                  <a:schemeClr val="tx1"/>
                </a:solidFill>
                <a:cs typeface="Open Sans Light"/>
              </a:rPr>
              <a:t>network-based</a:t>
            </a:r>
            <a:r>
              <a:rPr lang="fi-FI" dirty="0">
                <a:solidFill>
                  <a:schemeClr val="tx1"/>
                </a:solidFill>
                <a:cs typeface="Open Sans Light"/>
              </a:rPr>
              <a:t> </a:t>
            </a:r>
            <a:r>
              <a:rPr lang="fi-FI" dirty="0" err="1">
                <a:solidFill>
                  <a:schemeClr val="tx1"/>
                </a:solidFill>
                <a:cs typeface="Open Sans Light"/>
              </a:rPr>
              <a:t>objects</a:t>
            </a:r>
            <a:r>
              <a:rPr lang="fi-FI" dirty="0">
                <a:solidFill>
                  <a:schemeClr val="tx1"/>
                </a:solidFill>
                <a:cs typeface="Open Sans Light"/>
              </a:rPr>
              <a:t> as </a:t>
            </a:r>
            <a:r>
              <a:rPr lang="fi-FI" dirty="0" err="1">
                <a:solidFill>
                  <a:schemeClr val="tx1"/>
                </a:solidFill>
                <a:cs typeface="Open Sans Light"/>
              </a:rPr>
              <a:t>loading</a:t>
            </a:r>
            <a:r>
              <a:rPr lang="fi-FI" dirty="0">
                <a:solidFill>
                  <a:schemeClr val="tx1"/>
                </a:solidFill>
                <a:cs typeface="Open Sans Light"/>
              </a:rPr>
              <a:t> </a:t>
            </a:r>
            <a:r>
              <a:rPr lang="fi-FI" dirty="0" err="1">
                <a:solidFill>
                  <a:schemeClr val="tx1"/>
                </a:solidFill>
                <a:cs typeface="Open Sans Light"/>
              </a:rPr>
              <a:t>might</a:t>
            </a:r>
            <a:r>
              <a:rPr lang="fi-FI" dirty="0">
                <a:solidFill>
                  <a:schemeClr val="tx1"/>
                </a:solidFill>
                <a:cs typeface="Open Sans Light"/>
              </a:rPr>
              <a:t> </a:t>
            </a:r>
            <a:r>
              <a:rPr lang="fi-FI" dirty="0" err="1">
                <a:solidFill>
                  <a:schemeClr val="tx1"/>
                </a:solidFill>
                <a:cs typeface="Open Sans Light"/>
              </a:rPr>
              <a:t>take</a:t>
            </a:r>
            <a:r>
              <a:rPr lang="fi-FI" dirty="0">
                <a:solidFill>
                  <a:schemeClr val="tx1"/>
                </a:solidFill>
                <a:cs typeface="Open Sans Light"/>
              </a:rPr>
              <a:t> </a:t>
            </a:r>
            <a:r>
              <a:rPr lang="fi-FI" dirty="0" err="1">
                <a:solidFill>
                  <a:schemeClr val="tx1"/>
                </a:solidFill>
                <a:cs typeface="Open Sans Light"/>
              </a:rPr>
              <a:t>time</a:t>
            </a:r>
            <a:endParaRPr lang="en-US" dirty="0">
              <a:solidFill>
                <a:schemeClr val="tx1"/>
              </a:solidFill>
              <a:cs typeface="Open Sans Ligh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63194" y="3501008"/>
            <a:ext cx="6818852" cy="1080120"/>
          </a:xfrm>
          <a:prstGeom prst="roundRect">
            <a:avLst/>
          </a:prstGeom>
          <a:solidFill>
            <a:srgbClr val="86BC25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dynamic/createComponent</a:t>
            </a:r>
            <a:endParaRPr lang="en-US" sz="1400" dirty="0">
              <a:cs typeface="Open Sans Light"/>
            </a:endParaRP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941293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Qt.createComponent</a:t>
            </a:r>
            <a:r>
              <a:rPr lang="en-US" dirty="0"/>
              <a:t>()</a:t>
            </a:r>
          </a:p>
        </p:txBody>
      </p:sp>
      <p:pic>
        <p:nvPicPr>
          <p:cNvPr id="5" name="Picture 4" descr="C:/Work/Training/Qt/QtQuick/under_construction/courseware/slides/examples/10_dynamic_qml/CreateComponent/CreateComponent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273" y="1268763"/>
            <a:ext cx="2107946" cy="1514687"/>
          </a:xfrm>
          <a:prstGeom prst="rect">
            <a:avLst/>
          </a:prstGeom>
        </p:spPr>
      </p:pic>
      <p:pic>
        <p:nvPicPr>
          <p:cNvPr id="6" name="Picture 5" descr="C:/Work/Training/Qt/QtQuick/under_construction/courseware/slides/examples/10_dynamic_qml/CreateComponent/CreateComponent.qml - Qt QML Viewer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271" y="2913286"/>
            <a:ext cx="2107946" cy="1514687"/>
          </a:xfrm>
          <a:prstGeom prst="rect">
            <a:avLst/>
          </a:prstGeom>
        </p:spPr>
      </p:pic>
      <p:pic>
        <p:nvPicPr>
          <p:cNvPr id="7" name="Picture 6" descr="C:/Work/Training/Qt/QtQuick/under_construction/courseware/slides/examples/10_dynamic_qml/CreateComponent/CreateComponent.qml - Qt QML Viewer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273" y="4566722"/>
            <a:ext cx="2107946" cy="151468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2229" y="1301762"/>
            <a:ext cx="8143267" cy="4863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/>
              <a:t>import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"MyScripts.js"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as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Scripts </a:t>
            </a:r>
          </a:p>
          <a:p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 </a:t>
            </a:r>
          </a:p>
          <a:p>
            <a:r>
              <a:rPr lang="en-US" dirty="0">
                <a:solidFill>
                  <a:srgbClr val="800080"/>
                </a:solidFill>
              </a:rPr>
              <a:t>   Row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anchors.centerIn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spacing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25 </a:t>
            </a:r>
          </a:p>
          <a:p>
            <a:r>
              <a:rPr lang="en-US" dirty="0">
                <a:solidFill>
                  <a:srgbClr val="800080"/>
                </a:solidFill>
              </a:rPr>
              <a:t>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id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first </a:t>
            </a:r>
          </a:p>
          <a:p>
            <a:r>
              <a:rPr lang="en-US" dirty="0">
                <a:solidFill>
                  <a:srgbClr val="800000"/>
                </a:solidFill>
              </a:rPr>
              <a:t>   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   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   </a:t>
            </a:r>
            <a:r>
              <a:rPr lang="en-US" b="1" dirty="0" err="1">
                <a:solidFill>
                  <a:srgbClr val="800000"/>
                </a:solidFill>
              </a:rPr>
              <a:t>onClicked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Scripts.createObject</a:t>
            </a:r>
            <a:r>
              <a:rPr lang="en-US" b="1" dirty="0"/>
              <a:t>(first)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} </a:t>
            </a:r>
          </a:p>
          <a:p>
            <a:r>
              <a:rPr lang="en-US" dirty="0"/>
              <a:t>         } </a:t>
            </a:r>
          </a:p>
          <a:p>
            <a:r>
              <a:rPr lang="en-US" dirty="0"/>
              <a:t>      } </a:t>
            </a:r>
          </a:p>
          <a:p>
            <a:r>
              <a:rPr lang="en-US" dirty="0">
                <a:solidFill>
                  <a:srgbClr val="800080"/>
                </a:solidFill>
              </a:rPr>
              <a:t>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id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second </a:t>
            </a:r>
          </a:p>
          <a:p>
            <a:r>
              <a:rPr lang="en-US" dirty="0">
                <a:solidFill>
                  <a:srgbClr val="800000"/>
                </a:solidFill>
              </a:rPr>
              <a:t>   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   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   </a:t>
            </a:r>
            <a:r>
              <a:rPr lang="en-US" b="1" dirty="0" err="1">
                <a:solidFill>
                  <a:srgbClr val="800000"/>
                </a:solidFill>
              </a:rPr>
              <a:t>onClicked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{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Scripts.createObject</a:t>
            </a:r>
            <a:r>
              <a:rPr lang="en-US" b="1" dirty="0"/>
              <a:t>(second)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} </a:t>
            </a:r>
          </a:p>
          <a:p>
            <a:r>
              <a:rPr lang="en-US" dirty="0"/>
              <a:t>         } </a:t>
            </a:r>
          </a:p>
          <a:p>
            <a:r>
              <a:rPr lang="en-US" dirty="0"/>
              <a:t>      } </a:t>
            </a:r>
          </a:p>
          <a:p>
            <a:r>
              <a:rPr lang="en-US" dirty="0"/>
              <a:t>   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52909011"/>
      </p:ext>
    </p:extLst>
  </p:cSld>
  <p:clrMapOvr>
    <a:masterClrMapping/>
  </p:clrMapOvr>
  <p:transition spd="med">
    <p:fad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you to create QML objects from strings</a:t>
            </a:r>
          </a:p>
          <a:p>
            <a:pPr lvl="1"/>
            <a:r>
              <a:rPr lang="en-US" dirty="0"/>
              <a:t>The object string can even be defined at runtime!</a:t>
            </a:r>
          </a:p>
          <a:p>
            <a:pPr lvl="1"/>
            <a:r>
              <a:rPr lang="en-US" dirty="0"/>
              <a:t>E.g. from user input or data received from a server</a:t>
            </a:r>
          </a:p>
          <a:p>
            <a:r>
              <a:rPr lang="en-US" dirty="0"/>
              <a:t>Note that the object string should not refer to network-based components</a:t>
            </a:r>
          </a:p>
          <a:p>
            <a:pPr lvl="1"/>
            <a:r>
              <a:rPr lang="en-US" dirty="0"/>
              <a:t>In such cases consider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Qt.createComponent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 instead</a:t>
            </a:r>
          </a:p>
          <a:p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Qt.createQmlObject</a:t>
            </a:r>
            <a:r>
              <a:rPr lang="en-US" dirty="0"/>
              <a:t>()</a:t>
            </a:r>
          </a:p>
        </p:txBody>
      </p:sp>
      <p:pic>
        <p:nvPicPr>
          <p:cNvPr id="5" name="Picture 4" descr="C:/Work/Training/Qt/QtQuick/under_construction/courseware/slides/examples/10_dynamic_qml/CreateQmlObject/CreateQmlObject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084" y="1416608"/>
            <a:ext cx="2399743" cy="172436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2227" y="3645025"/>
            <a:ext cx="11388347" cy="22954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</a:t>
            </a:r>
            <a:r>
              <a:rPr lang="en-US" sz="1300" b="1" dirty="0">
                <a:solidFill>
                  <a:srgbClr val="800000"/>
                </a:solidFill>
              </a:rPr>
              <a:t>id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mainRect</a:t>
            </a:r>
            <a:r>
              <a:rPr lang="en-US" sz="1300" dirty="0"/>
              <a:t>; </a:t>
            </a:r>
            <a:r>
              <a:rPr lang="en-US" sz="1300" dirty="0">
                <a:solidFill>
                  <a:srgbClr val="800000"/>
                </a:solidFill>
              </a:rPr>
              <a:t>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150;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100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MouseArea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anchors.fill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parent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onClicked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b="1" dirty="0"/>
              <a:t>      </a:t>
            </a:r>
            <a:r>
              <a:rPr lang="en-US" sz="1300" b="1" dirty="0" err="1"/>
              <a:t>var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newObject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Qt.createQmlObject</a:t>
            </a:r>
            <a:r>
              <a:rPr lang="en-US" sz="1300" b="1" dirty="0"/>
              <a:t>(</a:t>
            </a:r>
            <a:r>
              <a:rPr lang="en-US" sz="1300" b="1" dirty="0">
                <a:solidFill>
                  <a:srgbClr val="008000"/>
                </a:solidFill>
              </a:rPr>
              <a:t>'import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008000"/>
                </a:solidFill>
              </a:rPr>
              <a:t>QtQuick</a:t>
            </a:r>
            <a:r>
              <a:rPr lang="en-US" sz="1300" b="1" dirty="0">
                <a:solidFill>
                  <a:srgbClr val="008000"/>
                </a:solidFill>
              </a:rPr>
              <a:t> 2.0;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Text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{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text: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"I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am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new!"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}'</a:t>
            </a:r>
            <a:r>
              <a:rPr lang="en-US" sz="1300" b="1" dirty="0"/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mainRect</a:t>
            </a:r>
            <a:r>
              <a:rPr lang="en-US" sz="1300" b="1" dirty="0"/>
              <a:t>); </a:t>
            </a:r>
          </a:p>
          <a:p>
            <a:r>
              <a:rPr lang="en-US" sz="1300" b="1" dirty="0"/>
              <a:t>      </a:t>
            </a:r>
            <a:r>
              <a:rPr lang="en-US" sz="1300" b="1" dirty="0" err="1"/>
              <a:t>newObject.anchors.centerIn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parent; </a:t>
            </a:r>
          </a:p>
          <a:p>
            <a:r>
              <a:rPr lang="en-US" sz="1300" b="1" dirty="0"/>
              <a:t>      </a:t>
            </a:r>
            <a:r>
              <a:rPr lang="en-US" sz="1300" b="1" dirty="0" err="1"/>
              <a:t>newObject.font.pixelSize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20; </a:t>
            </a:r>
          </a:p>
          <a:p>
            <a:r>
              <a:rPr lang="en-US" sz="1300" dirty="0"/>
              <a:t>      } </a:t>
            </a:r>
          </a:p>
          <a:p>
            <a:r>
              <a:rPr lang="en-US" sz="1300" dirty="0"/>
              <a:t>   }</a:t>
            </a:r>
          </a:p>
          <a:p>
            <a:r>
              <a:rPr lang="en-US" sz="1300" dirty="0"/>
              <a:t>} </a:t>
            </a:r>
            <a:endParaRPr lang="fi-FI" sz="13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dynamic/createQmlObject</a:t>
            </a:r>
            <a:endParaRPr lang="en-US" sz="1400" dirty="0">
              <a:cs typeface="Open Sans Light"/>
            </a:endParaRPr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031009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many cases simply setting an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opacity</a:t>
            </a:r>
            <a:r>
              <a:rPr lang="en-US" dirty="0"/>
              <a:t> to 0 when it is off-screen is sufficient</a:t>
            </a:r>
          </a:p>
          <a:p>
            <a:pPr lvl="1"/>
            <a:r>
              <a:rPr lang="en-US" dirty="0"/>
              <a:t>I.e. thus avoiding unnecessary off-screen drawing operations</a:t>
            </a:r>
          </a:p>
          <a:p>
            <a:pPr lvl="1"/>
            <a:endParaRPr lang="en-US" dirty="0"/>
          </a:p>
          <a:p>
            <a:r>
              <a:rPr lang="en-US" dirty="0"/>
              <a:t>You can also properly delete objects created dynamically</a:t>
            </a:r>
          </a:p>
          <a:p>
            <a:pPr lvl="1"/>
            <a:r>
              <a:rPr lang="en-US" dirty="0"/>
              <a:t>Simply call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destroy()</a:t>
            </a:r>
            <a:r>
              <a:rPr lang="en-US" dirty="0"/>
              <a:t> on them</a:t>
            </a:r>
          </a:p>
          <a:p>
            <a:pPr lvl="1"/>
            <a:r>
              <a:rPr lang="en-US" dirty="0"/>
              <a:t>An approximate destruction delay can be given as an argument</a:t>
            </a:r>
          </a:p>
          <a:p>
            <a:pPr lvl="1"/>
            <a:endParaRPr lang="en-US" b="1" i="1" dirty="0"/>
          </a:p>
          <a:p>
            <a:r>
              <a:rPr lang="en-US" b="1" dirty="0"/>
              <a:t>Note:</a:t>
            </a:r>
            <a:r>
              <a:rPr lang="en-US" dirty="0"/>
              <a:t> you should only delete objects created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Qt.createComponent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 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Qt.createQmlObject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/>
              <a:t>Do not try to delete objects statically created in QML or dynamically by any QML type 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Loader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Repeater</a:t>
            </a:r>
            <a:r>
              <a:rPr lang="en-US" dirty="0"/>
              <a:t>, …)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Objects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33170657"/>
      </p:ext>
    </p:extLst>
  </p:cSld>
  <p:clrMapOvr>
    <a:masterClrMapping/>
  </p:clrMapOvr>
  <p:transition spd="med">
    <p:fad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Objects	</a:t>
            </a:r>
          </a:p>
        </p:txBody>
      </p:sp>
      <p:pic>
        <p:nvPicPr>
          <p:cNvPr id="5" name="Picture 4" descr="C:/Work/Training/DeletingObjects/DeletingObjects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04" y="3810180"/>
            <a:ext cx="5680573" cy="131314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30230" y="1340768"/>
            <a:ext cx="11388347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mainRect</a:t>
            </a:r>
            <a:r>
              <a:rPr lang="en-US" sz="1300" dirty="0"/>
              <a:t>; </a:t>
            </a:r>
            <a:r>
              <a:rPr lang="en-US" sz="1300" dirty="0">
                <a:solidFill>
                  <a:srgbClr val="800000"/>
                </a:solidFill>
              </a:rPr>
              <a:t>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500;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100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</a:t>
            </a:r>
            <a:r>
              <a:rPr lang="en-US" sz="1300" dirty="0" err="1">
                <a:solidFill>
                  <a:srgbClr val="800000"/>
                </a:solidFill>
              </a:rPr>
              <a:t>Component.onCompleted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  <a:r>
              <a:rPr lang="fi-FI" sz="1300" dirty="0">
                <a:solidFill>
                  <a:srgbClr val="008000"/>
                </a:solidFill>
              </a:rPr>
              <a:t>// </a:t>
            </a:r>
            <a:r>
              <a:rPr lang="fi-FI" sz="1300" dirty="0" err="1">
                <a:solidFill>
                  <a:srgbClr val="008000"/>
                </a:solidFill>
              </a:rPr>
              <a:t>Error</a:t>
            </a:r>
            <a:r>
              <a:rPr lang="fi-FI" sz="1300" dirty="0">
                <a:solidFill>
                  <a:srgbClr val="008000"/>
                </a:solidFill>
              </a:rPr>
              <a:t> </a:t>
            </a:r>
            <a:r>
              <a:rPr lang="fi-FI" sz="1300" dirty="0" err="1">
                <a:solidFill>
                  <a:srgbClr val="008000"/>
                </a:solidFill>
              </a:rPr>
              <a:t>handling</a:t>
            </a:r>
            <a:r>
              <a:rPr lang="fi-FI" sz="1300" dirty="0">
                <a:solidFill>
                  <a:srgbClr val="008000"/>
                </a:solidFill>
              </a:rPr>
              <a:t> </a:t>
            </a:r>
            <a:r>
              <a:rPr lang="fi-FI" sz="1300" dirty="0" err="1">
                <a:solidFill>
                  <a:srgbClr val="008000"/>
                </a:solidFill>
              </a:rPr>
              <a:t>omitted</a:t>
            </a:r>
            <a:r>
              <a:rPr lang="fi-FI" sz="1300" dirty="0">
                <a:solidFill>
                  <a:srgbClr val="008000"/>
                </a:solidFill>
              </a:rPr>
              <a:t> for </a:t>
            </a:r>
            <a:r>
              <a:rPr lang="fi-FI" sz="1300" dirty="0" err="1">
                <a:solidFill>
                  <a:srgbClr val="008000"/>
                </a:solidFill>
              </a:rPr>
              <a:t>simplicity</a:t>
            </a:r>
            <a:endParaRPr lang="en-US" sz="1300" dirty="0">
              <a:solidFill>
                <a:srgbClr val="008000"/>
              </a:solidFill>
            </a:endParaRPr>
          </a:p>
          <a:p>
            <a:r>
              <a:rPr lang="en-US" sz="1300" b="1" dirty="0"/>
              <a:t>      </a:t>
            </a:r>
            <a:r>
              <a:rPr lang="en-US" sz="1300" b="1" dirty="0" err="1"/>
              <a:t>var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component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Qt.createComponent</a:t>
            </a:r>
            <a:r>
              <a:rPr lang="en-US" sz="1300" b="1" dirty="0"/>
              <a:t>(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 err="1">
                <a:solidFill>
                  <a:srgbClr val="008000"/>
                </a:solidFill>
              </a:rPr>
              <a:t>SelfDestroyingRect.qml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/>
              <a:t>);    </a:t>
            </a:r>
          </a:p>
          <a:p>
            <a:r>
              <a:rPr lang="en-US" sz="1300" b="1" dirty="0"/>
              <a:t>      for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(</a:t>
            </a:r>
            <a:r>
              <a:rPr lang="en-US" sz="1300" b="1" dirty="0" err="1"/>
              <a:t>var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i=0;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i&lt;5;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i++)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{ </a:t>
            </a:r>
          </a:p>
          <a:p>
            <a:r>
              <a:rPr lang="en-US" sz="1300" b="1" dirty="0"/>
              <a:t>         </a:t>
            </a:r>
            <a:r>
              <a:rPr lang="en-US" sz="1300" b="1" dirty="0" err="1"/>
              <a:t>var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object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component.createObject</a:t>
            </a:r>
            <a:r>
              <a:rPr lang="en-US" sz="1300" b="1" dirty="0"/>
              <a:t>(</a:t>
            </a:r>
            <a:r>
              <a:rPr lang="en-US" sz="1300" b="1" dirty="0" err="1"/>
              <a:t>mainRect</a:t>
            </a:r>
            <a:r>
              <a:rPr lang="en-US" sz="1300" b="1" dirty="0"/>
              <a:t>); </a:t>
            </a:r>
          </a:p>
          <a:p>
            <a:r>
              <a:rPr lang="en-US" sz="1300" b="1" dirty="0"/>
              <a:t>         </a:t>
            </a:r>
            <a:r>
              <a:rPr lang="en-US" sz="1300" b="1" dirty="0" err="1"/>
              <a:t>object.x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(</a:t>
            </a:r>
            <a:r>
              <a:rPr lang="en-US" sz="1300" b="1" dirty="0" err="1"/>
              <a:t>object.width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+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10)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*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i; </a:t>
            </a:r>
          </a:p>
          <a:p>
            <a:r>
              <a:rPr lang="en-US" sz="1300" b="1" dirty="0"/>
              <a:t>      }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/>
              <a:t>} </a:t>
            </a:r>
            <a:endParaRPr lang="fi-FI" sz="1300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6172" y="3502504"/>
            <a:ext cx="5259562" cy="2878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300" dirty="0">
                <a:solidFill>
                  <a:srgbClr val="008000"/>
                </a:solidFill>
              </a:rPr>
              <a:t>// </a:t>
            </a:r>
            <a:r>
              <a:rPr lang="fi-FI" sz="1300" dirty="0" err="1">
                <a:solidFill>
                  <a:srgbClr val="008000"/>
                </a:solidFill>
              </a:rPr>
              <a:t>SelfDestroyingRect.qml</a:t>
            </a:r>
            <a:endParaRPr lang="en-US" sz="1300" dirty="0">
              <a:solidFill>
                <a:srgbClr val="00800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id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rect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</a:t>
            </a:r>
            <a:r>
              <a:rPr lang="en-US" sz="1300" dirty="0">
                <a:solidFill>
                  <a:srgbClr val="800000"/>
                </a:solidFill>
              </a:rPr>
              <a:t>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80;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80 </a:t>
            </a:r>
            <a:r>
              <a:rPr lang="en-US" sz="1300" dirty="0">
                <a:solidFill>
                  <a:srgbClr val="800000"/>
                </a:solidFill>
              </a:rPr>
              <a:t>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"red"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NumberAnimation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opacity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to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0; </a:t>
            </a:r>
            <a:r>
              <a:rPr lang="en-US" sz="1300" dirty="0">
                <a:solidFill>
                  <a:srgbClr val="800000"/>
                </a:solidFill>
              </a:rPr>
              <a:t>duration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2000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onRunningChanged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       if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(!running)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          console.log(</a:t>
            </a:r>
            <a:r>
              <a:rPr lang="en-US" sz="1300" dirty="0">
                <a:solidFill>
                  <a:srgbClr val="008000"/>
                </a:solidFill>
              </a:rPr>
              <a:t>"Destroying..."</a:t>
            </a:r>
            <a:r>
              <a:rPr lang="en-US" sz="1300" dirty="0"/>
              <a:t>); </a:t>
            </a:r>
          </a:p>
          <a:p>
            <a:r>
              <a:rPr lang="en-US" sz="1300" b="1" dirty="0"/>
              <a:t>            </a:t>
            </a:r>
            <a:r>
              <a:rPr lang="en-US" sz="1300" b="1" dirty="0" err="1"/>
              <a:t>rect.destroy</a:t>
            </a:r>
            <a:r>
              <a:rPr lang="en-US" sz="1300" b="1" dirty="0"/>
              <a:t>();</a:t>
            </a:r>
            <a:r>
              <a:rPr lang="en-US" sz="1300" dirty="0"/>
              <a:t> </a:t>
            </a:r>
          </a:p>
          <a:p>
            <a:r>
              <a:rPr lang="en-US" sz="1300" dirty="0"/>
              <a:t>         } </a:t>
            </a:r>
          </a:p>
          <a:p>
            <a:r>
              <a:rPr lang="en-US" sz="1300" dirty="0"/>
              <a:t>      }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/>
              <a:t>} </a:t>
            </a:r>
            <a:endParaRPr lang="fi-FI" sz="13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dynamic/deletingObjects</a:t>
            </a:r>
            <a:endParaRPr lang="en-US" sz="1400" dirty="0">
              <a:cs typeface="Open Sans Light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43494796"/>
      </p:ext>
    </p:extLst>
  </p:cSld>
  <p:clrMapOvr>
    <a:masterClrMapping/>
  </p:clrMapOvr>
  <p:transition spd="med">
    <p:fad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to load and compile components in the background thread</a:t>
            </a:r>
          </a:p>
          <a:p>
            <a:pPr lvl="1"/>
            <a:r>
              <a:rPr lang="en-US" dirty="0"/>
              <a:t>Property </a:t>
            </a:r>
            <a:r>
              <a:rPr lang="en-US" dirty="0">
                <a:latin typeface="Courier New"/>
                <a:cs typeface="Courier New"/>
              </a:rPr>
              <a:t>synchronous </a:t>
            </a:r>
          </a:p>
          <a:p>
            <a:r>
              <a:rPr lang="en-US" dirty="0"/>
              <a:t>Incubation creates object instances asynchronously (in the GUI thread) </a:t>
            </a:r>
          </a:p>
          <a:p>
            <a:pPr lvl="1"/>
            <a:r>
              <a:rPr lang="en-US" dirty="0"/>
              <a:t>Do not cause freezes in the UI</a:t>
            </a:r>
          </a:p>
          <a:p>
            <a:r>
              <a:rPr lang="en-US" dirty="0"/>
              <a:t>The incubator object has the following properties</a:t>
            </a:r>
          </a:p>
          <a:p>
            <a:pPr lvl="1"/>
            <a:r>
              <a:rPr lang="en-US" dirty="0"/>
              <a:t>status value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Component.Ready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Component.Loading</a:t>
            </a:r>
            <a:r>
              <a:rPr lang="en-US" dirty="0"/>
              <a:t> 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Component.Error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/>
              <a:t>Created object instance</a:t>
            </a:r>
          </a:p>
          <a:p>
            <a:pPr lvl="2"/>
            <a:r>
              <a:rPr lang="en-US" dirty="0"/>
              <a:t>Available once the incubator is in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Ready</a:t>
            </a:r>
            <a:r>
              <a:rPr lang="en-US" dirty="0"/>
              <a:t> status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onStatusChanged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forceCompletion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- Call to complete incubation synchronously</a:t>
            </a:r>
          </a:p>
          <a:p>
            <a:r>
              <a:rPr lang="en-US" dirty="0"/>
              <a:t>Set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QQmlIncubationController</a:t>
            </a:r>
            <a:r>
              <a:rPr lang="en-US" dirty="0"/>
              <a:t> for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QQmlEngine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Otherwise, incubation is always synchronous</a:t>
            </a:r>
          </a:p>
          <a:p>
            <a:pPr lvl="1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Incubation – </a:t>
            </a:r>
            <a:r>
              <a:rPr lang="en-US" dirty="0" err="1"/>
              <a:t>Qt.incubateObject</a:t>
            </a:r>
            <a:r>
              <a:rPr lang="en-US" dirty="0"/>
              <a:t>()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7967537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743754"/>
              </p:ext>
            </p:extLst>
          </p:nvPr>
        </p:nvGraphicFramePr>
        <p:xfrm>
          <a:off x="695220" y="1916832"/>
          <a:ext cx="10798390" cy="31591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83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4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187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Introduction to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QtQuick</a:t>
                      </a:r>
                      <a:r>
                        <a:rPr lang="en-US" sz="18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and QML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Open Sans Light"/>
                      </a:endParaRP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Declarative UI and QML,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QtCreator and QML Designer,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Design Process,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QML Profiler Tool</a:t>
                      </a: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187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QML Essentials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QML Applications,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Basic Syntax,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Properties,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Basic QML Types,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Property Binding,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Attached Properties and Objects,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Layouts, Anchors, and Positioners,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Interactions,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Touch and Gestures</a:t>
                      </a:r>
                      <a:endParaRPr lang="en-US" sz="1400" b="0" i="0" dirty="0">
                        <a:latin typeface="+mn-lt"/>
                        <a:cs typeface="Open Sans Light"/>
                      </a:endParaRP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Custom Items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Custom Items,</a:t>
                      </a:r>
                      <a:r>
                        <a:rPr lang="en-GB" sz="1400" baseline="0" dirty="0"/>
                        <a:t> </a:t>
                      </a:r>
                      <a:r>
                        <a:rPr lang="en-GB" sz="1400" dirty="0"/>
                        <a:t>Custom Properties and Signals,</a:t>
                      </a:r>
                      <a:r>
                        <a:rPr lang="en-GB" sz="1400" baseline="0" dirty="0"/>
                        <a:t> </a:t>
                      </a:r>
                      <a:r>
                        <a:rPr lang="en-GB" sz="1400" dirty="0"/>
                        <a:t>Property Scope,</a:t>
                      </a:r>
                      <a:r>
                        <a:rPr lang="en-GB" sz="1400" baseline="0" dirty="0"/>
                        <a:t> </a:t>
                      </a:r>
                      <a:r>
                        <a:rPr lang="en-GB" sz="1400" dirty="0"/>
                        <a:t>Context</a:t>
                      </a:r>
                      <a:r>
                        <a:rPr lang="en-US" sz="1400" dirty="0"/>
                        <a:t>,</a:t>
                      </a:r>
                      <a:r>
                        <a:rPr lang="en-US" sz="1400" baseline="0" dirty="0"/>
                        <a:t> </a:t>
                      </a:r>
                      <a:r>
                        <a:rPr lang="en-GB" sz="1400" dirty="0"/>
                        <a:t>QML Modules</a:t>
                      </a:r>
                      <a:r>
                        <a:rPr lang="en-US" sz="1400" dirty="0"/>
                        <a:t>,</a:t>
                      </a:r>
                      <a:r>
                        <a:rPr lang="en-US" sz="1400" baseline="0" dirty="0"/>
                        <a:t> </a:t>
                      </a:r>
                      <a:r>
                        <a:rPr lang="en-GB" sz="1400" dirty="0"/>
                        <a:t>Module Versions</a:t>
                      </a:r>
                      <a:r>
                        <a:rPr lang="en-US" sz="1400" dirty="0"/>
                        <a:t>,</a:t>
                      </a:r>
                      <a:r>
                        <a:rPr lang="en-US" sz="1400" baseline="0" dirty="0"/>
                        <a:t> </a:t>
                      </a:r>
                      <a:r>
                        <a:rPr lang="en-GB" sz="1400" dirty="0"/>
                        <a:t>Network Transparency</a:t>
                      </a: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187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Qt Quick Controls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/>
                        <a:t>Qt Quick Designer,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Qt Quick Controls,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Application Window,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Controls and Views,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Layouts,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Styling</a:t>
                      </a: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18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Animations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Animation Types,</a:t>
                      </a:r>
                      <a:r>
                        <a:rPr lang="en-GB" sz="1400" baseline="0" dirty="0"/>
                        <a:t> </a:t>
                      </a:r>
                      <a:r>
                        <a:rPr lang="en-GB" sz="1400" dirty="0"/>
                        <a:t>Animation Thread</a:t>
                      </a:r>
                      <a:r>
                        <a:rPr lang="en-US" sz="1400" dirty="0"/>
                        <a:t>,</a:t>
                      </a:r>
                      <a:r>
                        <a:rPr lang="en-US" sz="1400" baseline="0" dirty="0"/>
                        <a:t> </a:t>
                      </a:r>
                      <a:r>
                        <a:rPr lang="en-GB" sz="1400" dirty="0"/>
                        <a:t>Easing Curves</a:t>
                      </a:r>
                      <a:endParaRPr lang="en-US" sz="1400" dirty="0"/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187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States and State Machines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State Machines,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Property Changes,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Transitions,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Animated Transitions</a:t>
                      </a: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187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Data Models and Views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fi-FI" sz="1400" dirty="0"/>
                        <a:t>QML </a:t>
                      </a:r>
                      <a:r>
                        <a:rPr lang="fi-FI" sz="1400" dirty="0" err="1"/>
                        <a:t>Model/View</a:t>
                      </a:r>
                      <a:r>
                        <a:rPr lang="fi-FI" sz="1400" dirty="0"/>
                        <a:t> </a:t>
                      </a:r>
                      <a:r>
                        <a:rPr lang="fi-FI" sz="1400" dirty="0" err="1"/>
                        <a:t>Overview</a:t>
                      </a:r>
                      <a:r>
                        <a:rPr lang="fi-FI" sz="1400" dirty="0"/>
                        <a:t>,</a:t>
                      </a:r>
                      <a:r>
                        <a:rPr lang="fi-FI" sz="1400" baseline="0" dirty="0"/>
                        <a:t> </a:t>
                      </a:r>
                      <a:r>
                        <a:rPr lang="en-GB" sz="1400" dirty="0"/>
                        <a:t>QML Models</a:t>
                      </a:r>
                      <a:r>
                        <a:rPr lang="en-US" sz="1400" dirty="0"/>
                        <a:t>,</a:t>
                      </a:r>
                      <a:r>
                        <a:rPr lang="en-US" sz="1400" baseline="0" dirty="0"/>
                        <a:t> </a:t>
                      </a:r>
                      <a:r>
                        <a:rPr lang="en-GB" sz="1400" dirty="0"/>
                        <a:t>QML Views,</a:t>
                      </a:r>
                      <a:r>
                        <a:rPr lang="en-GB" sz="1400" baseline="0" dirty="0"/>
                        <a:t> </a:t>
                      </a:r>
                      <a:r>
                        <a:rPr lang="en-GB" sz="1400" dirty="0"/>
                        <a:t>Delegates,</a:t>
                      </a:r>
                      <a:r>
                        <a:rPr lang="en-GB" sz="1400" baseline="0" dirty="0"/>
                        <a:t> </a:t>
                      </a:r>
                      <a:r>
                        <a:rPr lang="en-GB" sz="1400" dirty="0"/>
                        <a:t>Delegate Memory Management,</a:t>
                      </a:r>
                      <a:r>
                        <a:rPr lang="en-GB" sz="1400" baseline="0" dirty="0"/>
                        <a:t> </a:t>
                      </a:r>
                      <a:r>
                        <a:rPr lang="en-GB" sz="1400" dirty="0" err="1"/>
                        <a:t>TableView</a:t>
                      </a:r>
                      <a:r>
                        <a:rPr lang="en-GB" sz="1400" dirty="0"/>
                        <a:t> vs. </a:t>
                      </a:r>
                      <a:r>
                        <a:rPr lang="en-GB" sz="1400" dirty="0" err="1"/>
                        <a:t>GridView</a:t>
                      </a:r>
                      <a:r>
                        <a:rPr lang="en-GB" sz="1400" dirty="0"/>
                        <a:t>,</a:t>
                      </a:r>
                      <a:r>
                        <a:rPr lang="en-GB" sz="1400" baseline="0" dirty="0"/>
                        <a:t> </a:t>
                      </a:r>
                      <a:r>
                        <a:rPr lang="en-GB" sz="1400" dirty="0" err="1"/>
                        <a:t>PathView</a:t>
                      </a:r>
                      <a:r>
                        <a:rPr lang="en-GB" sz="1400" dirty="0"/>
                        <a:t>,</a:t>
                      </a:r>
                      <a:r>
                        <a:rPr lang="en-GB" sz="1400" baseline="0" dirty="0"/>
                        <a:t> </a:t>
                      </a:r>
                      <a:r>
                        <a:rPr lang="en-GB" sz="1400" dirty="0"/>
                        <a:t>Performance Optimizations </a:t>
                      </a: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90328920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0720" y="1844825"/>
            <a:ext cx="9575092" cy="3456384"/>
          </a:xfrm>
        </p:spPr>
        <p:txBody>
          <a:bodyPr/>
          <a:lstStyle/>
          <a:p>
            <a:r>
              <a:rPr lang="en-US" dirty="0"/>
              <a:t>A tree of QML type instances (objects) and their properties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User Interface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30" y="2492898"/>
            <a:ext cx="6940606" cy="3380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262814" y="2126280"/>
            <a:ext cx="3476144" cy="1374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b="1" dirty="0"/>
              <a:t>import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QtQuick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2.4</a:t>
            </a:r>
          </a:p>
          <a:p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200;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 </a:t>
            </a:r>
          </a:p>
          <a:p>
            <a:r>
              <a:rPr lang="fi-FI" dirty="0"/>
              <a:t>   // ...</a:t>
            </a:r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25426243"/>
      </p:ext>
    </p:extLst>
  </p:cSld>
  <p:clrMapOvr>
    <a:masterClrMapping/>
  </p:clrMapOvr>
  <p:transition spd="med">
    <p:fad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693962" y="836712"/>
            <a:ext cx="10490174" cy="2794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 err="1"/>
              <a:t>var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>
                <a:solidFill>
                  <a:srgbClr val="2985C7"/>
                </a:solidFill>
              </a:rPr>
              <a:t>component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0055AF"/>
                </a:solidFill>
              </a:rPr>
              <a:t>Qt</a:t>
            </a:r>
            <a:r>
              <a:rPr lang="en-US" sz="1500" dirty="0" err="1">
                <a:solidFill>
                  <a:srgbClr val="000000"/>
                </a:solidFill>
              </a:rPr>
              <a:t>.createComponent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 err="1">
                <a:solidFill>
                  <a:srgbClr val="008000"/>
                </a:solidFill>
              </a:rPr>
              <a:t>Button.qml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>
                <a:solidFill>
                  <a:srgbClr val="000000"/>
                </a:solidFill>
              </a:rPr>
              <a:t>);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 err="1"/>
              <a:t>var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>
                <a:solidFill>
                  <a:srgbClr val="2985C7"/>
                </a:solidFill>
              </a:rPr>
              <a:t>incubator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2985C7"/>
                </a:solidFill>
              </a:rPr>
              <a:t>component</a:t>
            </a:r>
            <a:r>
              <a:rPr lang="en-US" sz="1500" dirty="0" err="1">
                <a:solidFill>
                  <a:srgbClr val="000000"/>
                </a:solidFill>
              </a:rPr>
              <a:t>.incubateObject</a:t>
            </a:r>
            <a:r>
              <a:rPr lang="en-US" sz="1500" dirty="0">
                <a:solidFill>
                  <a:srgbClr val="000000"/>
                </a:solidFill>
              </a:rPr>
              <a:t>(parent, { x: 10, y: 10 }); </a:t>
            </a:r>
          </a:p>
          <a:p>
            <a:r>
              <a:rPr lang="en-US" sz="1500" dirty="0"/>
              <a:t>if</a:t>
            </a:r>
            <a:r>
              <a:rPr lang="en-US" sz="1500" dirty="0">
                <a:solidFill>
                  <a:srgbClr val="C0C0C0"/>
                </a:solidFill>
              </a:rPr>
              <a:t> (</a:t>
            </a:r>
            <a:r>
              <a:rPr lang="en-US" sz="1500" i="1" dirty="0" err="1">
                <a:solidFill>
                  <a:srgbClr val="2985C7"/>
                </a:solidFill>
              </a:rPr>
              <a:t>incubator</a:t>
            </a:r>
            <a:r>
              <a:rPr lang="en-US" sz="1500" dirty="0" err="1">
                <a:solidFill>
                  <a:srgbClr val="C0C0C0"/>
                </a:solidFill>
              </a:rPr>
              <a:t>.</a:t>
            </a:r>
            <a:r>
              <a:rPr lang="en-US" sz="1500" dirty="0" err="1">
                <a:solidFill>
                  <a:srgbClr val="000000"/>
                </a:solidFill>
              </a:rPr>
              <a:t>status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!==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Component</a:t>
            </a:r>
            <a:r>
              <a:rPr lang="en-US" sz="1500" dirty="0" err="1">
                <a:solidFill>
                  <a:srgbClr val="C0C0C0"/>
                </a:solidFill>
              </a:rPr>
              <a:t>.</a:t>
            </a:r>
            <a:r>
              <a:rPr lang="en-US" sz="1500" dirty="0" err="1">
                <a:solidFill>
                  <a:srgbClr val="000000"/>
                </a:solidFill>
              </a:rPr>
              <a:t>Ready</a:t>
            </a:r>
            <a:r>
              <a:rPr lang="en-US" sz="1500" dirty="0">
                <a:solidFill>
                  <a:srgbClr val="000000"/>
                </a:solidFill>
              </a:rPr>
              <a:t>) { </a:t>
            </a:r>
          </a:p>
          <a:p>
            <a:r>
              <a:rPr lang="en-US" sz="1500" i="1" dirty="0">
                <a:solidFill>
                  <a:srgbClr val="C0C0C0"/>
                </a:solidFill>
              </a:rPr>
              <a:t>    </a:t>
            </a:r>
            <a:r>
              <a:rPr lang="en-US" sz="1500" i="1" dirty="0" err="1">
                <a:solidFill>
                  <a:srgbClr val="2985C7"/>
                </a:solidFill>
              </a:rPr>
              <a:t>incubator</a:t>
            </a:r>
            <a:r>
              <a:rPr lang="en-US" sz="1500" dirty="0" err="1">
                <a:solidFill>
                  <a:srgbClr val="000000"/>
                </a:solidFill>
              </a:rPr>
              <a:t>.onStatusChanged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function</a:t>
            </a:r>
            <a:r>
              <a:rPr lang="en-US" sz="1500" dirty="0">
                <a:solidFill>
                  <a:srgbClr val="000000"/>
                </a:solidFill>
              </a:rPr>
              <a:t>(status) {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    </a:t>
            </a:r>
            <a:r>
              <a:rPr lang="en-US" sz="1500" dirty="0"/>
              <a:t>if</a:t>
            </a:r>
            <a:r>
              <a:rPr lang="en-US" sz="1500" dirty="0">
                <a:solidFill>
                  <a:srgbClr val="C0C0C0"/>
                </a:solidFill>
              </a:rPr>
              <a:t> (</a:t>
            </a:r>
            <a:r>
              <a:rPr lang="en-US" sz="1500" i="1" dirty="0">
                <a:solidFill>
                  <a:srgbClr val="2985C7"/>
                </a:solidFill>
              </a:rPr>
              <a:t>status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===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Component</a:t>
            </a:r>
            <a:r>
              <a:rPr lang="en-US" sz="1500" dirty="0" err="1">
                <a:solidFill>
                  <a:srgbClr val="C0C0C0"/>
                </a:solidFill>
              </a:rPr>
              <a:t>.</a:t>
            </a:r>
            <a:r>
              <a:rPr lang="en-US" sz="1500" dirty="0" err="1">
                <a:solidFill>
                  <a:srgbClr val="000000"/>
                </a:solidFill>
              </a:rPr>
              <a:t>Ready</a:t>
            </a:r>
            <a:r>
              <a:rPr lang="en-US" sz="1500" dirty="0">
                <a:solidFill>
                  <a:srgbClr val="000000"/>
                </a:solidFill>
              </a:rPr>
              <a:t>) {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         </a:t>
            </a:r>
            <a:r>
              <a:rPr lang="en-US" sz="1500" i="1" dirty="0">
                <a:solidFill>
                  <a:srgbClr val="0055AF"/>
                </a:solidFill>
              </a:rPr>
              <a:t>console</a:t>
            </a:r>
            <a:r>
              <a:rPr lang="en-US" sz="1500" dirty="0">
                <a:solidFill>
                  <a:srgbClr val="C0C0C0"/>
                </a:solidFill>
              </a:rPr>
              <a:t>.log(</a:t>
            </a:r>
            <a:r>
              <a:rPr lang="en-US" sz="1500" dirty="0">
                <a:solidFill>
                  <a:srgbClr val="008000"/>
                </a:solidFill>
              </a:rPr>
              <a:t>"Object"</a:t>
            </a:r>
            <a:r>
              <a:rPr lang="en-US" sz="1500" dirty="0">
                <a:solidFill>
                  <a:srgbClr val="C0C0C0"/>
                </a:solidFill>
              </a:rPr>
              <a:t>, </a:t>
            </a:r>
            <a:r>
              <a:rPr lang="en-US" sz="1500" i="1" dirty="0" err="1">
                <a:solidFill>
                  <a:srgbClr val="2985C7"/>
                </a:solidFill>
              </a:rPr>
              <a:t>incubator</a:t>
            </a:r>
            <a:r>
              <a:rPr lang="en-US" sz="1500" dirty="0" err="1">
                <a:solidFill>
                  <a:srgbClr val="000000"/>
                </a:solidFill>
              </a:rPr>
              <a:t>.object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"is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now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ready!"</a:t>
            </a:r>
            <a:r>
              <a:rPr lang="en-US" sz="1500" dirty="0">
                <a:solidFill>
                  <a:srgbClr val="000000"/>
                </a:solidFill>
              </a:rPr>
              <a:t>);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   </a:t>
            </a:r>
            <a:r>
              <a:rPr lang="en-US" sz="1500" dirty="0">
                <a:solidFill>
                  <a:srgbClr val="000000"/>
                </a:solidFill>
              </a:rPr>
              <a:t> }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}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} </a:t>
            </a:r>
          </a:p>
          <a:p>
            <a:r>
              <a:rPr lang="en-US" sz="1500" dirty="0"/>
              <a:t>else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{ </a:t>
            </a:r>
          </a:p>
          <a:p>
            <a:r>
              <a:rPr lang="en-US" sz="1500" i="1" dirty="0">
                <a:solidFill>
                  <a:srgbClr val="C0C0C0"/>
                </a:solidFill>
              </a:rPr>
              <a:t>    </a:t>
            </a:r>
            <a:r>
              <a:rPr lang="en-US" sz="1500" i="1" dirty="0">
                <a:solidFill>
                  <a:srgbClr val="0055AF"/>
                </a:solidFill>
              </a:rPr>
              <a:t>console</a:t>
            </a:r>
            <a:r>
              <a:rPr lang="en-US" sz="1500" dirty="0">
                <a:solidFill>
                  <a:srgbClr val="000000"/>
                </a:solidFill>
              </a:rPr>
              <a:t>.log(</a:t>
            </a:r>
            <a:r>
              <a:rPr lang="en-US" sz="1500" dirty="0">
                <a:solidFill>
                  <a:srgbClr val="008000"/>
                </a:solidFill>
              </a:rPr>
              <a:t>"Object"</a:t>
            </a:r>
            <a:r>
              <a:rPr lang="en-US" sz="1500" dirty="0">
                <a:solidFill>
                  <a:srgbClr val="C0C0C0"/>
                </a:solidFill>
              </a:rPr>
              <a:t>, </a:t>
            </a:r>
            <a:r>
              <a:rPr lang="en-US" sz="1500" i="1" dirty="0" err="1">
                <a:solidFill>
                  <a:srgbClr val="2985C7"/>
                </a:solidFill>
              </a:rPr>
              <a:t>incubator</a:t>
            </a:r>
            <a:r>
              <a:rPr lang="en-US" sz="1500" dirty="0" err="1">
                <a:solidFill>
                  <a:srgbClr val="000000"/>
                </a:solidFill>
              </a:rPr>
              <a:t>.object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"is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ready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immediately!"</a:t>
            </a:r>
            <a:r>
              <a:rPr lang="en-US" sz="1500" dirty="0">
                <a:solidFill>
                  <a:srgbClr val="000000"/>
                </a:solidFill>
              </a:rPr>
              <a:t>);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}</a:t>
            </a:r>
            <a:endParaRPr lang="fi-FI" sz="1500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3961" y="3626878"/>
            <a:ext cx="10507275" cy="2466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/>
              <a:t>class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PeriodicIncubationController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public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QObject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public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QQmlIncubationController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{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/>
              <a:t>public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 err="1">
                <a:solidFill>
                  <a:srgbClr val="800080"/>
                </a:solidFill>
              </a:rPr>
              <a:t>PeriodicIncubationController</a:t>
            </a:r>
            <a:r>
              <a:rPr lang="en-US" sz="1500" dirty="0">
                <a:solidFill>
                  <a:srgbClr val="000000"/>
                </a:solidFill>
              </a:rPr>
              <a:t>()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{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startTimer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>
                <a:solidFill>
                  <a:srgbClr val="000080"/>
                </a:solidFill>
              </a:rPr>
              <a:t>16</a:t>
            </a:r>
            <a:r>
              <a:rPr lang="en-US" sz="1500" dirty="0">
                <a:solidFill>
                  <a:srgbClr val="000000"/>
                </a:solidFill>
              </a:rPr>
              <a:t>);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}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/>
              <a:t>protected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/>
              <a:t>virtual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void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000000"/>
                </a:solidFill>
              </a:rPr>
              <a:t>timerEvent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 err="1">
                <a:solidFill>
                  <a:srgbClr val="800080"/>
                </a:solidFill>
              </a:rPr>
              <a:t>QTimerEvent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*)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000000"/>
                </a:solidFill>
              </a:rPr>
              <a:t>{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 err="1">
                <a:solidFill>
                  <a:srgbClr val="000000"/>
                </a:solidFill>
              </a:rPr>
              <a:t>incubateFor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>
                <a:solidFill>
                  <a:srgbClr val="000080"/>
                </a:solidFill>
              </a:rPr>
              <a:t>5</a:t>
            </a:r>
            <a:r>
              <a:rPr lang="en-US" sz="1500" dirty="0">
                <a:solidFill>
                  <a:srgbClr val="000000"/>
                </a:solidFill>
              </a:rPr>
              <a:t>);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//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or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8000"/>
                </a:solidFill>
              </a:rPr>
              <a:t>incubateWhile</a:t>
            </a:r>
            <a:r>
              <a:rPr lang="en-US" sz="1500" dirty="0">
                <a:solidFill>
                  <a:srgbClr val="008000"/>
                </a:solidFill>
              </a:rPr>
              <a:t>(volatile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8000"/>
                </a:solidFill>
              </a:rPr>
              <a:t>bool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*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flag,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8000"/>
                </a:solidFill>
              </a:rPr>
              <a:t>int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8000"/>
                </a:solidFill>
              </a:rPr>
              <a:t>msecs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0)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000000"/>
                </a:solidFill>
              </a:rPr>
              <a:t>}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};</a:t>
            </a:r>
            <a:endParaRPr lang="fi-FI" sz="1500" b="1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200</a:t>
            </a:fld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11080457"/>
      </p:ext>
    </p:extLst>
  </p:cSld>
  <p:clrMapOvr>
    <a:masterClrMapping/>
  </p:clrMapOvr>
  <p:transition spd="med">
    <p:fad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objects should not be created at startup time </a:t>
            </a:r>
          </a:p>
          <a:p>
            <a:endParaRPr lang="en-US" dirty="0"/>
          </a:p>
          <a:p>
            <a:r>
              <a:rPr lang="en-US" dirty="0"/>
              <a:t>Objects may be dynamically created using </a:t>
            </a:r>
            <a:r>
              <a:rPr lang="en-US" dirty="0">
                <a:latin typeface="Courier New"/>
                <a:cs typeface="Courier New"/>
              </a:rPr>
              <a:t>Loader</a:t>
            </a:r>
            <a:r>
              <a:rPr lang="en-US" dirty="0"/>
              <a:t> type or </a:t>
            </a:r>
            <a:r>
              <a:rPr lang="en-US" dirty="0" err="1">
                <a:latin typeface="Courier New"/>
                <a:cs typeface="Courier New"/>
              </a:rPr>
              <a:t>Component.createObject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method </a:t>
            </a:r>
          </a:p>
          <a:p>
            <a:endParaRPr lang="en-US" dirty="0"/>
          </a:p>
          <a:p>
            <a:r>
              <a:rPr lang="en-US" dirty="0"/>
              <a:t>Objects may be created asynchronously as well using asynchronous </a:t>
            </a:r>
            <a:r>
              <a:rPr lang="en-US" dirty="0">
                <a:latin typeface="Courier New"/>
                <a:cs typeface="Courier New"/>
              </a:rPr>
              <a:t>Loader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Component.incubateObject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>
                <a:cs typeface="Courier New"/>
              </a:rPr>
              <a:t>method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201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Lab 7: Scripting and Dynamic QML</a:t>
            </a:r>
            <a:endParaRPr lang="fi-FI" sz="1400" dirty="0">
              <a:cs typeface="Open Sans Light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3831529"/>
      </p:ext>
    </p:extLst>
  </p:cSld>
  <p:clrMapOvr>
    <a:masterClrMapping/>
  </p:clrMapOvr>
  <p:transition spd="med">
    <p:fad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Canvas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1580"/>
      </p:ext>
    </p:extLst>
  </p:cSld>
  <p:clrMapOvr>
    <a:masterClrMapping/>
  </p:clrMapOvr>
  <p:transition spd="med">
    <p:fad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Painting on Canvas</a:t>
            </a:r>
          </a:p>
          <a:p>
            <a:r>
              <a:rPr lang="en-US" dirty="0"/>
              <a:t>Rendering and Performance</a:t>
            </a:r>
          </a:p>
          <a:p>
            <a:r>
              <a:rPr lang="en-US" dirty="0"/>
              <a:t>2D Painting</a:t>
            </a:r>
            <a:endParaRPr lang="en-GB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48759716"/>
      </p:ext>
    </p:extLst>
  </p:cSld>
  <p:clrMapOvr>
    <a:masterClrMapping/>
  </p:clrMapOvr>
  <p:transition spd="med">
    <p:fad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Paint code implemented in </a:t>
            </a:r>
            <a:r>
              <a:rPr lang="en-US" dirty="0" err="1">
                <a:latin typeface="Courier New"/>
                <a:cs typeface="Courier New"/>
              </a:rPr>
              <a:t>onPaint</a:t>
            </a:r>
            <a:r>
              <a:rPr lang="en-US" dirty="0"/>
              <a:t> signal handler</a:t>
            </a:r>
          </a:p>
          <a:p>
            <a:pPr lvl="1"/>
            <a:r>
              <a:rPr lang="en-US" dirty="0"/>
              <a:t>Called after </a:t>
            </a:r>
            <a:r>
              <a:rPr lang="en-US" dirty="0" err="1">
                <a:latin typeface="Courier New"/>
                <a:cs typeface="Courier New"/>
              </a:rPr>
              <a:t>requestPaint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markDirty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called on the canvas</a:t>
            </a:r>
          </a:p>
          <a:p>
            <a:pPr lvl="1"/>
            <a:r>
              <a:rPr lang="en-US" dirty="0"/>
              <a:t>Context objects provide the paint code (</a:t>
            </a:r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2985C7"/>
                </a:solidFill>
                <a:latin typeface="Courier New"/>
                <a:cs typeface="Courier New"/>
              </a:rPr>
              <a:t>ctx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getContext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"2d”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1E1B18"/>
                </a:solidFill>
              </a:rPr>
              <a:t>)</a:t>
            </a:r>
            <a:endParaRPr lang="en-US" dirty="0"/>
          </a:p>
          <a:p>
            <a:endParaRPr lang="en-US" dirty="0"/>
          </a:p>
          <a:p>
            <a:r>
              <a:rPr lang="en-US" dirty="0"/>
              <a:t>API has similarities to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Draw arcs, paths, images, gradients, rectangles, text, font, font metrics (</a:t>
            </a:r>
            <a:r>
              <a:rPr lang="en-US" dirty="0" err="1">
                <a:latin typeface="Courier New"/>
                <a:cs typeface="Courier New"/>
              </a:rPr>
              <a:t>measureText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returns text width)</a:t>
            </a:r>
          </a:p>
          <a:p>
            <a:pPr lvl="1"/>
            <a:r>
              <a:rPr lang="en-US" dirty="0"/>
              <a:t>Stroke, fill, and clip</a:t>
            </a:r>
          </a:p>
          <a:p>
            <a:pPr lvl="1"/>
            <a:r>
              <a:rPr lang="en-US" dirty="0"/>
              <a:t>Define transforms (scale, rotate, translate, shear)</a:t>
            </a:r>
          </a:p>
          <a:p>
            <a:pPr lvl="1"/>
            <a:r>
              <a:rPr lang="en-US" dirty="0"/>
              <a:t>Define shadows (</a:t>
            </a:r>
            <a:r>
              <a:rPr lang="en-US" dirty="0" err="1">
                <a:latin typeface="Courier New"/>
                <a:cs typeface="Courier New"/>
              </a:rPr>
              <a:t>shadowColor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shadowOffset</a:t>
            </a:r>
            <a:r>
              <a:rPr lang="en-US" dirty="0"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shadowBlur</a:t>
            </a:r>
            <a:r>
              <a:rPr lang="en-US" dirty="0"/>
              <a:t>) and compositions (</a:t>
            </a:r>
            <a:r>
              <a:rPr lang="en-US" dirty="0" err="1">
                <a:latin typeface="Courier New"/>
                <a:cs typeface="Courier New"/>
              </a:rPr>
              <a:t>globalCompositionOperation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Pixel buffers, 1-dimensional RGBA data (</a:t>
            </a:r>
            <a:r>
              <a:rPr lang="en-US" dirty="0" err="1">
                <a:latin typeface="Courier New"/>
                <a:cs typeface="Courier New"/>
              </a:rPr>
              <a:t>createImageData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getImageData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putImageData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5971586"/>
      </p:ext>
    </p:extLst>
  </p:cSld>
  <p:clrMapOvr>
    <a:masterClrMapping/>
  </p:clrMapOvr>
  <p:transition spd="med">
    <p:fad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compatible with the HTML5 Canvas API</a:t>
            </a:r>
          </a:p>
          <a:p>
            <a:pPr lvl="1"/>
            <a:r>
              <a:rPr lang="en-US" dirty="0"/>
              <a:t>Actually, enhancement </a:t>
            </a:r>
          </a:p>
          <a:p>
            <a:pPr lvl="1"/>
            <a:r>
              <a:rPr lang="en-US" dirty="0"/>
              <a:t>Need to request 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Context2D</a:t>
            </a:r>
            <a:r>
              <a:rPr lang="en-US" dirty="0"/>
              <a:t> instance first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requestPaint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method to schedule repainting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07139787"/>
      </p:ext>
    </p:extLst>
  </p:cSld>
  <p:clrMapOvr>
    <a:masterClrMapping/>
  </p:clrMapOvr>
  <p:transition spd="med">
    <p:fad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Canvas may be rendered into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QImage</a:t>
            </a:r>
            <a:r>
              <a:rPr lang="en-US" dirty="0"/>
              <a:t> (default one) or OpenGL FBO</a:t>
            </a:r>
          </a:p>
          <a:p>
            <a:endParaRPr lang="en-US" dirty="0"/>
          </a:p>
          <a:p>
            <a:r>
              <a:rPr lang="en-US" dirty="0"/>
              <a:t>You may also specify the rendering strategy</a:t>
            </a:r>
          </a:p>
          <a:p>
            <a:pPr lvl="1"/>
            <a:r>
              <a:rPr lang="en-US" dirty="0"/>
              <a:t>Immediate – in the GUI thread</a:t>
            </a:r>
          </a:p>
          <a:p>
            <a:pPr lvl="1"/>
            <a:r>
              <a:rPr lang="en-US" dirty="0"/>
              <a:t>Threaded – in your own thread</a:t>
            </a:r>
          </a:p>
          <a:p>
            <a:pPr lvl="1"/>
            <a:r>
              <a:rPr lang="en-US" dirty="0"/>
              <a:t>Co-operative – application global render thread (SG thread)</a:t>
            </a:r>
          </a:p>
          <a:p>
            <a:endParaRPr lang="en-US" dirty="0"/>
          </a:p>
          <a:p>
            <a:r>
              <a:rPr lang="en-US" dirty="0"/>
              <a:t>Tiled rendering support</a:t>
            </a:r>
          </a:p>
          <a:p>
            <a:pPr lvl="1"/>
            <a:r>
              <a:rPr lang="en-US" dirty="0"/>
              <a:t>Large virtual canvas with a “small” window to the canvas</a:t>
            </a:r>
          </a:p>
          <a:p>
            <a:pPr lvl="1"/>
            <a:r>
              <a:rPr lang="en-US" dirty="0"/>
              <a:t>Only the window area rendered</a:t>
            </a:r>
          </a:p>
          <a:p>
            <a:pPr lvl="1"/>
            <a:endParaRPr lang="en-US" dirty="0"/>
          </a:p>
          <a:p>
            <a:r>
              <a:rPr lang="en-US" dirty="0"/>
              <a:t>Canvas content may be saved into the file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Rendering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73434808"/>
      </p:ext>
    </p:extLst>
  </p:cSld>
  <p:clrMapOvr>
    <a:masterClrMapping/>
  </p:clrMapOvr>
  <p:transition spd="med">
    <p:fad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58014" y="1228321"/>
            <a:ext cx="10627573" cy="4936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800080"/>
                </a:solidFill>
              </a:rPr>
              <a:t>Canvas</a:t>
            </a:r>
            <a:r>
              <a:rPr lang="en-US" sz="1500" dirty="0">
                <a:solidFill>
                  <a:srgbClr val="C0C0C0"/>
                </a:solidFill>
              </a:rPr>
              <a:t> 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id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>
                <a:solidFill>
                  <a:srgbClr val="000000"/>
                </a:solidFill>
              </a:rPr>
              <a:t>root</a:t>
            </a:r>
            <a:r>
              <a:rPr lang="en-US" sz="1500" dirty="0">
                <a:solidFill>
                  <a:srgbClr val="C0C0C0"/>
                </a:solidFill>
              </a:rPr>
              <a:t>; </a:t>
            </a:r>
            <a:r>
              <a:rPr lang="en-US" sz="1500" dirty="0" err="1">
                <a:solidFill>
                  <a:srgbClr val="800000"/>
                </a:solidFill>
              </a:rPr>
              <a:t>anchors.fill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>
                <a:solidFill>
                  <a:srgbClr val="000000"/>
                </a:solidFill>
              </a:rPr>
              <a:t>parent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/>
              <a:t>property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int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margin</a:t>
            </a:r>
            <a:r>
              <a:rPr lang="en-US" sz="1500" dirty="0">
                <a:solidFill>
                  <a:srgbClr val="C0C0C0"/>
                </a:solidFill>
              </a:rPr>
              <a:t>: 20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 err="1">
                <a:solidFill>
                  <a:srgbClr val="800000"/>
                </a:solidFill>
              </a:rPr>
              <a:t>onPaint</a:t>
            </a:r>
            <a:r>
              <a:rPr lang="en-US" sz="1500" dirty="0">
                <a:solidFill>
                  <a:srgbClr val="C0C0C0"/>
                </a:solidFill>
              </a:rPr>
              <a:t>: { </a:t>
            </a:r>
            <a:endParaRPr lang="en-US" sz="1500" dirty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        </a:t>
            </a:r>
            <a:r>
              <a:rPr lang="en-US" sz="1500" dirty="0" err="1"/>
              <a:t>var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>
                <a:solidFill>
                  <a:srgbClr val="C0C0C0"/>
                </a:solidFill>
              </a:rPr>
              <a:t> = </a:t>
            </a:r>
            <a:r>
              <a:rPr lang="en-US" sz="1500" i="1" dirty="0" err="1">
                <a:solidFill>
                  <a:srgbClr val="000000"/>
                </a:solidFill>
              </a:rPr>
              <a:t>getContext</a:t>
            </a:r>
            <a:r>
              <a:rPr lang="en-US" sz="1500" dirty="0">
                <a:solidFill>
                  <a:srgbClr val="C0C0C0"/>
                </a:solidFill>
              </a:rPr>
              <a:t>(</a:t>
            </a:r>
            <a:r>
              <a:rPr lang="en-US" sz="1500" dirty="0">
                <a:solidFill>
                  <a:srgbClr val="008000"/>
                </a:solidFill>
              </a:rPr>
              <a:t>"2d"</a:t>
            </a:r>
            <a:r>
              <a:rPr lang="en-US" sz="1500" dirty="0">
                <a:solidFill>
                  <a:srgbClr val="C0C0C0"/>
                </a:solidFill>
              </a:rPr>
              <a:t>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rgbClr val="C0C0C0"/>
                </a:solidFill>
              </a:rPr>
              <a:t>.lineWidth</a:t>
            </a:r>
            <a:r>
              <a:rPr lang="en-US" sz="1500" dirty="0">
                <a:solidFill>
                  <a:srgbClr val="C0C0C0"/>
                </a:solidFill>
              </a:rPr>
              <a:t> = </a:t>
            </a:r>
            <a:r>
              <a:rPr lang="en-US" sz="1500" i="1" dirty="0" err="1">
                <a:solidFill>
                  <a:srgbClr val="0055AF"/>
                </a:solidFill>
              </a:rPr>
              <a:t>Math</a:t>
            </a:r>
            <a:r>
              <a:rPr lang="en-US" sz="1500" dirty="0" err="1">
                <a:solidFill>
                  <a:srgbClr val="C0C0C0"/>
                </a:solidFill>
              </a:rPr>
              <a:t>.floor</a:t>
            </a:r>
            <a:r>
              <a:rPr lang="en-US" sz="1500" dirty="0">
                <a:solidFill>
                  <a:srgbClr val="C0C0C0"/>
                </a:solidFill>
              </a:rPr>
              <a:t>(</a:t>
            </a:r>
            <a:r>
              <a:rPr lang="en-US" sz="1500" i="1" dirty="0" err="1">
                <a:solidFill>
                  <a:srgbClr val="000000"/>
                </a:solidFill>
              </a:rPr>
              <a:t>root</a:t>
            </a:r>
            <a:r>
              <a:rPr lang="en-US" sz="1500" dirty="0" err="1">
                <a:solidFill>
                  <a:srgbClr val="C0C0C0"/>
                </a:solidFill>
              </a:rPr>
              <a:t>.width</a:t>
            </a:r>
            <a:r>
              <a:rPr lang="en-US" sz="1500" dirty="0">
                <a:solidFill>
                  <a:srgbClr val="C0C0C0"/>
                </a:solidFill>
              </a:rPr>
              <a:t> * 0.01);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rgbClr val="C0C0C0"/>
                </a:solidFill>
              </a:rPr>
              <a:t>.strokeStyle</a:t>
            </a:r>
            <a:r>
              <a:rPr lang="en-US" sz="1500" dirty="0">
                <a:solidFill>
                  <a:srgbClr val="C0C0C0"/>
                </a:solidFill>
              </a:rPr>
              <a:t> = </a:t>
            </a:r>
            <a:r>
              <a:rPr lang="en-US" sz="1500" dirty="0">
                <a:solidFill>
                  <a:srgbClr val="008000"/>
                </a:solidFill>
              </a:rPr>
              <a:t>"blue"</a:t>
            </a:r>
            <a:r>
              <a:rPr lang="en-US" sz="1500" dirty="0">
                <a:solidFill>
                  <a:srgbClr val="C0C0C0"/>
                </a:solidFill>
              </a:rPr>
              <a:t>;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rgbClr val="C0C0C0"/>
                </a:solidFill>
              </a:rPr>
              <a:t>.fillStyle</a:t>
            </a:r>
            <a:r>
              <a:rPr lang="en-US" sz="1500" dirty="0">
                <a:solidFill>
                  <a:srgbClr val="C0C0C0"/>
                </a:solidFill>
              </a:rPr>
              <a:t> = 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 err="1">
                <a:solidFill>
                  <a:srgbClr val="008000"/>
                </a:solidFill>
              </a:rPr>
              <a:t>lightblue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>
                <a:solidFill>
                  <a:srgbClr val="C0C0C0"/>
                </a:solidFill>
              </a:rPr>
              <a:t>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rgbClr val="C0C0C0"/>
                </a:solidFill>
              </a:rPr>
              <a:t>.beginPath</a:t>
            </a:r>
            <a:r>
              <a:rPr lang="en-US" sz="1500" dirty="0">
                <a:solidFill>
                  <a:srgbClr val="C0C0C0"/>
                </a:solidFill>
              </a:rPr>
              <a:t>(); </a:t>
            </a:r>
            <a:r>
              <a:rPr lang="en-US" sz="1500" dirty="0">
                <a:solidFill>
                  <a:srgbClr val="008000"/>
                </a:solidFill>
              </a:rPr>
              <a:t>//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top-left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start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point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rgbClr val="C0C0C0"/>
                </a:solidFill>
              </a:rPr>
              <a:t>.moveTo</a:t>
            </a:r>
            <a:r>
              <a:rPr lang="en-US" sz="1500" dirty="0">
                <a:solidFill>
                  <a:srgbClr val="C0C0C0"/>
                </a:solidFill>
              </a:rPr>
              <a:t>(</a:t>
            </a:r>
            <a:r>
              <a:rPr lang="en-US" sz="1500" i="1" dirty="0">
                <a:solidFill>
                  <a:srgbClr val="000000"/>
                </a:solidFill>
              </a:rPr>
              <a:t>margin</a:t>
            </a:r>
            <a:r>
              <a:rPr lang="en-US" sz="1500" dirty="0">
                <a:solidFill>
                  <a:srgbClr val="C0C0C0"/>
                </a:solidFill>
              </a:rPr>
              <a:t>, </a:t>
            </a:r>
            <a:r>
              <a:rPr lang="en-US" sz="1500" i="1" dirty="0">
                <a:solidFill>
                  <a:srgbClr val="000000"/>
                </a:solidFill>
              </a:rPr>
              <a:t>margin</a:t>
            </a:r>
            <a:r>
              <a:rPr lang="en-US" sz="1500" dirty="0">
                <a:solidFill>
                  <a:srgbClr val="C0C0C0"/>
                </a:solidFill>
              </a:rPr>
              <a:t>); </a:t>
            </a:r>
            <a:r>
              <a:rPr lang="en-US" sz="1500" dirty="0">
                <a:solidFill>
                  <a:srgbClr val="008000"/>
                </a:solidFill>
              </a:rPr>
              <a:t>//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upper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line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rgbClr val="C0C0C0"/>
                </a:solidFill>
              </a:rPr>
              <a:t>.lineTo</a:t>
            </a:r>
            <a:r>
              <a:rPr lang="en-US" sz="1500" dirty="0">
                <a:solidFill>
                  <a:srgbClr val="C0C0C0"/>
                </a:solidFill>
              </a:rPr>
              <a:t>(</a:t>
            </a:r>
            <a:r>
              <a:rPr lang="en-US" sz="1500" i="1" dirty="0" err="1">
                <a:solidFill>
                  <a:srgbClr val="000000"/>
                </a:solidFill>
              </a:rPr>
              <a:t>root</a:t>
            </a:r>
            <a:r>
              <a:rPr lang="en-US" sz="1500" dirty="0" err="1">
                <a:solidFill>
                  <a:srgbClr val="C0C0C0"/>
                </a:solidFill>
              </a:rPr>
              <a:t>.width</a:t>
            </a:r>
            <a:r>
              <a:rPr lang="en-US" sz="1500" dirty="0">
                <a:solidFill>
                  <a:srgbClr val="C0C0C0"/>
                </a:solidFill>
              </a:rPr>
              <a:t> - </a:t>
            </a:r>
            <a:r>
              <a:rPr lang="en-US" sz="1500" i="1" dirty="0">
                <a:solidFill>
                  <a:srgbClr val="000000"/>
                </a:solidFill>
              </a:rPr>
              <a:t>margin</a:t>
            </a:r>
            <a:r>
              <a:rPr lang="en-US" sz="1500" dirty="0">
                <a:solidFill>
                  <a:srgbClr val="C0C0C0"/>
                </a:solidFill>
              </a:rPr>
              <a:t>, </a:t>
            </a:r>
            <a:r>
              <a:rPr lang="en-US" sz="1500" i="1" dirty="0">
                <a:solidFill>
                  <a:srgbClr val="000000"/>
                </a:solidFill>
              </a:rPr>
              <a:t>margin</a:t>
            </a:r>
            <a:r>
              <a:rPr lang="en-US" sz="1500" dirty="0">
                <a:solidFill>
                  <a:srgbClr val="C0C0C0"/>
                </a:solidFill>
              </a:rPr>
              <a:t>); </a:t>
            </a:r>
            <a:endParaRPr lang="en-US" sz="1500" dirty="0">
              <a:solidFill>
                <a:srgbClr val="00800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00800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rgbClr val="C0C0C0"/>
                </a:solidFill>
              </a:rPr>
              <a:t>.closePath</a:t>
            </a:r>
            <a:r>
              <a:rPr lang="en-US" sz="1500" dirty="0">
                <a:solidFill>
                  <a:srgbClr val="C0C0C0"/>
                </a:solidFill>
              </a:rPr>
              <a:t>();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rgbClr val="C0C0C0"/>
                </a:solidFill>
              </a:rPr>
              <a:t>.fill</a:t>
            </a:r>
            <a:r>
              <a:rPr lang="en-US" sz="1500" dirty="0">
                <a:solidFill>
                  <a:srgbClr val="C0C0C0"/>
                </a:solidFill>
              </a:rPr>
              <a:t>(); </a:t>
            </a:r>
            <a:br>
              <a:rPr lang="en-US" sz="1500" dirty="0">
                <a:solidFill>
                  <a:srgbClr val="C0C0C0"/>
                </a:solidFill>
              </a:rPr>
            </a:br>
            <a:r>
              <a:rPr lang="en-US" sz="1500" dirty="0">
                <a:solidFill>
                  <a:srgbClr val="C0C0C0"/>
                </a:solidFill>
              </a:rPr>
              <a:t>        </a:t>
            </a:r>
            <a:r>
              <a:rPr lang="en-US" sz="1500" dirty="0" err="1"/>
              <a:t>var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2985C7"/>
                </a:solidFill>
              </a:rPr>
              <a:t>fontSize</a:t>
            </a:r>
            <a:r>
              <a:rPr lang="en-US" sz="1500" dirty="0">
                <a:solidFill>
                  <a:srgbClr val="C0C0C0"/>
                </a:solidFill>
              </a:rPr>
              <a:t> = </a:t>
            </a:r>
            <a:r>
              <a:rPr lang="en-US" sz="1500" i="1" dirty="0" err="1">
                <a:solidFill>
                  <a:srgbClr val="0055AF"/>
                </a:solidFill>
              </a:rPr>
              <a:t>Math</a:t>
            </a:r>
            <a:r>
              <a:rPr lang="en-US" sz="1500" dirty="0" err="1">
                <a:solidFill>
                  <a:srgbClr val="C0C0C0"/>
                </a:solidFill>
              </a:rPr>
              <a:t>.floor</a:t>
            </a:r>
            <a:r>
              <a:rPr lang="en-US" sz="1500" dirty="0">
                <a:solidFill>
                  <a:srgbClr val="C0C0C0"/>
                </a:solidFill>
              </a:rPr>
              <a:t>(</a:t>
            </a:r>
            <a:r>
              <a:rPr lang="en-US" sz="1500" i="1" dirty="0" err="1">
                <a:solidFill>
                  <a:srgbClr val="000000"/>
                </a:solidFill>
              </a:rPr>
              <a:t>root</a:t>
            </a:r>
            <a:r>
              <a:rPr lang="en-US" sz="1500" dirty="0" err="1">
                <a:solidFill>
                  <a:srgbClr val="C0C0C0"/>
                </a:solidFill>
              </a:rPr>
              <a:t>.width</a:t>
            </a:r>
            <a:r>
              <a:rPr lang="en-US" sz="1500" dirty="0">
                <a:solidFill>
                  <a:srgbClr val="C0C0C0"/>
                </a:solidFill>
              </a:rPr>
              <a:t> * 0.1);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rgbClr val="C0C0C0"/>
                </a:solidFill>
              </a:rPr>
              <a:t>.font</a:t>
            </a:r>
            <a:r>
              <a:rPr lang="en-US" sz="1500" dirty="0">
                <a:solidFill>
                  <a:srgbClr val="C0C0C0"/>
                </a:solidFill>
              </a:rPr>
              <a:t> = </a:t>
            </a:r>
            <a:r>
              <a:rPr lang="en-US" sz="1500" i="1" dirty="0" err="1">
                <a:solidFill>
                  <a:srgbClr val="2985C7"/>
                </a:solidFill>
              </a:rPr>
              <a:t>fontSize</a:t>
            </a:r>
            <a:r>
              <a:rPr lang="en-US" sz="1500" dirty="0">
                <a:solidFill>
                  <a:srgbClr val="C0C0C0"/>
                </a:solidFill>
              </a:rPr>
              <a:t> + 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 err="1">
                <a:solidFill>
                  <a:srgbClr val="008000"/>
                </a:solidFill>
              </a:rPr>
              <a:t>px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Verdana"</a:t>
            </a:r>
            <a:r>
              <a:rPr lang="en-US" sz="1500" dirty="0">
                <a:solidFill>
                  <a:srgbClr val="C0C0C0"/>
                </a:solidFill>
              </a:rPr>
              <a:t>; </a:t>
            </a:r>
            <a:endParaRPr lang="en-US" sz="1500" dirty="0">
              <a:solidFill>
                <a:srgbClr val="00800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008000"/>
                </a:solidFill>
              </a:rPr>
              <a:t>        </a:t>
            </a:r>
            <a:r>
              <a:rPr lang="en-US" sz="1500" dirty="0" err="1"/>
              <a:t>var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>
                <a:solidFill>
                  <a:srgbClr val="2985C7"/>
                </a:solidFill>
              </a:rPr>
              <a:t>gradient </a:t>
            </a:r>
            <a:r>
              <a:rPr lang="en-US" sz="1500" dirty="0">
                <a:solidFill>
                  <a:srgbClr val="C0C0C0"/>
                </a:solidFill>
              </a:rPr>
              <a:t>=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rgbClr val="C0C0C0"/>
                </a:solidFill>
              </a:rPr>
              <a:t>.createLinearGradient</a:t>
            </a:r>
            <a:r>
              <a:rPr lang="en-US" sz="1500" dirty="0">
                <a:solidFill>
                  <a:srgbClr val="C0C0C0"/>
                </a:solidFill>
              </a:rPr>
              <a:t>(0, 0, </a:t>
            </a:r>
            <a:r>
              <a:rPr lang="en-US" sz="1500" i="1" dirty="0" err="1">
                <a:solidFill>
                  <a:srgbClr val="000000"/>
                </a:solidFill>
              </a:rPr>
              <a:t>root</a:t>
            </a:r>
            <a:r>
              <a:rPr lang="en-US" sz="1500" dirty="0" err="1">
                <a:solidFill>
                  <a:srgbClr val="C0C0C0"/>
                </a:solidFill>
              </a:rPr>
              <a:t>.width</a:t>
            </a:r>
            <a:r>
              <a:rPr lang="en-US" sz="1500" dirty="0">
                <a:solidFill>
                  <a:srgbClr val="C0C0C0"/>
                </a:solidFill>
              </a:rPr>
              <a:t>, </a:t>
            </a:r>
            <a:r>
              <a:rPr lang="en-US" sz="1500" i="1" dirty="0" err="1">
                <a:solidFill>
                  <a:srgbClr val="000000"/>
                </a:solidFill>
              </a:rPr>
              <a:t>root</a:t>
            </a:r>
            <a:r>
              <a:rPr lang="en-US" sz="1500" dirty="0" err="1">
                <a:solidFill>
                  <a:srgbClr val="C0C0C0"/>
                </a:solidFill>
              </a:rPr>
              <a:t>.height</a:t>
            </a:r>
            <a:r>
              <a:rPr lang="en-US" sz="1500" dirty="0">
                <a:solidFill>
                  <a:srgbClr val="C0C0C0"/>
                </a:solidFill>
              </a:rPr>
              <a:t>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gradient</a:t>
            </a:r>
            <a:r>
              <a:rPr lang="en-US" sz="1500" dirty="0" err="1">
                <a:solidFill>
                  <a:srgbClr val="C0C0C0"/>
                </a:solidFill>
              </a:rPr>
              <a:t>.addColorStop</a:t>
            </a:r>
            <a:r>
              <a:rPr lang="en-US" sz="1500" dirty="0">
                <a:solidFill>
                  <a:srgbClr val="C0C0C0"/>
                </a:solidFill>
              </a:rPr>
              <a:t>(</a:t>
            </a:r>
            <a:r>
              <a:rPr lang="en-US" sz="1500" dirty="0">
                <a:solidFill>
                  <a:srgbClr val="008000"/>
                </a:solidFill>
              </a:rPr>
              <a:t>"0"</a:t>
            </a:r>
            <a:r>
              <a:rPr lang="en-US" sz="1500" dirty="0">
                <a:solidFill>
                  <a:srgbClr val="C0C0C0"/>
                </a:solidFill>
              </a:rPr>
              <a:t>,</a:t>
            </a:r>
            <a:r>
              <a:rPr lang="en-US" sz="1500" dirty="0">
                <a:solidFill>
                  <a:srgbClr val="008000"/>
                </a:solidFill>
              </a:rPr>
              <a:t>"red"</a:t>
            </a:r>
            <a:r>
              <a:rPr lang="en-US" sz="1500" dirty="0">
                <a:solidFill>
                  <a:srgbClr val="C0C0C0"/>
                </a:solidFill>
              </a:rPr>
              <a:t>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gradient</a:t>
            </a:r>
            <a:r>
              <a:rPr lang="en-US" sz="1500" dirty="0" err="1">
                <a:solidFill>
                  <a:srgbClr val="C0C0C0"/>
                </a:solidFill>
              </a:rPr>
              <a:t>.addColorStop</a:t>
            </a:r>
            <a:r>
              <a:rPr lang="en-US" sz="1500" dirty="0">
                <a:solidFill>
                  <a:srgbClr val="C0C0C0"/>
                </a:solidFill>
              </a:rPr>
              <a:t>(</a:t>
            </a:r>
            <a:r>
              <a:rPr lang="en-US" sz="1500" dirty="0">
                <a:solidFill>
                  <a:srgbClr val="008000"/>
                </a:solidFill>
              </a:rPr>
              <a:t>"0.5"</a:t>
            </a:r>
            <a:r>
              <a:rPr lang="en-US" sz="1500" dirty="0">
                <a:solidFill>
                  <a:srgbClr val="C0C0C0"/>
                </a:solidFill>
              </a:rPr>
              <a:t>,</a:t>
            </a:r>
            <a:r>
              <a:rPr lang="en-US" sz="1500" dirty="0">
                <a:solidFill>
                  <a:srgbClr val="008000"/>
                </a:solidFill>
              </a:rPr>
              <a:t>"green"</a:t>
            </a:r>
            <a:r>
              <a:rPr lang="en-US" sz="1500" dirty="0">
                <a:solidFill>
                  <a:srgbClr val="C0C0C0"/>
                </a:solidFill>
              </a:rPr>
              <a:t>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gradient</a:t>
            </a:r>
            <a:r>
              <a:rPr lang="en-US" sz="1500" dirty="0" err="1">
                <a:solidFill>
                  <a:srgbClr val="C0C0C0"/>
                </a:solidFill>
              </a:rPr>
              <a:t>.addColorStop</a:t>
            </a:r>
            <a:r>
              <a:rPr lang="en-US" sz="1500" dirty="0">
                <a:solidFill>
                  <a:srgbClr val="C0C0C0"/>
                </a:solidFill>
              </a:rPr>
              <a:t>(</a:t>
            </a:r>
            <a:r>
              <a:rPr lang="en-US" sz="1500" dirty="0">
                <a:solidFill>
                  <a:srgbClr val="008000"/>
                </a:solidFill>
              </a:rPr>
              <a:t>"1.0"</a:t>
            </a:r>
            <a:r>
              <a:rPr lang="en-US" sz="1500" dirty="0">
                <a:solidFill>
                  <a:srgbClr val="C0C0C0"/>
                </a:solidFill>
              </a:rPr>
              <a:t>,</a:t>
            </a:r>
            <a:r>
              <a:rPr lang="en-US" sz="1500" dirty="0">
                <a:solidFill>
                  <a:srgbClr val="008000"/>
                </a:solidFill>
              </a:rPr>
              <a:t>"blue"</a:t>
            </a:r>
            <a:r>
              <a:rPr lang="en-US" sz="1500" dirty="0">
                <a:solidFill>
                  <a:srgbClr val="C0C0C0"/>
                </a:solidFill>
              </a:rPr>
              <a:t>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rgbClr val="C0C0C0"/>
                </a:solidFill>
              </a:rPr>
              <a:t>.fillStyle</a:t>
            </a:r>
            <a:r>
              <a:rPr lang="en-US" sz="1500" dirty="0">
                <a:solidFill>
                  <a:srgbClr val="C0C0C0"/>
                </a:solidFill>
              </a:rPr>
              <a:t> = </a:t>
            </a:r>
            <a:r>
              <a:rPr lang="en-US" sz="1500" i="1" dirty="0">
                <a:solidFill>
                  <a:srgbClr val="2985C7"/>
                </a:solidFill>
              </a:rPr>
              <a:t>gradient</a:t>
            </a:r>
            <a:r>
              <a:rPr lang="en-US" sz="1500" dirty="0">
                <a:solidFill>
                  <a:srgbClr val="C0C0C0"/>
                </a:solidFill>
              </a:rPr>
              <a:t>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rgbClr val="C0C0C0"/>
                </a:solidFill>
              </a:rPr>
              <a:t>.textAlign</a:t>
            </a:r>
            <a:r>
              <a:rPr lang="en-US" sz="1500" dirty="0">
                <a:solidFill>
                  <a:srgbClr val="C0C0C0"/>
                </a:solidFill>
              </a:rPr>
              <a:t> = </a:t>
            </a:r>
            <a:r>
              <a:rPr lang="en-US" sz="1500" dirty="0">
                <a:solidFill>
                  <a:srgbClr val="008000"/>
                </a:solidFill>
              </a:rPr>
              <a:t>"center"</a:t>
            </a:r>
            <a:r>
              <a:rPr lang="en-US" sz="1500" dirty="0">
                <a:solidFill>
                  <a:srgbClr val="C0C0C0"/>
                </a:solidFill>
              </a:rPr>
              <a:t>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rgbClr val="C0C0C0"/>
                </a:solidFill>
              </a:rPr>
              <a:t>.fillText</a:t>
            </a:r>
            <a:r>
              <a:rPr lang="en-US" sz="1500" dirty="0">
                <a:solidFill>
                  <a:srgbClr val="C0C0C0"/>
                </a:solidFill>
              </a:rPr>
              <a:t>(</a:t>
            </a:r>
            <a:r>
              <a:rPr lang="en-US" sz="1500" dirty="0">
                <a:solidFill>
                  <a:srgbClr val="008000"/>
                </a:solidFill>
              </a:rPr>
              <a:t>"Hello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World!"</a:t>
            </a:r>
            <a:r>
              <a:rPr lang="en-US" sz="1500" dirty="0">
                <a:solidFill>
                  <a:srgbClr val="C0C0C0"/>
                </a:solidFill>
              </a:rPr>
              <a:t>, </a:t>
            </a:r>
            <a:r>
              <a:rPr lang="en-US" sz="1500" i="1" dirty="0" err="1">
                <a:solidFill>
                  <a:srgbClr val="000000"/>
                </a:solidFill>
              </a:rPr>
              <a:t>root</a:t>
            </a:r>
            <a:r>
              <a:rPr lang="en-US" sz="1500" dirty="0" err="1">
                <a:solidFill>
                  <a:srgbClr val="C0C0C0"/>
                </a:solidFill>
              </a:rPr>
              <a:t>.width</a:t>
            </a:r>
            <a:r>
              <a:rPr lang="en-US" sz="1500" dirty="0">
                <a:solidFill>
                  <a:srgbClr val="C0C0C0"/>
                </a:solidFill>
              </a:rPr>
              <a:t> / 2, (</a:t>
            </a:r>
            <a:r>
              <a:rPr lang="en-US" sz="1500" i="1" dirty="0" err="1">
                <a:solidFill>
                  <a:srgbClr val="000000"/>
                </a:solidFill>
              </a:rPr>
              <a:t>root</a:t>
            </a:r>
            <a:r>
              <a:rPr lang="en-US" sz="1500" dirty="0" err="1">
                <a:solidFill>
                  <a:srgbClr val="C0C0C0"/>
                </a:solidFill>
              </a:rPr>
              <a:t>.height</a:t>
            </a:r>
            <a:r>
              <a:rPr lang="en-US" sz="1500" dirty="0">
                <a:solidFill>
                  <a:srgbClr val="C0C0C0"/>
                </a:solidFill>
              </a:rPr>
              <a:t> + </a:t>
            </a:r>
            <a:r>
              <a:rPr lang="en-US" sz="1500" i="1" dirty="0" err="1">
                <a:solidFill>
                  <a:srgbClr val="2985C7"/>
                </a:solidFill>
              </a:rPr>
              <a:t>fontSize</a:t>
            </a:r>
            <a:r>
              <a:rPr lang="en-US" sz="1500" dirty="0">
                <a:solidFill>
                  <a:srgbClr val="C0C0C0"/>
                </a:solidFill>
              </a:rPr>
              <a:t>) / 2);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C0C0C0"/>
                </a:solidFill>
              </a:rPr>
              <a:t>        </a:t>
            </a:r>
            <a:r>
              <a:rPr lang="en-US" sz="1500" i="1" dirty="0" err="1">
                <a:solidFill>
                  <a:srgbClr val="2985C7"/>
                </a:solidFill>
              </a:rPr>
              <a:t>ctx</a:t>
            </a:r>
            <a:r>
              <a:rPr lang="en-US" sz="1500" dirty="0" err="1">
                <a:solidFill>
                  <a:srgbClr val="C0C0C0"/>
                </a:solidFill>
              </a:rPr>
              <a:t>.stroke</a:t>
            </a:r>
            <a:r>
              <a:rPr lang="en-US" sz="1500" dirty="0">
                <a:solidFill>
                  <a:srgbClr val="C0C0C0"/>
                </a:solidFill>
              </a:rPr>
              <a:t>(); } }</a:t>
            </a:r>
            <a:endParaRPr lang="en-US" sz="1500" dirty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80008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972" y="691446"/>
            <a:ext cx="4143033" cy="15842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canvas</a:t>
            </a:r>
            <a:r>
              <a:rPr lang="fi-FI" sz="1400" dirty="0">
                <a:cs typeface="Open Sans Light"/>
              </a:rPr>
              <a:t>/*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206311"/>
      </p:ext>
    </p:extLst>
  </p:cSld>
  <p:clrMapOvr>
    <a:masterClrMapping/>
  </p:clrMapOvr>
  <p:transition spd="med">
    <p:fad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Particle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36216"/>
      </p:ext>
    </p:extLst>
  </p:cSld>
  <p:clrMapOvr>
    <a:masterClrMapping/>
  </p:clrMapOvr>
  <p:transition spd="med">
    <p:fad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Particle System</a:t>
            </a:r>
          </a:p>
          <a:p>
            <a:r>
              <a:rPr lang="en-US" dirty="0"/>
              <a:t>Ready-Made Graphical Effects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84157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Structures in the markup language</a:t>
            </a:r>
          </a:p>
          <a:p>
            <a:pPr lvl="1"/>
            <a:r>
              <a:rPr lang="en-US" dirty="0"/>
              <a:t>Represent visual and non-visual parts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Item</a:t>
            </a:r>
            <a:r>
              <a:rPr lang="en-US" dirty="0"/>
              <a:t> is the base type of visual type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QQuickItem</a:t>
            </a:r>
            <a:r>
              <a:rPr lang="en-US" dirty="0"/>
              <a:t> in C++)</a:t>
            </a:r>
          </a:p>
          <a:p>
            <a:pPr lvl="1"/>
            <a:r>
              <a:rPr lang="en-US" dirty="0"/>
              <a:t>Not visible itself</a:t>
            </a:r>
          </a:p>
          <a:p>
            <a:pPr lvl="1"/>
            <a:r>
              <a:rPr lang="en-US" dirty="0"/>
              <a:t>Has a position (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y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z</a:t>
            </a:r>
            <a:r>
              <a:rPr lang="en-US" dirty="0"/>
              <a:t>), dimensions</a:t>
            </a:r>
          </a:p>
          <a:p>
            <a:pPr lvl="1"/>
            <a:r>
              <a:rPr lang="en-US" dirty="0"/>
              <a:t>Usually used to group visual items - often used as the top-level item (</a:t>
            </a:r>
            <a:r>
              <a:rPr lang="en-US" dirty="0">
                <a:latin typeface="Courier New"/>
                <a:cs typeface="Courier New"/>
              </a:rPr>
              <a:t>data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children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resources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Enables/disables event handling: </a:t>
            </a:r>
            <a:r>
              <a:rPr lang="en-US" dirty="0">
                <a:latin typeface="Courier New"/>
                <a:cs typeface="Courier New"/>
              </a:rPr>
              <a:t>enabled</a:t>
            </a:r>
            <a:r>
              <a:rPr lang="en-US" dirty="0"/>
              <a:t> (no events handled), </a:t>
            </a:r>
            <a:r>
              <a:rPr lang="en-US" dirty="0" err="1">
                <a:latin typeface="Courier New"/>
                <a:cs typeface="Courier New"/>
              </a:rPr>
              <a:t>activeFocus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visible</a:t>
            </a:r>
            <a:r>
              <a:rPr lang="en-US" dirty="0"/>
              <a:t> (item may still handle key events)</a:t>
            </a:r>
          </a:p>
          <a:p>
            <a:pPr lvl="1"/>
            <a:r>
              <a:rPr lang="en-US" dirty="0"/>
              <a:t>Supports layering: Layer works as an off-screen cache and may optimize painting complicated item hierarchies </a:t>
            </a:r>
          </a:p>
          <a:p>
            <a:pPr lvl="1"/>
            <a:r>
              <a:rPr lang="en-US" dirty="0">
                <a:latin typeface="+mn-lt"/>
                <a:cs typeface="Courier New"/>
              </a:rPr>
              <a:t>Sub-types defined in C++: </a:t>
            </a:r>
            <a:r>
              <a:rPr lang="en-US" dirty="0">
                <a:latin typeface="Courier New"/>
                <a:cs typeface="Courier New"/>
              </a:rPr>
              <a:t>Rectangle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Text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TextInput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Canvas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ShaderEffect</a:t>
            </a:r>
            <a:r>
              <a:rPr lang="en-US" dirty="0"/>
              <a:t>, …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QML </a:t>
            </a:r>
            <a:r>
              <a:rPr lang="fi-FI" dirty="0" err="1"/>
              <a:t>Types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54493745"/>
      </p:ext>
    </p:extLst>
  </p:cSld>
  <p:clrMapOvr>
    <a:masterClrMapping/>
  </p:clrMapOvr>
  <p:transition spd="med">
    <p:fad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Stochastic simulation of particles</a:t>
            </a:r>
          </a:p>
          <a:p>
            <a:r>
              <a:rPr lang="en-US" dirty="0"/>
              <a:t>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ParticleSystem</a:t>
            </a:r>
            <a:r>
              <a:rPr lang="en-US" dirty="0"/>
              <a:t> type provides a time-line for the simulation</a:t>
            </a:r>
          </a:p>
          <a:p>
            <a:pPr lvl="1"/>
            <a:r>
              <a:rPr lang="en-US" dirty="0"/>
              <a:t>Binds all objects to a simulation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Emitter</a:t>
            </a:r>
            <a:r>
              <a:rPr lang="en-US" dirty="0"/>
              <a:t> emits logical particles into the particle system </a:t>
            </a:r>
          </a:p>
          <a:p>
            <a:pPr lvl="1"/>
            <a:r>
              <a:rPr lang="en-US" dirty="0"/>
              <a:t>Provides initial particle attributes </a:t>
            </a:r>
          </a:p>
          <a:p>
            <a:pPr lvl="1"/>
            <a:r>
              <a:rPr lang="en-US" dirty="0"/>
              <a:t>After emitting, the attributes may be changed by </a:t>
            </a:r>
            <a:r>
              <a:rPr lang="en-US" dirty="0" err="1">
                <a:latin typeface="Courier New"/>
                <a:cs typeface="Courier New"/>
              </a:rPr>
              <a:t>Affector</a:t>
            </a:r>
            <a:r>
              <a:rPr lang="en-US" dirty="0"/>
              <a:t>, but not by </a:t>
            </a:r>
            <a:r>
              <a:rPr lang="en-US" dirty="0">
                <a:latin typeface="Courier New"/>
                <a:cs typeface="Courier New"/>
              </a:rPr>
              <a:t>Emitter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ParticlePainter</a:t>
            </a:r>
            <a:r>
              <a:rPr lang="en-US" dirty="0"/>
              <a:t> visualizes the particles</a:t>
            </a:r>
          </a:p>
          <a:p>
            <a:pPr lvl="1"/>
            <a:r>
              <a:rPr lang="en-US" dirty="0"/>
              <a:t>A particle may be an image, any </a:t>
            </a:r>
            <a:r>
              <a:rPr lang="en-US" dirty="0">
                <a:latin typeface="Courier New"/>
                <a:cs typeface="Courier New"/>
              </a:rPr>
              <a:t>Item</a:t>
            </a:r>
            <a:r>
              <a:rPr lang="en-US" dirty="0"/>
              <a:t> or implemented using GLSL </a:t>
            </a:r>
            <a:r>
              <a:rPr lang="en-US" dirty="0" err="1"/>
              <a:t>shaders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Affector</a:t>
            </a:r>
            <a:r>
              <a:rPr lang="en-US" dirty="0"/>
              <a:t> allows manipulating particle attributes after the particle has been emitted </a:t>
            </a:r>
          </a:p>
          <a:p>
            <a:r>
              <a:rPr lang="en-US" dirty="0" err="1">
                <a:latin typeface="Courier New"/>
                <a:cs typeface="Courier New"/>
              </a:rPr>
              <a:t>ParticleGroup</a:t>
            </a:r>
            <a:r>
              <a:rPr lang="en-US" dirty="0"/>
              <a:t> allows setting timed transitions on particle groups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System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81262895"/>
      </p:ext>
    </p:extLst>
  </p:cSld>
  <p:clrMapOvr>
    <a:masterClrMapping/>
  </p:clrMapOvr>
  <p:transition spd="med">
    <p:fad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Emit the particles using </a:t>
            </a:r>
            <a:r>
              <a:rPr lang="en-US" dirty="0">
                <a:latin typeface="Courier New"/>
                <a:cs typeface="Courier New"/>
              </a:rPr>
              <a:t>Emitter</a:t>
            </a:r>
            <a:r>
              <a:rPr lang="en-US" dirty="0"/>
              <a:t> methods</a:t>
            </a:r>
          </a:p>
          <a:p>
            <a:pPr lvl="1"/>
            <a:r>
              <a:rPr lang="en-US" dirty="0"/>
              <a:t>Emit particles immediately using </a:t>
            </a:r>
            <a:r>
              <a:rPr lang="en-US" dirty="0">
                <a:latin typeface="Courier New"/>
                <a:cs typeface="Courier New"/>
              </a:rPr>
              <a:t>burst(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count,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x,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y)</a:t>
            </a:r>
          </a:p>
          <a:p>
            <a:pPr lvl="2"/>
            <a:r>
              <a:rPr lang="en-US" dirty="0"/>
              <a:t>Coordinates may be omitted, in which case the emitter emits particles randomly inside the emitter area</a:t>
            </a:r>
          </a:p>
          <a:p>
            <a:pPr lvl="2"/>
            <a:r>
              <a:rPr lang="en-US" dirty="0"/>
              <a:t>Use </a:t>
            </a:r>
            <a:r>
              <a:rPr lang="en-US" dirty="0">
                <a:latin typeface="Courier New"/>
                <a:cs typeface="Courier New"/>
              </a:rPr>
              <a:t>shape</a:t>
            </a:r>
            <a:r>
              <a:rPr lang="en-US" dirty="0"/>
              <a:t> property (</a:t>
            </a:r>
            <a:r>
              <a:rPr lang="en-US" dirty="0" err="1">
                <a:latin typeface="Courier New"/>
                <a:cs typeface="Courier New"/>
              </a:rPr>
              <a:t>EllipseShape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LineShape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MaskShape</a:t>
            </a:r>
            <a:r>
              <a:rPr lang="en-US" dirty="0"/>
              <a:t>) to provide a non-rectangular emitter area </a:t>
            </a:r>
          </a:p>
          <a:p>
            <a:pPr lvl="1"/>
            <a:r>
              <a:rPr lang="en-US" dirty="0"/>
              <a:t>Enable the disabled emitter for a </a:t>
            </a:r>
            <a:r>
              <a:rPr lang="en-US" dirty="0">
                <a:latin typeface="Courier New"/>
                <a:cs typeface="Courier New"/>
              </a:rPr>
              <a:t>duration</a:t>
            </a:r>
            <a:r>
              <a:rPr lang="en-US" dirty="0"/>
              <a:t> milliseconds </a:t>
            </a:r>
            <a:r>
              <a:rPr lang="en-US" dirty="0">
                <a:latin typeface="Courier New"/>
                <a:cs typeface="Courier New"/>
              </a:rPr>
              <a:t>pulse(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duration)</a:t>
            </a:r>
            <a:endParaRPr lang="en-US" dirty="0"/>
          </a:p>
          <a:p>
            <a:r>
              <a:rPr lang="en-US" dirty="0"/>
              <a:t>Provide the initial particle attributes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emitRate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(10)</a:t>
            </a:r>
            <a:r>
              <a:rPr lang="en-US" dirty="0">
                <a:latin typeface="+mn-lt"/>
                <a:cs typeface="Courier New" pitchFamily="49" charset="0"/>
              </a:rPr>
              <a:t> – number of particles emitted per second 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lifeSpan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(1000)</a:t>
            </a:r>
            <a:r>
              <a:rPr lang="en-US" dirty="0">
                <a:cs typeface="Courier New" pitchFamily="49" charset="0"/>
              </a:rPr>
              <a:t> – life span of each particle in milliseconds. Values &gt; 10 </a:t>
            </a:r>
            <a:r>
              <a:rPr lang="en-US" dirty="0" err="1">
                <a:cs typeface="Courier New" pitchFamily="49" charset="0"/>
              </a:rPr>
              <a:t>mins</a:t>
            </a:r>
            <a:r>
              <a:rPr lang="en-US" dirty="0">
                <a:cs typeface="Courier New" pitchFamily="49" charset="0"/>
              </a:rPr>
              <a:t> are treated as infinite </a:t>
            </a:r>
            <a:endParaRPr lang="en-US" dirty="0"/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size(16) </a:t>
            </a:r>
            <a:r>
              <a:rPr lang="en-US" dirty="0">
                <a:cs typeface="Courier New" pitchFamily="49" charset="0"/>
              </a:rPr>
              <a:t>– particle size in pixels. May be linearly interpolated to </a:t>
            </a:r>
            <a:r>
              <a:rPr lang="en-US" dirty="0" err="1">
                <a:latin typeface="Courier New"/>
                <a:cs typeface="Courier New"/>
              </a:rPr>
              <a:t>endSize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acceleration, velocity</a:t>
            </a:r>
            <a:r>
              <a:rPr lang="en-US" dirty="0">
                <a:cs typeface="Courier New" pitchFamily="49" charset="0"/>
              </a:rPr>
              <a:t> – defined as stochastic </a:t>
            </a:r>
            <a:r>
              <a:rPr lang="en-US" dirty="0">
                <a:latin typeface="Courier New"/>
                <a:cs typeface="Courier New"/>
              </a:rPr>
              <a:t>Direction</a:t>
            </a:r>
            <a:r>
              <a:rPr lang="en-US" dirty="0">
                <a:cs typeface="Courier New" pitchFamily="49" charset="0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Access the emitted particles using </a:t>
            </a:r>
            <a:r>
              <a:rPr lang="en-US" dirty="0" err="1">
                <a:latin typeface="Courier New"/>
                <a:cs typeface="Courier New"/>
              </a:rPr>
              <a:t>emitParticles</a:t>
            </a:r>
            <a:r>
              <a:rPr lang="en-US" dirty="0">
                <a:latin typeface="Courier New"/>
                <a:cs typeface="Courier New"/>
              </a:rPr>
              <a:t>(Array particles)</a:t>
            </a:r>
            <a:r>
              <a:rPr lang="en-US" dirty="0"/>
              <a:t> signal</a:t>
            </a:r>
          </a:p>
          <a:p>
            <a:pPr lvl="1"/>
            <a:r>
              <a:rPr lang="en-US" dirty="0"/>
              <a:t>Avoid in high-volume particle systems, as executed by the JavaScript engine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Emitter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particleSystem/emitter</a:t>
            </a:r>
            <a:endParaRPr lang="en-US" sz="1400" dirty="0">
              <a:cs typeface="Open Sans Light"/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9538504"/>
      </p:ext>
    </p:extLst>
  </p:cSld>
  <p:clrMapOvr>
    <a:masterClrMapping/>
  </p:clrMapOvr>
  <p:transition spd="med">
    <p:fad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0720" y="1844825"/>
            <a:ext cx="9143155" cy="432102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AngleDirection</a:t>
            </a:r>
            <a:r>
              <a:rPr lang="en-US" dirty="0"/>
              <a:t> – direction specified with and angle and magnitude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angle</a:t>
            </a:r>
            <a:r>
              <a:rPr lang="en-US" dirty="0"/>
              <a:t>(0) and </a:t>
            </a:r>
            <a:r>
              <a:rPr lang="en-US" dirty="0" err="1">
                <a:latin typeface="Courier New"/>
                <a:cs typeface="Courier New"/>
              </a:rPr>
              <a:t>angleVariation</a:t>
            </a:r>
            <a:r>
              <a:rPr lang="en-US" dirty="0"/>
              <a:t>(0) – specified in degrees clock-wise from straight right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magnitude</a:t>
            </a:r>
            <a:r>
              <a:rPr lang="en-US" dirty="0"/>
              <a:t>(0) and </a:t>
            </a:r>
            <a:r>
              <a:rPr lang="en-US" dirty="0" err="1">
                <a:latin typeface="Courier New"/>
                <a:cs typeface="Courier New"/>
              </a:rPr>
              <a:t>magnitudeVariation</a:t>
            </a:r>
            <a:r>
              <a:rPr lang="en-US" dirty="0"/>
              <a:t>(0) – specified in pixels per second </a:t>
            </a:r>
          </a:p>
          <a:p>
            <a:r>
              <a:rPr lang="en-US" dirty="0" err="1">
                <a:latin typeface="Courier New"/>
                <a:cs typeface="Courier New"/>
              </a:rPr>
              <a:t>PointDirection</a:t>
            </a:r>
            <a:r>
              <a:rPr lang="en-US" dirty="0"/>
              <a:t> – direction is towards a point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xVariation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y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yVariation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TargetDirection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targetItem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magnitude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magnitudeVariation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proportionalMaginutde</a:t>
            </a:r>
            <a:r>
              <a:rPr lang="en-US" dirty="0"/>
              <a:t>(false) – if true the magnitude is interpreted as multiples of the distance between the source and target points</a:t>
            </a:r>
          </a:p>
          <a:p>
            <a:r>
              <a:rPr lang="en-US" dirty="0" err="1">
                <a:latin typeface="Courier New"/>
                <a:cs typeface="Courier New"/>
              </a:rPr>
              <a:t>CumulativeDirection</a:t>
            </a:r>
            <a:r>
              <a:rPr lang="en-US" dirty="0"/>
              <a:t> specifies the direction as cumulative sum of directions within it</a:t>
            </a:r>
          </a:p>
          <a:p>
            <a:endParaRPr lang="en-US" dirty="0"/>
          </a:p>
        </p:txBody>
      </p:sp>
      <p:sp>
        <p:nvSpPr>
          <p:cNvPr id="3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Sub-Types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017" y="2919574"/>
            <a:ext cx="1288988" cy="176129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particleSystem/direction</a:t>
            </a:r>
            <a:endParaRPr lang="en-US" sz="1400" dirty="0">
              <a:cs typeface="Open Sans Light"/>
            </a:endParaRPr>
          </a:p>
        </p:txBody>
      </p:sp>
      <p:sp>
        <p:nvSpPr>
          <p:cNvPr id="4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757" y="4797153"/>
            <a:ext cx="568557" cy="698499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9833472" y="2625926"/>
            <a:ext cx="1528721" cy="1304554"/>
            <a:chOff x="7031346" y="1645826"/>
            <a:chExt cx="1529119" cy="1304554"/>
          </a:xfrm>
        </p:grpSpPr>
        <p:cxnSp>
          <p:nvCxnSpPr>
            <p:cNvPr id="44" name="Straight Arrow Connector 43"/>
            <p:cNvCxnSpPr/>
            <p:nvPr/>
          </p:nvCxnSpPr>
          <p:spPr bwMode="auto">
            <a:xfrm flipV="1">
              <a:off x="7490408" y="2128426"/>
              <a:ext cx="587943" cy="3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 bwMode="auto">
            <a:xfrm>
              <a:off x="7031346" y="2563048"/>
              <a:ext cx="788310" cy="12230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scene3d>
              <a:camera prst="orthographicFront">
                <a:rot lat="0" lon="0" rev="16200000"/>
              </a:camera>
              <a:lightRig rig="threePt" dir="t"/>
            </a:scene3d>
          </p:spPr>
        </p:cxnSp>
        <p:cxnSp>
          <p:nvCxnSpPr>
            <p:cNvPr id="46" name="Straight Arrow Connector 45"/>
            <p:cNvCxnSpPr/>
            <p:nvPr/>
          </p:nvCxnSpPr>
          <p:spPr bwMode="auto">
            <a:xfrm>
              <a:off x="7490407" y="2104907"/>
              <a:ext cx="529150" cy="811389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7" name="TextBox 46"/>
            <p:cNvSpPr txBox="1"/>
            <p:nvPr/>
          </p:nvSpPr>
          <p:spPr>
            <a:xfrm>
              <a:off x="7796138" y="2175463"/>
              <a:ext cx="4821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dirty="0">
                  <a:latin typeface="+mn-lt"/>
                </a:rPr>
                <a:t>x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572254" y="2704159"/>
              <a:ext cx="4821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dirty="0">
                  <a:latin typeface="+mn-lt"/>
                </a:rPr>
                <a:t>y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>
              <a:off x="7890209" y="1987315"/>
              <a:ext cx="341008" cy="0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50" name="TextBox 49"/>
            <p:cNvSpPr txBox="1"/>
            <p:nvPr/>
          </p:nvSpPr>
          <p:spPr>
            <a:xfrm>
              <a:off x="7748637" y="1645826"/>
              <a:ext cx="8118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dirty="0" err="1">
                  <a:latin typeface="+mn-lt"/>
                </a:rPr>
                <a:t>xVariation</a:t>
              </a:r>
              <a:endParaRPr lang="en-US" sz="1000" dirty="0">
                <a:latin typeface="+mn-lt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856981" y="1603337"/>
            <a:ext cx="1551768" cy="822678"/>
            <a:chOff x="7113658" y="3610093"/>
            <a:chExt cx="1552172" cy="822678"/>
          </a:xfrm>
        </p:grpSpPr>
        <p:cxnSp>
          <p:nvCxnSpPr>
            <p:cNvPr id="52" name="Straight Connector 51"/>
            <p:cNvCxnSpPr/>
            <p:nvPr/>
          </p:nvCxnSpPr>
          <p:spPr bwMode="auto">
            <a:xfrm>
              <a:off x="7537443" y="3610093"/>
              <a:ext cx="693774" cy="11759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7113658" y="4032956"/>
              <a:ext cx="870157" cy="11759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6200000"/>
              </a:camera>
              <a:lightRig rig="threePt" dir="t"/>
            </a:scene3d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7572254" y="3621382"/>
              <a:ext cx="529150" cy="811389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5" name="TextBox 54"/>
            <p:cNvSpPr txBox="1"/>
            <p:nvPr/>
          </p:nvSpPr>
          <p:spPr>
            <a:xfrm>
              <a:off x="7854002" y="3738505"/>
              <a:ext cx="8118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dirty="0">
                  <a:latin typeface="+mn-lt"/>
                </a:rPr>
                <a:t>angle</a:t>
              </a:r>
            </a:p>
          </p:txBody>
        </p:sp>
        <p:sp>
          <p:nvSpPr>
            <p:cNvPr id="56" name="Arc 55"/>
            <p:cNvSpPr/>
            <p:nvPr/>
          </p:nvSpPr>
          <p:spPr bwMode="auto">
            <a:xfrm>
              <a:off x="7596237" y="3633612"/>
              <a:ext cx="270454" cy="399815"/>
            </a:xfrm>
            <a:prstGeom prst="arc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800000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Straight Connector 56"/>
          <p:cNvCxnSpPr/>
          <p:nvPr/>
        </p:nvCxnSpPr>
        <p:spPr bwMode="auto">
          <a:xfrm>
            <a:off x="10197901" y="4413330"/>
            <a:ext cx="693593" cy="11759"/>
          </a:xfrm>
          <a:prstGeom prst="line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/>
          <p:cNvCxnSpPr/>
          <p:nvPr/>
        </p:nvCxnSpPr>
        <p:spPr bwMode="auto">
          <a:xfrm>
            <a:off x="9774227" y="4836193"/>
            <a:ext cx="869930" cy="11759"/>
          </a:xfrm>
          <a:prstGeom prst="line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6200000"/>
            </a:camera>
            <a:lightRig rig="threePt" dir="t"/>
          </a:scene3d>
        </p:spPr>
      </p:cxnSp>
      <p:cxnSp>
        <p:nvCxnSpPr>
          <p:cNvPr id="59" name="Straight Arrow Connector 58"/>
          <p:cNvCxnSpPr/>
          <p:nvPr/>
        </p:nvCxnSpPr>
        <p:spPr bwMode="auto">
          <a:xfrm>
            <a:off x="10232703" y="4424619"/>
            <a:ext cx="529012" cy="811389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94381853"/>
      </p:ext>
    </p:extLst>
  </p:cSld>
  <p:clrMapOvr>
    <a:masterClrMapping/>
  </p:clrMapOvr>
  <p:transition spd="med">
    <p:fad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ImageParticle</a:t>
            </a:r>
            <a:r>
              <a:rPr lang="en-US" dirty="0"/>
              <a:t> uses an image as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/>
              <a:t> property. The image can be</a:t>
            </a:r>
          </a:p>
          <a:p>
            <a:pPr lvl="1"/>
            <a:r>
              <a:rPr lang="en-US" dirty="0"/>
              <a:t>colorized: </a:t>
            </a:r>
            <a:r>
              <a:rPr lang="en-US" dirty="0">
                <a:latin typeface="Courier New"/>
                <a:cs typeface="Courier New"/>
              </a:rPr>
              <a:t>alpha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color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colorTable</a:t>
            </a:r>
            <a:r>
              <a:rPr lang="en-US" dirty="0"/>
              <a:t> (1D texture, specifying color changes during particle’s life time), </a:t>
            </a:r>
            <a:r>
              <a:rPr lang="en-US" dirty="0" err="1">
                <a:latin typeface="Courier New"/>
                <a:cs typeface="Courier New"/>
              </a:rPr>
              <a:t>colorVariation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red/green/</a:t>
            </a:r>
            <a:r>
              <a:rPr lang="en-US" dirty="0" err="1">
                <a:latin typeface="Courier New"/>
                <a:cs typeface="Courier New"/>
              </a:rPr>
              <a:t>blueVariation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entryEffect</a:t>
            </a:r>
            <a:r>
              <a:rPr lang="en-US" dirty="0"/>
              <a:t> (fade in from 0 opacity at the start and fade out to 0 opacity at the end, scale)</a:t>
            </a:r>
          </a:p>
          <a:p>
            <a:pPr lvl="1"/>
            <a:r>
              <a:rPr lang="en-US" dirty="0"/>
              <a:t>rotated: </a:t>
            </a:r>
            <a:r>
              <a:rPr lang="en-US" dirty="0">
                <a:latin typeface="Courier New"/>
                <a:cs typeface="Courier New"/>
              </a:rPr>
              <a:t>rotation</a:t>
            </a:r>
            <a:r>
              <a:rPr lang="en-US" dirty="0"/>
              <a:t> (rotation before painted), </a:t>
            </a:r>
            <a:r>
              <a:rPr lang="en-US" dirty="0" err="1">
                <a:latin typeface="Courier New"/>
                <a:cs typeface="Courier New"/>
              </a:rPr>
              <a:t>rotationVariation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rotationVelocity</a:t>
            </a:r>
            <a:r>
              <a:rPr lang="en-US" dirty="0"/>
              <a:t> (degrees in second), </a:t>
            </a:r>
            <a:r>
              <a:rPr lang="en-US" dirty="0" err="1">
                <a:latin typeface="Courier New"/>
                <a:cs typeface="Courier New"/>
              </a:rPr>
              <a:t>rotationVelocityVariation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autoRotation</a:t>
            </a:r>
            <a:r>
              <a:rPr lang="en-US" dirty="0"/>
              <a:t> (if true, a particle will face the direction of travel)</a:t>
            </a:r>
          </a:p>
          <a:p>
            <a:pPr lvl="1"/>
            <a:r>
              <a:rPr lang="en-US" dirty="0"/>
              <a:t>deformed: </a:t>
            </a:r>
            <a:r>
              <a:rPr lang="en-US" dirty="0" err="1">
                <a:latin typeface="Courier New"/>
                <a:cs typeface="Courier New"/>
              </a:rPr>
              <a:t>xVector</a:t>
            </a:r>
            <a:r>
              <a:rPr lang="en-US" dirty="0"/>
              <a:t> (</a:t>
            </a:r>
            <a:r>
              <a:rPr lang="en-US" dirty="0">
                <a:latin typeface="Courier New"/>
                <a:cs typeface="Courier New"/>
              </a:rPr>
              <a:t>Direction</a:t>
            </a:r>
            <a:r>
              <a:rPr lang="en-US" dirty="0"/>
              <a:t>), </a:t>
            </a:r>
            <a:r>
              <a:rPr lang="en-US" dirty="0" err="1">
                <a:latin typeface="Courier New"/>
                <a:cs typeface="Courier New"/>
              </a:rPr>
              <a:t>yVector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a sprite-based animation: </a:t>
            </a:r>
            <a:r>
              <a:rPr lang="en-US" dirty="0">
                <a:latin typeface="Courier New"/>
                <a:cs typeface="Courier New"/>
              </a:rPr>
              <a:t>sprites</a:t>
            </a:r>
            <a:r>
              <a:rPr lang="en-US" dirty="0"/>
              <a:t> (a list of </a:t>
            </a:r>
            <a:r>
              <a:rPr lang="en-US" dirty="0">
                <a:latin typeface="Courier New"/>
                <a:cs typeface="Courier New"/>
              </a:rPr>
              <a:t>Sprite</a:t>
            </a:r>
            <a:r>
              <a:rPr lang="en-US" dirty="0"/>
              <a:t> objects), </a:t>
            </a:r>
            <a:r>
              <a:rPr lang="en-US" dirty="0" err="1">
                <a:latin typeface="Courier New"/>
                <a:cs typeface="Courier New"/>
              </a:rPr>
              <a:t>spritesInterpolate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ItemParticle</a:t>
            </a:r>
            <a:r>
              <a:rPr lang="en-US" dirty="0"/>
              <a:t> uses an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Item delegate </a:t>
            </a:r>
            <a:r>
              <a:rPr lang="en-US" dirty="0"/>
              <a:t>to render particles</a:t>
            </a:r>
          </a:p>
          <a:p>
            <a:pPr lvl="1"/>
            <a:r>
              <a:rPr lang="en-US" dirty="0"/>
              <a:t>Grab the item from the logical item </a:t>
            </a:r>
            <a:r>
              <a:rPr lang="en-US" dirty="0">
                <a:latin typeface="Courier New"/>
                <a:cs typeface="Courier New"/>
              </a:rPr>
              <a:t>give(Item) </a:t>
            </a:r>
            <a:r>
              <a:rPr lang="en-US" dirty="0"/>
              <a:t>and associate it back with the logical item </a:t>
            </a:r>
            <a:r>
              <a:rPr lang="en-US" dirty="0">
                <a:latin typeface="Courier New"/>
                <a:cs typeface="Courier New"/>
              </a:rPr>
              <a:t>take(Item,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Control the item life time progressions yourself </a:t>
            </a:r>
            <a:r>
              <a:rPr lang="en-US" dirty="0">
                <a:latin typeface="Courier New"/>
                <a:cs typeface="Courier New"/>
              </a:rPr>
              <a:t>freeze(Item)</a:t>
            </a:r>
            <a:r>
              <a:rPr lang="en-US" dirty="0"/>
              <a:t> or let the particle system control it </a:t>
            </a:r>
            <a:r>
              <a:rPr lang="en-US" dirty="0">
                <a:latin typeface="Courier New"/>
                <a:cs typeface="Courier New"/>
              </a:rPr>
              <a:t>unfreeze(Item)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CustomParticle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uses vertex and fragment </a:t>
            </a:r>
            <a:r>
              <a:rPr lang="en-US" dirty="0" err="1"/>
              <a:t>shaders</a:t>
            </a:r>
            <a:r>
              <a:rPr lang="en-US" dirty="0"/>
              <a:t> to render particles</a:t>
            </a:r>
          </a:p>
          <a:p>
            <a:pPr lvl="1"/>
            <a:r>
              <a:rPr lang="en-US" dirty="0"/>
              <a:t>Template code provided in the documentation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ParticlePainter</a:t>
            </a:r>
            <a:r>
              <a:rPr lang="en-US" dirty="0"/>
              <a:t> – Particle Visualizer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54090" y="332658"/>
            <a:ext cx="3671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particleSystem/itemParticle</a:t>
            </a:r>
            <a:endParaRPr lang="fi-FI" sz="1400" dirty="0">
              <a:cs typeface="Open Sans Light"/>
            </a:endParaRPr>
          </a:p>
          <a:p>
            <a:pPr algn="r"/>
            <a:r>
              <a:rPr lang="fi-FI" sz="1400" dirty="0">
                <a:cs typeface="Open Sans Light"/>
              </a:rPr>
              <a:t>Demo: </a:t>
            </a:r>
            <a:r>
              <a:rPr lang="fi-FI" sz="1400" dirty="0" err="1">
                <a:cs typeface="Open Sans Light"/>
              </a:rPr>
              <a:t>particleSystem/customParticle</a:t>
            </a:r>
            <a:endParaRPr lang="fi-FI" sz="1400" dirty="0">
              <a:cs typeface="Open Sans Light"/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9229472"/>
      </p:ext>
    </p:extLst>
  </p:cSld>
  <p:clrMapOvr>
    <a:masterClrMapping/>
  </p:clrMapOvr>
  <p:transition spd="med">
    <p:fad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Affect particle attributes after the particle has been emitted</a:t>
            </a:r>
          </a:p>
          <a:p>
            <a:pPr lvl="1"/>
            <a:r>
              <a:rPr lang="en-US" dirty="0"/>
              <a:t>May affect in a rectangular area or in any shape, if </a:t>
            </a:r>
            <a:r>
              <a:rPr lang="en-US" dirty="0">
                <a:latin typeface="Courier New"/>
                <a:cs typeface="Courier New"/>
              </a:rPr>
              <a:t>shape</a:t>
            </a:r>
            <a:r>
              <a:rPr lang="en-US" dirty="0"/>
              <a:t> property is defined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Affector</a:t>
            </a:r>
            <a:r>
              <a:rPr lang="en-US" dirty="0"/>
              <a:t> provides useful properties, but use sub-types in your QML code</a:t>
            </a:r>
          </a:p>
          <a:p>
            <a:r>
              <a:rPr lang="en-US" dirty="0"/>
              <a:t>May be disabled/enabled: </a:t>
            </a:r>
            <a:r>
              <a:rPr lang="en-US" dirty="0">
                <a:latin typeface="Courier New"/>
                <a:cs typeface="Courier New"/>
              </a:rPr>
              <a:t>enabled</a:t>
            </a:r>
            <a:r>
              <a:rPr lang="en-US" dirty="0"/>
              <a:t>(true)</a:t>
            </a:r>
          </a:p>
          <a:p>
            <a:r>
              <a:rPr lang="en-US" dirty="0"/>
              <a:t>May have arbitrary shape: </a:t>
            </a:r>
            <a:r>
              <a:rPr lang="en-US" dirty="0">
                <a:latin typeface="Courier New"/>
                <a:cs typeface="Courier New"/>
              </a:rPr>
              <a:t>shape</a:t>
            </a:r>
          </a:p>
          <a:p>
            <a:r>
              <a:rPr lang="en-US" dirty="0"/>
              <a:t>Provides collision checking: </a:t>
            </a:r>
            <a:r>
              <a:rPr lang="en-US" dirty="0" err="1">
                <a:latin typeface="Courier New"/>
                <a:cs typeface="Courier New"/>
              </a:rPr>
              <a:t>whenCollidingWith</a:t>
            </a:r>
            <a:r>
              <a:rPr lang="en-US" dirty="0"/>
              <a:t>: a list of particle groups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Affector</a:t>
            </a:r>
            <a:r>
              <a:rPr lang="en-US" dirty="0"/>
              <a:t> affects a particle only, if the particle collides with another particle in one of the groups</a:t>
            </a:r>
          </a:p>
          <a:p>
            <a:r>
              <a:rPr lang="en-US" dirty="0"/>
              <a:t>May be applied once (</a:t>
            </a:r>
            <a:r>
              <a:rPr lang="en-US" dirty="0">
                <a:latin typeface="Courier New"/>
                <a:cs typeface="Courier New"/>
              </a:rPr>
              <a:t>once: true</a:t>
            </a:r>
            <a:r>
              <a:rPr lang="en-US" dirty="0"/>
              <a:t>) or any number of times    </a:t>
            </a:r>
          </a:p>
          <a:p>
            <a:endParaRPr lang="en-US" dirty="0"/>
          </a:p>
          <a:p>
            <a:r>
              <a:rPr lang="en-US" dirty="0"/>
              <a:t>Provides a signal, when a particle is affected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affected(x, y)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Affector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77328169"/>
      </p:ext>
    </p:extLst>
  </p:cSld>
  <p:clrMapOvr>
    <a:masterClrMapping/>
  </p:clrMapOvr>
  <p:transition spd="med">
    <p:fad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500" dirty="0">
                <a:latin typeface="Courier New"/>
                <a:cs typeface="Courier New"/>
              </a:rPr>
              <a:t>Age { </a:t>
            </a:r>
            <a:r>
              <a:rPr lang="en-US" sz="1500" dirty="0" err="1">
                <a:latin typeface="Courier New"/>
                <a:cs typeface="Courier New"/>
              </a:rPr>
              <a:t>lifeLeft</a:t>
            </a:r>
            <a:r>
              <a:rPr lang="en-US" sz="1500" dirty="0">
                <a:latin typeface="Courier New"/>
                <a:cs typeface="Courier New"/>
              </a:rPr>
              <a:t>: 2000 } </a:t>
            </a:r>
            <a:r>
              <a:rPr lang="en-US" dirty="0"/>
              <a:t>defines the remaining life time</a:t>
            </a:r>
          </a:p>
          <a:p>
            <a:endParaRPr lang="en-US" sz="1500" dirty="0">
              <a:latin typeface="Courier New"/>
              <a:cs typeface="Courier New"/>
            </a:endParaRPr>
          </a:p>
          <a:p>
            <a:r>
              <a:rPr lang="en-US" sz="1500" dirty="0">
                <a:latin typeface="Courier New"/>
                <a:cs typeface="Courier New"/>
              </a:rPr>
              <a:t>Attractor { </a:t>
            </a:r>
            <a:r>
              <a:rPr lang="en-US" sz="1500" dirty="0" err="1">
                <a:latin typeface="Courier New"/>
                <a:cs typeface="Courier New"/>
              </a:rPr>
              <a:t>affectedParameter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 err="1">
                <a:latin typeface="Courier New"/>
                <a:cs typeface="Courier New"/>
              </a:rPr>
              <a:t>Attractor.Position</a:t>
            </a:r>
            <a:r>
              <a:rPr lang="en-US" sz="1500" dirty="0">
                <a:latin typeface="Courier New"/>
                <a:cs typeface="Courier New"/>
              </a:rPr>
              <a:t>/Velocity/Acceleration; </a:t>
            </a:r>
            <a:r>
              <a:rPr lang="en-US" sz="1500" dirty="0" err="1">
                <a:latin typeface="Courier New"/>
                <a:cs typeface="Courier New"/>
              </a:rPr>
              <a:t>proportionalToDistance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 err="1">
                <a:latin typeface="Courier New"/>
                <a:cs typeface="Courier New"/>
              </a:rPr>
              <a:t>Attractor.Constant</a:t>
            </a:r>
            <a:r>
              <a:rPr lang="en-US" sz="1500" dirty="0">
                <a:latin typeface="Courier New"/>
                <a:cs typeface="Courier New"/>
              </a:rPr>
              <a:t>/Linear/</a:t>
            </a:r>
            <a:r>
              <a:rPr lang="en-US" sz="1500" dirty="0" err="1">
                <a:latin typeface="Courier New"/>
                <a:cs typeface="Courier New"/>
              </a:rPr>
              <a:t>InverseLinear</a:t>
            </a:r>
            <a:r>
              <a:rPr lang="en-US" sz="1500" dirty="0">
                <a:latin typeface="Courier New"/>
                <a:cs typeface="Courier New"/>
              </a:rPr>
              <a:t>/Quadratic/</a:t>
            </a:r>
            <a:r>
              <a:rPr lang="en-US" sz="1500" dirty="0" err="1">
                <a:latin typeface="Courier New"/>
                <a:cs typeface="Courier New"/>
              </a:rPr>
              <a:t>InverseQuadratic</a:t>
            </a:r>
            <a:r>
              <a:rPr lang="en-US" sz="1500" dirty="0">
                <a:latin typeface="Courier New"/>
                <a:cs typeface="Courier New"/>
              </a:rPr>
              <a:t> } </a:t>
            </a:r>
            <a:r>
              <a:rPr lang="en-US" dirty="0"/>
              <a:t>specifies a point of zero size, attracting particles</a:t>
            </a:r>
          </a:p>
          <a:p>
            <a:endParaRPr lang="en-US" sz="1700" dirty="0">
              <a:latin typeface="Courier New"/>
              <a:cs typeface="Courier New"/>
            </a:endParaRPr>
          </a:p>
          <a:p>
            <a:r>
              <a:rPr lang="en-US" sz="1700" dirty="0">
                <a:latin typeface="Courier New"/>
                <a:cs typeface="Courier New"/>
              </a:rPr>
              <a:t>Friction { factor: 0.1; threshold: 0.0 } </a:t>
            </a:r>
            <a:r>
              <a:rPr lang="en-US" dirty="0"/>
              <a:t>slows down moving particles by a factor of their velocity, until the threshold has been achieved </a:t>
            </a:r>
          </a:p>
          <a:p>
            <a:endParaRPr lang="en-US" sz="1700" dirty="0">
              <a:latin typeface="Courier New"/>
              <a:cs typeface="Courier New"/>
            </a:endParaRPr>
          </a:p>
          <a:p>
            <a:r>
              <a:rPr lang="en-US" sz="1700" dirty="0">
                <a:latin typeface="Courier New"/>
                <a:cs typeface="Courier New"/>
              </a:rPr>
              <a:t>Gravity { angle: -90; magnitude: 23.5 } </a:t>
            </a:r>
            <a:r>
              <a:rPr lang="en-US" dirty="0"/>
              <a:t>accelerates particles to a vector of the specified magnitude in the specified angle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Affector</a:t>
            </a:r>
            <a:r>
              <a:rPr lang="en-US" dirty="0"/>
              <a:t> Sub-Types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52994402"/>
      </p:ext>
    </p:extLst>
  </p:cSld>
  <p:clrMapOvr>
    <a:masterClrMapping/>
  </p:clrMapOvr>
  <p:transition spd="med">
    <p:fad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700" dirty="0">
                <a:latin typeface="Courier New"/>
                <a:cs typeface="Courier New"/>
              </a:rPr>
              <a:t>Turbulence { </a:t>
            </a:r>
            <a:r>
              <a:rPr lang="en-US" sz="1700" dirty="0" err="1">
                <a:latin typeface="Courier New"/>
                <a:cs typeface="Courier New"/>
              </a:rPr>
              <a:t>noiseSource</a:t>
            </a:r>
            <a:r>
              <a:rPr lang="en-US" sz="1700" dirty="0">
                <a:latin typeface="Courier New"/>
                <a:cs typeface="Courier New"/>
              </a:rPr>
              <a:t>: “</a:t>
            </a:r>
            <a:r>
              <a:rPr lang="en-US" sz="1700" dirty="0" err="1">
                <a:latin typeface="Courier New"/>
                <a:cs typeface="Courier New"/>
              </a:rPr>
              <a:t>qrc</a:t>
            </a:r>
            <a:r>
              <a:rPr lang="en-US" sz="1700" dirty="0">
                <a:latin typeface="Courier New"/>
                <a:cs typeface="Courier New"/>
              </a:rPr>
              <a:t>:/</a:t>
            </a:r>
            <a:r>
              <a:rPr lang="en-US" sz="1700" dirty="0" err="1">
                <a:latin typeface="Courier New"/>
                <a:cs typeface="Courier New"/>
              </a:rPr>
              <a:t>smoothBlackAndWhite.png</a:t>
            </a:r>
            <a:r>
              <a:rPr lang="en-US" sz="1700" dirty="0">
                <a:latin typeface="Courier New"/>
                <a:cs typeface="Courier New"/>
              </a:rPr>
              <a:t>”; strength: 100 }</a:t>
            </a:r>
            <a:r>
              <a:rPr lang="en-US" dirty="0"/>
              <a:t> applies a chaos map of force vectors to the particles </a:t>
            </a:r>
          </a:p>
          <a:p>
            <a:pPr lvl="1"/>
            <a:r>
              <a:rPr lang="en-US" dirty="0"/>
              <a:t>A default image exists. The magnitude of the velocity vector varies in a range [0, √2] </a:t>
            </a:r>
          </a:p>
          <a:p>
            <a:endParaRPr lang="en-US" sz="1700" dirty="0">
              <a:latin typeface="Courier New"/>
              <a:cs typeface="Courier New"/>
            </a:endParaRPr>
          </a:p>
          <a:p>
            <a:r>
              <a:rPr lang="en-US" sz="1700" dirty="0">
                <a:latin typeface="Courier New"/>
                <a:cs typeface="Courier New"/>
              </a:rPr>
              <a:t>Wander { pace: 7.2; </a:t>
            </a:r>
            <a:r>
              <a:rPr lang="en-US" sz="1700" dirty="0" err="1">
                <a:latin typeface="Courier New"/>
                <a:cs typeface="Courier New"/>
              </a:rPr>
              <a:t>affectedParameter</a:t>
            </a:r>
            <a:r>
              <a:rPr lang="en-US" sz="1700" dirty="0">
                <a:latin typeface="Courier New"/>
                <a:cs typeface="Courier New"/>
              </a:rPr>
              <a:t>: </a:t>
            </a:r>
            <a:r>
              <a:rPr lang="en-US" sz="1700" dirty="0" err="1">
                <a:latin typeface="Courier New"/>
                <a:cs typeface="Courier New"/>
              </a:rPr>
              <a:t>PointAttractor.Position</a:t>
            </a:r>
            <a:r>
              <a:rPr lang="en-US" sz="1700" dirty="0">
                <a:latin typeface="Courier New"/>
                <a:cs typeface="Courier New"/>
              </a:rPr>
              <a:t>/Velocity/Acceleration; </a:t>
            </a:r>
            <a:r>
              <a:rPr lang="en-US" sz="1700" dirty="0" err="1">
                <a:latin typeface="Courier New"/>
                <a:cs typeface="Courier New"/>
              </a:rPr>
              <a:t>xVariance</a:t>
            </a:r>
            <a:r>
              <a:rPr lang="en-US" sz="1700" dirty="0">
                <a:latin typeface="Courier New"/>
                <a:cs typeface="Courier New"/>
              </a:rPr>
              <a:t>: 99.9 } </a:t>
            </a:r>
            <a:r>
              <a:rPr lang="en-US" dirty="0"/>
              <a:t>applies random particle trajectory </a:t>
            </a:r>
          </a:p>
          <a:p>
            <a:endParaRPr lang="en-US" sz="1500" dirty="0">
              <a:latin typeface="Courier New"/>
              <a:cs typeface="Courier New"/>
            </a:endParaRPr>
          </a:p>
          <a:p>
            <a:r>
              <a:rPr lang="en-US" sz="1500" dirty="0" err="1">
                <a:latin typeface="Courier New"/>
                <a:cs typeface="Courier New"/>
              </a:rPr>
              <a:t>GroupGoal</a:t>
            </a:r>
            <a:r>
              <a:rPr lang="en-US" sz="1500" dirty="0">
                <a:latin typeface="Courier New"/>
                <a:cs typeface="Courier New"/>
              </a:rPr>
              <a:t> { </a:t>
            </a:r>
            <a:r>
              <a:rPr lang="en-US" sz="1500" dirty="0" err="1">
                <a:latin typeface="Courier New"/>
                <a:cs typeface="Courier New"/>
              </a:rPr>
              <a:t>goalState</a:t>
            </a:r>
            <a:r>
              <a:rPr lang="en-US" sz="1500" dirty="0">
                <a:latin typeface="Courier New"/>
                <a:cs typeface="Courier New"/>
              </a:rPr>
              <a:t>: “Group_72”;  jump: false }</a:t>
            </a:r>
            <a:r>
              <a:rPr lang="en-US" dirty="0"/>
              <a:t> (</a:t>
            </a:r>
            <a:r>
              <a:rPr lang="en-US" dirty="0" err="1">
                <a:latin typeface="Courier New"/>
                <a:cs typeface="Courier New"/>
              </a:rPr>
              <a:t>SpriteGoal</a:t>
            </a:r>
            <a:r>
              <a:rPr lang="en-US" dirty="0"/>
              <a:t>) changes the state of a group of a particle</a:t>
            </a:r>
          </a:p>
          <a:p>
            <a:pPr lvl="1"/>
            <a:r>
              <a:rPr lang="en-US" dirty="0"/>
              <a:t>Groups may have defined durations and transitions between groups</a:t>
            </a:r>
          </a:p>
          <a:p>
            <a:pPr lvl="1"/>
            <a:r>
              <a:rPr lang="en-US" dirty="0"/>
              <a:t>Setting </a:t>
            </a:r>
            <a:r>
              <a:rPr lang="en-US" dirty="0" err="1">
                <a:latin typeface="Courier New"/>
                <a:cs typeface="Courier New"/>
              </a:rPr>
              <a:t>goalState</a:t>
            </a:r>
            <a:r>
              <a:rPr lang="en-US" dirty="0"/>
              <a:t> will cause head down the path which will reach the state quickest </a:t>
            </a:r>
          </a:p>
          <a:p>
            <a:pPr lvl="1"/>
            <a:r>
              <a:rPr lang="en-US" dirty="0"/>
              <a:t>Setting </a:t>
            </a:r>
            <a:r>
              <a:rPr lang="en-US" dirty="0">
                <a:latin typeface="Courier New"/>
                <a:cs typeface="Courier New"/>
              </a:rPr>
              <a:t>jump: true </a:t>
            </a:r>
            <a:r>
              <a:rPr lang="en-US" dirty="0"/>
              <a:t>will cause the goal state to be reached immediately without finishing the current state and using any transition pat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Affector</a:t>
            </a:r>
            <a:r>
              <a:rPr lang="en-US" dirty="0"/>
              <a:t> Sub-Types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496" y="174414"/>
            <a:ext cx="1296250" cy="1095588"/>
          </a:xfrm>
          <a:prstGeom prst="rect">
            <a:avLst/>
          </a:prstGeom>
        </p:spPr>
      </p:pic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07703563"/>
      </p:ext>
    </p:extLst>
  </p:cSld>
  <p:clrMapOvr>
    <a:masterClrMapping/>
  </p:clrMapOvr>
  <p:transition spd="med">
    <p:fad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be used for simple grouping</a:t>
            </a:r>
          </a:p>
          <a:p>
            <a:pPr lvl="1"/>
            <a:r>
              <a:rPr lang="en-US" dirty="0"/>
              <a:t>Emitter in “group1” uses particles in “group1” and </a:t>
            </a:r>
            <a:r>
              <a:rPr lang="en-US" dirty="0" err="1"/>
              <a:t>affectors</a:t>
            </a:r>
            <a:r>
              <a:rPr lang="en-US" dirty="0"/>
              <a:t> in “group1”</a:t>
            </a:r>
          </a:p>
          <a:p>
            <a:pPr lvl="1"/>
            <a:r>
              <a:rPr lang="en-US" dirty="0"/>
              <a:t>Particle group defined implicitly using the </a:t>
            </a:r>
            <a:r>
              <a:rPr lang="en-US" dirty="0">
                <a:latin typeface="Courier New"/>
                <a:cs typeface="Courier New"/>
              </a:rPr>
              <a:t>group</a:t>
            </a:r>
            <a:r>
              <a:rPr lang="en-US" dirty="0"/>
              <a:t> property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Emitter { group: “rocket”; </a:t>
            </a:r>
            <a:r>
              <a:rPr lang="en-US" dirty="0" err="1">
                <a:latin typeface="Courier New"/>
                <a:cs typeface="Courier New"/>
              </a:rPr>
              <a:t>emitRate</a:t>
            </a:r>
            <a:r>
              <a:rPr lang="en-US" dirty="0">
                <a:latin typeface="Courier New"/>
                <a:cs typeface="Courier New"/>
              </a:rPr>
              <a:t>: 100 }</a:t>
            </a:r>
          </a:p>
          <a:p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ParticleGroup</a:t>
            </a:r>
            <a:r>
              <a:rPr lang="en-US" dirty="0"/>
              <a:t> explicitly, if you wish to define timed transitions between the groups</a:t>
            </a:r>
          </a:p>
          <a:p>
            <a:pPr lvl="1"/>
            <a:r>
              <a:rPr lang="en-US" dirty="0"/>
              <a:t>After five seconds an emitted rocket explodes and generates two other groups: smoke and pieces of the rocket </a:t>
            </a:r>
          </a:p>
          <a:p>
            <a:r>
              <a:rPr lang="en-US" dirty="0"/>
              <a:t>Define the weighted transitions using </a:t>
            </a:r>
            <a:r>
              <a:rPr lang="en-US" dirty="0">
                <a:latin typeface="Courier New"/>
                <a:cs typeface="Courier New"/>
              </a:rPr>
              <a:t>to</a:t>
            </a:r>
            <a:r>
              <a:rPr lang="en-US" dirty="0"/>
              <a:t> property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to: { “group1”: 22, “group2”:15, “group3”: 63 }</a:t>
            </a:r>
          </a:p>
          <a:p>
            <a:r>
              <a:rPr lang="en-US" dirty="0"/>
              <a:t>Use e.g. </a:t>
            </a:r>
            <a:r>
              <a:rPr lang="en-US" dirty="0" err="1">
                <a:latin typeface="Courier New"/>
                <a:cs typeface="Courier New"/>
              </a:rPr>
              <a:t>GroupGoal</a:t>
            </a:r>
            <a:r>
              <a:rPr lang="en-US" dirty="0"/>
              <a:t> </a:t>
            </a:r>
            <a:r>
              <a:rPr lang="en-US" dirty="0" err="1"/>
              <a:t>affector</a:t>
            </a:r>
            <a:r>
              <a:rPr lang="en-US" dirty="0"/>
              <a:t> to define, when the transition occurs</a:t>
            </a:r>
          </a:p>
          <a:p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TrailEmitter</a:t>
            </a:r>
            <a:r>
              <a:rPr lang="en-US" dirty="0">
                <a:latin typeface="Courier New"/>
                <a:cs typeface="Courier New"/>
              </a:rPr>
              <a:t>(s)</a:t>
            </a:r>
            <a:r>
              <a:rPr lang="en-US" dirty="0"/>
              <a:t> to emit particles in another group (particle positions based on previous particle positions)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emitRatePerParticle</a:t>
            </a:r>
            <a:r>
              <a:rPr lang="en-US" dirty="0"/>
              <a:t> defines the number of emitted particles emitted relative to the previous particles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follow</a:t>
            </a:r>
            <a:r>
              <a:rPr lang="en-US" dirty="0"/>
              <a:t> may be used to define after which groups the trail emitter is used 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Groups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070" y="156215"/>
            <a:ext cx="1859191" cy="16126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particleSystem/affectors</a:t>
            </a:r>
            <a:endParaRPr lang="en-US" sz="1400" dirty="0">
              <a:cs typeface="Open Sans Light"/>
            </a:endParaRP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25863440"/>
      </p:ext>
    </p:extLst>
  </p:cSld>
  <p:clrMapOvr>
    <a:masterClrMapping/>
  </p:clrMapOvr>
  <p:transition spd="med">
    <p:fad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720" y="1844825"/>
            <a:ext cx="7631381" cy="4321025"/>
          </a:xfrm>
        </p:spPr>
        <p:txBody>
          <a:bodyPr>
            <a:normAutofit/>
          </a:bodyPr>
          <a:lstStyle/>
          <a:p>
            <a:r>
              <a:rPr lang="en-US" dirty="0"/>
              <a:t>QML module, providing more than 20 reusable types with ready-made </a:t>
            </a:r>
            <a:r>
              <a:rPr lang="en-US" dirty="0" err="1"/>
              <a:t>shaders</a:t>
            </a:r>
            <a:endParaRPr lang="en-US" dirty="0"/>
          </a:p>
          <a:p>
            <a:r>
              <a:rPr lang="en-US" dirty="0"/>
              <a:t>Can be applied to any item, can be combined </a:t>
            </a:r>
          </a:p>
          <a:p>
            <a:r>
              <a:rPr lang="en-US" dirty="0"/>
              <a:t>Blend</a:t>
            </a:r>
          </a:p>
          <a:p>
            <a:pPr lvl="1"/>
            <a:r>
              <a:rPr lang="en-US" dirty="0"/>
              <a:t>Item composition (blending with several modes)</a:t>
            </a:r>
          </a:p>
          <a:p>
            <a:r>
              <a:rPr lang="en-US" dirty="0"/>
              <a:t>Color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BrightnessContrast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Colorize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GammaAdjust</a:t>
            </a:r>
            <a:r>
              <a:rPr lang="en-US" dirty="0"/>
              <a:t>, …</a:t>
            </a:r>
          </a:p>
          <a:p>
            <a:r>
              <a:rPr lang="en-US" dirty="0"/>
              <a:t>Gradient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LinearGradient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RadialGradient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ConicalGradient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Distortion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Displace</a:t>
            </a:r>
          </a:p>
          <a:p>
            <a:r>
              <a:rPr lang="en-US" dirty="0"/>
              <a:t>Drop Shadow</a:t>
            </a:r>
          </a:p>
          <a:p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Graphical Effects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063" y="3859244"/>
            <a:ext cx="1558216" cy="146868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502507" y="2423575"/>
            <a:ext cx="5143592" cy="3573085"/>
          </a:xfrm>
          <a:prstGeom prst="rect">
            <a:avLst/>
          </a:prstGeom>
        </p:spPr>
        <p:txBody>
          <a:bodyPr vert="horz" lIns="117226" tIns="58613" rIns="117226" bIns="58613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704" y="1727334"/>
            <a:ext cx="1419370" cy="1545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809" y="2543519"/>
            <a:ext cx="1349148" cy="15389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7888" y="3693297"/>
            <a:ext cx="1037251" cy="9290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5419" y="4519080"/>
            <a:ext cx="1351655" cy="1527559"/>
          </a:xfrm>
          <a:prstGeom prst="rect">
            <a:avLst/>
          </a:prstGeom>
        </p:spPr>
      </p:pic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45987320"/>
      </p:ext>
    </p:extLst>
  </p:cSld>
  <p:clrMapOvr>
    <a:masterClrMapping/>
  </p:clrMapOvr>
  <p:transition spd="med">
    <p:fad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FastBlur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MaskedBlur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GaussianBlur</a:t>
            </a:r>
            <a:r>
              <a:rPr lang="en-US" dirty="0"/>
              <a:t>, … </a:t>
            </a:r>
          </a:p>
          <a:p>
            <a:endParaRPr lang="en-US" dirty="0"/>
          </a:p>
          <a:p>
            <a:r>
              <a:rPr lang="en-US" dirty="0"/>
              <a:t>Motion Blur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DirectionalBlur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RadialBlur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ZoomBlur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Glow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Glow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RectangularGlow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Mask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OpacityMask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ThresholdMask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Graphical Effects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4" y="1421787"/>
            <a:ext cx="1641864" cy="202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134" y="3988741"/>
            <a:ext cx="2342909" cy="20790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477" y="3888128"/>
            <a:ext cx="1945774" cy="21514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322" y="1421790"/>
            <a:ext cx="2092499" cy="2094883"/>
          </a:xfrm>
          <a:prstGeom prst="rect">
            <a:avLst/>
          </a:prstGeom>
        </p:spPr>
      </p:pic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8127733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Non-visual types are derived 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</a:t>
            </a:r>
            <a:r>
              <a:rPr lang="en-US" dirty="0" err="1">
                <a:latin typeface="Courier New"/>
                <a:cs typeface="Courier New"/>
              </a:rPr>
              <a:t>ct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States, transitions, ...</a:t>
            </a:r>
          </a:p>
          <a:p>
            <a:endParaRPr lang="en-US" dirty="0"/>
          </a:p>
          <a:p>
            <a:r>
              <a:rPr lang="en-US" dirty="0"/>
              <a:t>Types contain properties (</a:t>
            </a:r>
            <a:r>
              <a:rPr lang="en-US" dirty="0">
                <a:latin typeface="Courier New"/>
                <a:cs typeface="Courier New"/>
              </a:rPr>
              <a:t>Q_PROPERTY</a:t>
            </a:r>
            <a:r>
              <a:rPr lang="en-US" dirty="0"/>
              <a:t> in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or dynamically defined in QML)</a:t>
            </a:r>
          </a:p>
          <a:p>
            <a:pPr lvl="1"/>
            <a:r>
              <a:rPr lang="en-US" dirty="0"/>
              <a:t>Signals with types arguments as in C++</a:t>
            </a:r>
          </a:p>
          <a:p>
            <a:pPr lvl="1"/>
            <a:r>
              <a:rPr lang="en-US" dirty="0"/>
              <a:t>Public slots with variant arguments – each JavaScript method, defined in a QML type, is a public slot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QML </a:t>
            </a:r>
            <a:r>
              <a:rPr lang="fi-FI" dirty="0" err="1"/>
              <a:t>Types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83284844"/>
      </p:ext>
    </p:extLst>
  </p:cSld>
  <p:clrMapOvr>
    <a:masterClrMapping/>
  </p:clrMapOvr>
  <p:transition spd="med">
    <p:fad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Effects Examples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Blur</a:t>
            </a:r>
          </a:p>
        </p:txBody>
      </p:sp>
      <p:sp>
        <p:nvSpPr>
          <p:cNvPr id="15" name="Content Placehold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OpacityMask</a:t>
            </a:r>
            <a:endParaRPr lang="en-US" dirty="0"/>
          </a:p>
        </p:txBody>
      </p:sp>
      <p:sp>
        <p:nvSpPr>
          <p:cNvPr id="2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220</a:t>
            </a:fld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206764" y="2349444"/>
            <a:ext cx="4984775" cy="410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800080"/>
                </a:solidFill>
              </a:rPr>
              <a:t>Image</a:t>
            </a:r>
            <a:r>
              <a:rPr lang="en-US" sz="1500" dirty="0">
                <a:solidFill>
                  <a:srgbClr val="C0C0C0"/>
                </a:solidFill>
              </a:rPr>
              <a:t> 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800000"/>
                </a:solidFill>
              </a:rPr>
              <a:t>    id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>
                <a:solidFill>
                  <a:srgbClr val="000000"/>
                </a:solidFill>
              </a:rPr>
              <a:t>mask</a:t>
            </a:r>
            <a:endParaRPr lang="en-US" sz="1500" dirty="0">
              <a:solidFill>
                <a:srgbClr val="C0C0C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008000"/>
                </a:solidFill>
              </a:rPr>
              <a:t>    // Exactly similar to </a:t>
            </a:r>
            <a:r>
              <a:rPr lang="en-US" sz="1500" dirty="0" err="1">
                <a:solidFill>
                  <a:srgbClr val="008000"/>
                </a:solidFill>
              </a:rPr>
              <a:t>blurSrc</a:t>
            </a:r>
            <a:endParaRPr lang="en-US" sz="1500" dirty="0">
              <a:solidFill>
                <a:srgbClr val="C0C0C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} </a:t>
            </a:r>
            <a:br>
              <a:rPr lang="en-US" sz="1500" dirty="0">
                <a:solidFill>
                  <a:srgbClr val="C0C0C0"/>
                </a:solidFill>
              </a:rPr>
            </a:br>
            <a:r>
              <a:rPr lang="en-US" sz="1500" dirty="0">
                <a:solidFill>
                  <a:srgbClr val="800080"/>
                </a:solidFill>
              </a:rPr>
              <a:t>Image</a:t>
            </a:r>
            <a:r>
              <a:rPr lang="en-US" sz="1500" dirty="0">
                <a:solidFill>
                  <a:srgbClr val="C0C0C0"/>
                </a:solidFill>
              </a:rPr>
              <a:t> 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id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 err="1">
                <a:solidFill>
                  <a:srgbClr val="000000"/>
                </a:solidFill>
              </a:rPr>
              <a:t>maskSrc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source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 err="1">
                <a:solidFill>
                  <a:srgbClr val="008000"/>
                </a:solidFill>
              </a:rPr>
              <a:t>qrc</a:t>
            </a:r>
            <a:r>
              <a:rPr lang="en-US" sz="1500" dirty="0">
                <a:solidFill>
                  <a:srgbClr val="008000"/>
                </a:solidFill>
              </a:rPr>
              <a:t>:/</a:t>
            </a:r>
            <a:r>
              <a:rPr lang="en-US" sz="1500" dirty="0" err="1">
                <a:solidFill>
                  <a:srgbClr val="008000"/>
                </a:solidFill>
              </a:rPr>
              <a:t>butterfly.png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width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 err="1">
                <a:solidFill>
                  <a:srgbClr val="000000"/>
                </a:solidFill>
              </a:rPr>
              <a:t>parent</a:t>
            </a:r>
            <a:r>
              <a:rPr lang="en-US" sz="1500" dirty="0" err="1">
                <a:solidFill>
                  <a:srgbClr val="C0C0C0"/>
                </a:solidFill>
              </a:rPr>
              <a:t>.width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height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 err="1">
                <a:solidFill>
                  <a:srgbClr val="000000"/>
                </a:solidFill>
              </a:rPr>
              <a:t>parent</a:t>
            </a:r>
            <a:r>
              <a:rPr lang="en-US" sz="1500" dirty="0" err="1">
                <a:solidFill>
                  <a:srgbClr val="C0C0C0"/>
                </a:solidFill>
              </a:rPr>
              <a:t>.height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smooth</a:t>
            </a:r>
            <a:r>
              <a:rPr lang="en-US" sz="1500" dirty="0">
                <a:solidFill>
                  <a:srgbClr val="C0C0C0"/>
                </a:solidFill>
              </a:rPr>
              <a:t>: true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visible</a:t>
            </a:r>
            <a:r>
              <a:rPr lang="en-US" sz="1500" dirty="0">
                <a:solidFill>
                  <a:srgbClr val="C0C0C0"/>
                </a:solidFill>
              </a:rPr>
              <a:t>: false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} </a:t>
            </a:r>
            <a:br>
              <a:rPr lang="en-US" sz="1500" dirty="0">
                <a:solidFill>
                  <a:srgbClr val="C0C0C0"/>
                </a:solidFill>
              </a:rPr>
            </a:br>
            <a:r>
              <a:rPr lang="en-US" sz="1500" dirty="0" err="1">
                <a:solidFill>
                  <a:srgbClr val="800080"/>
                </a:solidFill>
              </a:rPr>
              <a:t>OpacityMask</a:t>
            </a:r>
            <a:r>
              <a:rPr lang="en-US" sz="1500" dirty="0">
                <a:solidFill>
                  <a:srgbClr val="C0C0C0"/>
                </a:solidFill>
              </a:rPr>
              <a:t> 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 err="1">
                <a:solidFill>
                  <a:srgbClr val="800000"/>
                </a:solidFill>
              </a:rPr>
              <a:t>anchors.fill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>
                <a:solidFill>
                  <a:srgbClr val="000000"/>
                </a:solidFill>
              </a:rPr>
              <a:t>mask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source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>
                <a:solidFill>
                  <a:srgbClr val="000000"/>
                </a:solidFill>
              </a:rPr>
              <a:t>mask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 err="1">
                <a:solidFill>
                  <a:srgbClr val="800000"/>
                </a:solidFill>
              </a:rPr>
              <a:t>maskSource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 err="1">
                <a:solidFill>
                  <a:srgbClr val="000000"/>
                </a:solidFill>
              </a:rPr>
              <a:t>maskSrc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}</a:t>
            </a:r>
            <a:endParaRPr lang="en-US" sz="1500" dirty="0">
              <a:solidFill>
                <a:srgbClr val="800080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57399" y="2348880"/>
            <a:ext cx="4984775" cy="41068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800080"/>
                </a:solidFill>
              </a:rPr>
              <a:t>Image</a:t>
            </a:r>
            <a:r>
              <a:rPr lang="en-US" sz="1500" dirty="0">
                <a:solidFill>
                  <a:srgbClr val="C0C0C0"/>
                </a:solidFill>
              </a:rPr>
              <a:t> 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id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 err="1">
                <a:solidFill>
                  <a:srgbClr val="000000"/>
                </a:solidFill>
              </a:rPr>
              <a:t>blurSrc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source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 err="1">
                <a:solidFill>
                  <a:srgbClr val="008000"/>
                </a:solidFill>
              </a:rPr>
              <a:t>qrc</a:t>
            </a:r>
            <a:r>
              <a:rPr lang="en-US" sz="1500" dirty="0">
                <a:solidFill>
                  <a:srgbClr val="008000"/>
                </a:solidFill>
              </a:rPr>
              <a:t>:/images/</a:t>
            </a:r>
            <a:r>
              <a:rPr lang="en-US" sz="1500" dirty="0" err="1">
                <a:solidFill>
                  <a:srgbClr val="008000"/>
                </a:solidFill>
              </a:rPr>
              <a:t>clarice.gif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width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 err="1">
                <a:solidFill>
                  <a:srgbClr val="000000"/>
                </a:solidFill>
              </a:rPr>
              <a:t>parent</a:t>
            </a:r>
            <a:r>
              <a:rPr lang="en-US" sz="1500" dirty="0" err="1">
                <a:solidFill>
                  <a:srgbClr val="C0C0C0"/>
                </a:solidFill>
              </a:rPr>
              <a:t>.width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height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 err="1">
                <a:solidFill>
                  <a:srgbClr val="000000"/>
                </a:solidFill>
              </a:rPr>
              <a:t>parent</a:t>
            </a:r>
            <a:r>
              <a:rPr lang="en-US" sz="1500" dirty="0" err="1">
                <a:solidFill>
                  <a:srgbClr val="C0C0C0"/>
                </a:solidFill>
              </a:rPr>
              <a:t>.height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smooth</a:t>
            </a:r>
            <a:r>
              <a:rPr lang="en-US" sz="1500" dirty="0">
                <a:solidFill>
                  <a:srgbClr val="C0C0C0"/>
                </a:solidFill>
              </a:rPr>
              <a:t>: true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visible</a:t>
            </a:r>
            <a:r>
              <a:rPr lang="en-US" sz="1500" dirty="0">
                <a:solidFill>
                  <a:srgbClr val="C0C0C0"/>
                </a:solidFill>
              </a:rPr>
              <a:t>: false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} </a:t>
            </a:r>
            <a:br>
              <a:rPr lang="en-US" sz="1500" dirty="0">
                <a:solidFill>
                  <a:srgbClr val="C0C0C0"/>
                </a:solidFill>
              </a:rPr>
            </a:br>
            <a:r>
              <a:rPr lang="en-US" sz="1500" dirty="0" err="1">
                <a:solidFill>
                  <a:srgbClr val="800080"/>
                </a:solidFill>
              </a:rPr>
              <a:t>FastBlur</a:t>
            </a:r>
            <a:r>
              <a:rPr lang="en-US" sz="1500" dirty="0">
                <a:solidFill>
                  <a:srgbClr val="C0C0C0"/>
                </a:solidFill>
              </a:rPr>
              <a:t> 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 err="1">
                <a:solidFill>
                  <a:srgbClr val="800000"/>
                </a:solidFill>
              </a:rPr>
              <a:t>anchors.fill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 err="1">
                <a:solidFill>
                  <a:srgbClr val="000000"/>
                </a:solidFill>
              </a:rPr>
              <a:t>blurSrc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source</a:t>
            </a:r>
            <a:r>
              <a:rPr lang="en-US" sz="1500" dirty="0">
                <a:solidFill>
                  <a:srgbClr val="C0C0C0"/>
                </a:solidFill>
              </a:rPr>
              <a:t>: </a:t>
            </a:r>
            <a:r>
              <a:rPr lang="en-US" sz="1500" i="1" dirty="0" err="1">
                <a:solidFill>
                  <a:srgbClr val="000000"/>
                </a:solidFill>
              </a:rPr>
              <a:t>blurSrc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radius</a:t>
            </a:r>
            <a:r>
              <a:rPr lang="en-US" sz="1500" dirty="0">
                <a:solidFill>
                  <a:srgbClr val="C0C0C0"/>
                </a:solidFill>
              </a:rPr>
              <a:t>: 8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C0C0C0"/>
                </a:solidFill>
              </a:rPr>
              <a:t>}</a:t>
            </a:r>
            <a:endParaRPr lang="en-US" sz="1500" dirty="0">
              <a:solidFill>
                <a:srgbClr val="80008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961" y="5101110"/>
            <a:ext cx="1296746" cy="12982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958" y="5180135"/>
            <a:ext cx="1077129" cy="119097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graphicalEffects/graphicalEffects</a:t>
            </a:r>
            <a:endParaRPr lang="en-US" sz="1400" dirty="0">
              <a:cs typeface="Open Sans Light"/>
            </a:endParaRPr>
          </a:p>
        </p:txBody>
      </p:sp>
      <p:sp>
        <p:nvSpPr>
          <p:cNvPr id="2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43109536"/>
      </p:ext>
    </p:extLst>
  </p:cSld>
  <p:clrMapOvr>
    <a:masterClrMapping/>
  </p:clrMapOvr>
  <p:transition spd="med">
    <p:fad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QML has a rich selection of graphical effects</a:t>
            </a:r>
          </a:p>
          <a:p>
            <a:endParaRPr lang="en-US" dirty="0"/>
          </a:p>
          <a:p>
            <a:r>
              <a:rPr lang="en-US" dirty="0" err="1"/>
              <a:t>ParticleSystem</a:t>
            </a:r>
            <a:r>
              <a:rPr lang="en-US" dirty="0"/>
              <a:t> is used for stochastic particle simulations</a:t>
            </a:r>
          </a:p>
          <a:p>
            <a:pPr lvl="1"/>
            <a:r>
              <a:rPr lang="en-US" dirty="0"/>
              <a:t>Particles may be images, items or implemented with OpenGL </a:t>
            </a:r>
            <a:r>
              <a:rPr lang="en-US" dirty="0" err="1"/>
              <a:t>shaders</a:t>
            </a:r>
            <a:endParaRPr lang="en-US" dirty="0"/>
          </a:p>
          <a:p>
            <a:pPr lvl="1"/>
            <a:r>
              <a:rPr lang="en-US" dirty="0"/>
              <a:t>Emitter controls the emission rate, direction, and velocity</a:t>
            </a:r>
          </a:p>
          <a:p>
            <a:pPr lvl="1"/>
            <a:r>
              <a:rPr lang="en-US" dirty="0" err="1"/>
              <a:t>Affectors</a:t>
            </a:r>
            <a:r>
              <a:rPr lang="en-US" dirty="0"/>
              <a:t> may be used to change particle behavior after the emission </a:t>
            </a:r>
          </a:p>
          <a:p>
            <a:endParaRPr lang="en-US" dirty="0"/>
          </a:p>
          <a:p>
            <a:r>
              <a:rPr lang="en-US" dirty="0"/>
              <a:t>Graphical effects have been implemented with OpenGL </a:t>
            </a:r>
            <a:r>
              <a:rPr lang="en-US" dirty="0" err="1"/>
              <a:t>shaders</a:t>
            </a:r>
            <a:endParaRPr lang="en-US" dirty="0"/>
          </a:p>
          <a:p>
            <a:pPr lvl="1"/>
            <a:r>
              <a:rPr lang="en-US" dirty="0"/>
              <a:t>Effects are very straightforward to apply to any item</a:t>
            </a:r>
          </a:p>
          <a:p>
            <a:pPr lvl="1"/>
            <a:r>
              <a:rPr lang="en-US" dirty="0"/>
              <a:t>Available effects include blend, drop shadow, blur etc.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221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Lab 8: </a:t>
            </a:r>
            <a:r>
              <a:rPr lang="fi-FI" sz="1400" dirty="0" err="1">
                <a:cs typeface="Open Sans Light"/>
              </a:rPr>
              <a:t>Particles</a:t>
            </a:r>
            <a:r>
              <a:rPr lang="fi-FI" sz="1400" dirty="0">
                <a:cs typeface="Open Sans Light"/>
              </a:rPr>
              <a:t> and </a:t>
            </a:r>
            <a:r>
              <a:rPr lang="fi-FI" sz="1400" dirty="0" err="1">
                <a:cs typeface="Open Sans Light"/>
              </a:rPr>
              <a:t>Effects</a:t>
            </a:r>
            <a:endParaRPr lang="en-US" sz="1400" dirty="0">
              <a:cs typeface="Open Sans Light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06990060"/>
      </p:ext>
    </p:extLst>
  </p:cSld>
  <p:clrMapOvr>
    <a:masterClrMapping/>
  </p:clrMapOvr>
  <p:transition spd="med">
    <p:fad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Using QML in Qt/C++ Applications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87783"/>
      </p:ext>
    </p:extLst>
  </p:cSld>
  <p:clrMapOvr>
    <a:masterClrMapping/>
  </p:clrMapOvr>
  <p:transition spd="med">
    <p:fad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cs typeface="Open Sans Light"/>
              </a:rPr>
              <a:t>QtQuick</a:t>
            </a:r>
            <a:r>
              <a:rPr lang="en-US" dirty="0">
                <a:cs typeface="Open Sans Light"/>
              </a:rPr>
              <a:t> Module</a:t>
            </a:r>
          </a:p>
          <a:p>
            <a:r>
              <a:rPr lang="en-US" dirty="0">
                <a:cs typeface="Open Sans Light"/>
              </a:rPr>
              <a:t>QML Engine</a:t>
            </a:r>
          </a:p>
          <a:p>
            <a:r>
              <a:rPr lang="en-US" dirty="0">
                <a:cs typeface="Open Sans Light"/>
              </a:rPr>
              <a:t>Context</a:t>
            </a:r>
          </a:p>
          <a:p>
            <a:r>
              <a:rPr lang="en-US" dirty="0">
                <a:cs typeface="Open Sans Light"/>
              </a:rPr>
              <a:t>Component</a:t>
            </a:r>
          </a:p>
          <a:p>
            <a:r>
              <a:rPr lang="en-US" dirty="0">
                <a:cs typeface="Open Sans Light"/>
              </a:rPr>
              <a:t>Accessing C++ from QML and vice versa</a:t>
            </a:r>
          </a:p>
          <a:p>
            <a:r>
              <a:rPr lang="en-US" dirty="0">
                <a:cs typeface="Open Sans Light"/>
              </a:rPr>
              <a:t>Register Functions</a:t>
            </a:r>
          </a:p>
          <a:p>
            <a:r>
              <a:rPr lang="en-US" dirty="0">
                <a:cs typeface="Open Sans Light"/>
              </a:rPr>
              <a:t>Exposing Properties and Objects</a:t>
            </a:r>
          </a:p>
          <a:p>
            <a:pPr lvl="1"/>
            <a:endParaRPr lang="en-US" sz="14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17162375"/>
      </p:ext>
    </p:extLst>
  </p:cSld>
  <p:clrMapOvr>
    <a:masterClrMapping/>
  </p:clrMapOvr>
  <p:transition spd="med">
    <p:fad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err="1"/>
              <a:t>QtQuick</a:t>
            </a:r>
            <a:r>
              <a:rPr lang="en-US" dirty="0"/>
              <a:t> is a C++ module that provides managing and interacting with components </a:t>
            </a:r>
          </a:p>
          <a:p>
            <a:pPr lvl="1"/>
            <a:r>
              <a:rPr lang="en-US" dirty="0"/>
              <a:t>Mechanisms for QML </a:t>
            </a:r>
            <a:r>
              <a:rPr lang="en-US" dirty="0">
                <a:sym typeface="Wingdings" pitchFamily="2" charset="2"/>
              </a:rPr>
              <a:t> C++ interaction</a:t>
            </a:r>
          </a:p>
          <a:p>
            <a:pPr lvl="1"/>
            <a:r>
              <a:rPr lang="en-US" dirty="0">
                <a:sym typeface="Wingdings" pitchFamily="2" charset="2"/>
              </a:rPr>
              <a:t>Remember that QML alone is never enough, C++ is always needed to create </a:t>
            </a:r>
            <a:r>
              <a:rPr lang="en-US" dirty="0" err="1">
                <a:sym typeface="Wingdings" pitchFamily="2" charset="2"/>
              </a:rPr>
              <a:t>executables</a:t>
            </a:r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QtQuick</a:t>
            </a:r>
            <a:r>
              <a:rPr lang="en-US" dirty="0">
                <a:sym typeface="Wingdings" pitchFamily="2" charset="2"/>
              </a:rPr>
              <a:t> and QML have a number of interesting C++ classes: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QQuickView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QQuickWindow</a:t>
            </a:r>
            <a:endParaRPr lang="en-US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QQmlEngine</a:t>
            </a:r>
            <a:endParaRPr lang="en-US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QQmlContext</a:t>
            </a:r>
            <a:endParaRPr lang="en-US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QQmlComponent</a:t>
            </a:r>
            <a:endParaRPr lang="en-US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QQuickItem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QQuickPaintedItem</a:t>
            </a:r>
            <a:endParaRPr lang="en-US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QtQuick</a:t>
            </a:r>
            <a:r>
              <a:rPr lang="en-US" dirty="0"/>
              <a:t> Module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56651904"/>
      </p:ext>
    </p:extLst>
  </p:cSld>
  <p:clrMapOvr>
    <a:masterClrMapping/>
  </p:clrMapOvr>
  <p:transition spd="med">
    <p:fad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convenience class for providing a window for displaying </a:t>
            </a:r>
            <a:r>
              <a:rPr lang="en-US" dirty="0" err="1"/>
              <a:t>QtQuick</a:t>
            </a:r>
            <a:r>
              <a:rPr lang="en-US" dirty="0"/>
              <a:t> UI</a:t>
            </a:r>
          </a:p>
          <a:p>
            <a:pPr lvl="1"/>
            <a:r>
              <a:rPr lang="en-US" dirty="0"/>
              <a:t>QML can be loaded from </a:t>
            </a:r>
            <a:r>
              <a:rPr lang="en-US" i="1" dirty="0"/>
              <a:t>any</a:t>
            </a:r>
            <a:r>
              <a:rPr lang="en-US" dirty="0"/>
              <a:t> local or remote URL</a:t>
            </a:r>
          </a:p>
          <a:p>
            <a:r>
              <a:rPr lang="en-US" dirty="0"/>
              <a:t>Access to the engine, context, and root item </a:t>
            </a:r>
          </a:p>
          <a:p>
            <a:pPr lvl="1"/>
            <a:r>
              <a:rPr lang="en-US" dirty="0"/>
              <a:t>Root item resize mode (root item size or view size)</a:t>
            </a:r>
          </a:p>
          <a:p>
            <a:r>
              <a:rPr lang="en-US" dirty="0"/>
              <a:t>Consider placing your QML in a Qt resource file</a:t>
            </a:r>
          </a:p>
          <a:p>
            <a:pPr lvl="1"/>
            <a:r>
              <a:rPr lang="en-US" dirty="0"/>
              <a:t>Compiled as part of the executable!</a:t>
            </a:r>
          </a:p>
          <a:p>
            <a:pPr lvl="1"/>
            <a:r>
              <a:rPr lang="en-US" dirty="0"/>
              <a:t>Content loading works by using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qrc</a:t>
            </a:r>
            <a:r>
              <a:rPr lang="en-US" dirty="0"/>
              <a:t> schema</a:t>
            </a:r>
          </a:p>
          <a:p>
            <a:pPr lvl="1"/>
            <a:endParaRPr lang="en-US" dirty="0"/>
          </a:p>
          <a:p>
            <a:r>
              <a:rPr lang="en-US" dirty="0"/>
              <a:t>You may create your items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QQmlComponent</a:t>
            </a:r>
            <a:r>
              <a:rPr lang="en-US" dirty="0"/>
              <a:t> and place them into the scene</a:t>
            </a:r>
          </a:p>
          <a:p>
            <a:pPr lvl="1"/>
            <a:r>
              <a:rPr lang="en-US" dirty="0"/>
              <a:t>Set the parent to your newly created QML component to the root or any other item</a:t>
            </a:r>
          </a:p>
          <a:p>
            <a:pPr lvl="1"/>
            <a:endParaRPr lang="en-US" dirty="0"/>
          </a:p>
          <a:p>
            <a:r>
              <a:rPr lang="en-US" dirty="0"/>
              <a:t>Note! Wizard generates </a:t>
            </a:r>
            <a:r>
              <a:rPr lang="en-US" dirty="0" err="1">
                <a:latin typeface="Courier New"/>
                <a:cs typeface="Courier New"/>
              </a:rPr>
              <a:t>QQmlApplicationEngine</a:t>
            </a:r>
            <a:r>
              <a:rPr lang="en-US" dirty="0"/>
              <a:t> object for you</a:t>
            </a:r>
          </a:p>
          <a:p>
            <a:pPr lvl="1"/>
            <a:r>
              <a:rPr lang="en-US" dirty="0"/>
              <a:t>Window created in QML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QQuickView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39287" y="2283700"/>
            <a:ext cx="4879672" cy="425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 err="1">
                <a:solidFill>
                  <a:srgbClr val="800080"/>
                </a:solidFill>
              </a:rPr>
              <a:t>QQuickView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v(</a:t>
            </a:r>
            <a:r>
              <a:rPr lang="en-US" sz="1500" dirty="0" err="1">
                <a:solidFill>
                  <a:srgbClr val="800080"/>
                </a:solidFill>
              </a:rPr>
              <a:t>QUrl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b="1" dirty="0" err="1">
                <a:solidFill>
                  <a:srgbClr val="008000"/>
                </a:solidFill>
              </a:rPr>
              <a:t>qrc</a:t>
            </a:r>
            <a:r>
              <a:rPr lang="en-US" sz="1500" b="1" dirty="0">
                <a:solidFill>
                  <a:srgbClr val="008000"/>
                </a:solidFill>
              </a:rPr>
              <a:t>:/</a:t>
            </a:r>
            <a:r>
              <a:rPr lang="en-US" sz="1500" dirty="0" err="1">
                <a:solidFill>
                  <a:srgbClr val="008000"/>
                </a:solidFill>
              </a:rPr>
              <a:t>main.qml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>
                <a:solidFill>
                  <a:srgbClr val="000000"/>
                </a:solidFill>
              </a:rPr>
              <a:t>));</a:t>
            </a:r>
            <a:r>
              <a:rPr lang="en-US" sz="1500" dirty="0"/>
              <a:t> 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5753605"/>
      </p:ext>
    </p:extLst>
  </p:cSld>
  <p:clrMapOvr>
    <a:masterClrMapping/>
  </p:clrMapOvr>
  <p:transition spd="med">
    <p:fad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of the UI needed to interact with and display a scene of items</a:t>
            </a:r>
          </a:p>
          <a:p>
            <a:r>
              <a:rPr lang="en-US" dirty="0"/>
              <a:t>Plenty of signals to synchronize with the scene graph renderer</a:t>
            </a:r>
          </a:p>
          <a:p>
            <a:r>
              <a:rPr lang="en-US" dirty="0"/>
              <a:t>Window management</a:t>
            </a:r>
          </a:p>
          <a:p>
            <a:pPr lvl="1"/>
            <a:r>
              <a:rPr lang="en-US" dirty="0"/>
              <a:t>E.g. the default alpha buffer for translucent windows</a:t>
            </a:r>
          </a:p>
          <a:p>
            <a:r>
              <a:rPr lang="en-US" dirty="0"/>
              <a:t>Render target control</a:t>
            </a:r>
          </a:p>
          <a:p>
            <a:pPr lvl="1"/>
            <a:r>
              <a:rPr lang="en-US" dirty="0"/>
              <a:t>GL Surface</a:t>
            </a:r>
          </a:p>
          <a:p>
            <a:pPr lvl="1"/>
            <a:r>
              <a:rPr lang="en-US" dirty="0"/>
              <a:t>Frame buffer object</a:t>
            </a:r>
          </a:p>
          <a:p>
            <a:r>
              <a:rPr lang="en-US" dirty="0"/>
              <a:t>Memory management</a:t>
            </a:r>
          </a:p>
          <a:p>
            <a:pPr lvl="1"/>
            <a:r>
              <a:rPr lang="en-US" dirty="0"/>
              <a:t>Persistent scene graph </a:t>
            </a:r>
          </a:p>
          <a:p>
            <a:r>
              <a:rPr lang="en-US" dirty="0"/>
              <a:t>Functions for creating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QSGTexture</a:t>
            </a:r>
            <a:r>
              <a:rPr lang="en-US" dirty="0"/>
              <a:t> nodes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QQuickWindow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54667616"/>
      </p:ext>
    </p:extLst>
  </p:cSld>
  <p:clrMapOvr>
    <a:masterClrMapping/>
  </p:clrMapOvr>
  <p:transition spd="med">
    <p:fad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Item</a:t>
            </a:r>
            <a:r>
              <a:rPr lang="en-US" dirty="0"/>
              <a:t> type in QML </a:t>
            </a:r>
            <a:r>
              <a:rPr lang="en-US" dirty="0">
                <a:sym typeface="Wingdings" pitchFamily="2" charset="2"/>
              </a:rPr>
              <a:t>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QQuickItem</a:t>
            </a:r>
            <a:r>
              <a:rPr lang="en-US" dirty="0">
                <a:sym typeface="Wingdings" pitchFamily="2" charset="2"/>
              </a:rPr>
              <a:t> in C++</a:t>
            </a:r>
          </a:p>
          <a:p>
            <a:pPr lvl="1"/>
            <a:r>
              <a:rPr lang="en-US" dirty="0">
                <a:sym typeface="Wingdings" pitchFamily="2" charset="2"/>
              </a:rPr>
              <a:t>Base of all visual items in QML</a:t>
            </a:r>
          </a:p>
          <a:p>
            <a:r>
              <a:rPr lang="en-US" dirty="0">
                <a:sym typeface="Wingdings" pitchFamily="2" charset="2"/>
              </a:rPr>
              <a:t>Functions to access children and the parent</a:t>
            </a:r>
          </a:p>
          <a:p>
            <a:r>
              <a:rPr lang="en-US" dirty="0">
                <a:sym typeface="Wingdings" pitchFamily="2" charset="2"/>
              </a:rPr>
              <a:t>Event handlers</a:t>
            </a:r>
          </a:p>
          <a:p>
            <a:pPr lvl="1"/>
            <a:r>
              <a:rPr lang="en-US" dirty="0">
                <a:sym typeface="Wingdings" pitchFamily="2" charset="2"/>
              </a:rPr>
              <a:t>Focus </a:t>
            </a:r>
          </a:p>
          <a:p>
            <a:pPr lvl="1"/>
            <a:r>
              <a:rPr lang="en-US" dirty="0">
                <a:sym typeface="Wingdings" pitchFamily="2" charset="2"/>
              </a:rPr>
              <a:t>Mouse and touch grab</a:t>
            </a:r>
          </a:p>
          <a:p>
            <a:r>
              <a:rPr lang="en-US" dirty="0">
                <a:sym typeface="Wingdings" pitchFamily="2" charset="2"/>
              </a:rPr>
              <a:t>Coordinate mapping</a:t>
            </a:r>
          </a:p>
          <a:p>
            <a:pPr lvl="1"/>
            <a:r>
              <a:rPr lang="en-US" dirty="0">
                <a:sym typeface="Wingdings" pitchFamily="2" charset="2"/>
              </a:rPr>
              <a:t>Between scene and item coordinates</a:t>
            </a:r>
          </a:p>
          <a:p>
            <a:r>
              <a:rPr lang="en-US" dirty="0">
                <a:sym typeface="Wingdings" pitchFamily="2" charset="2"/>
              </a:rPr>
              <a:t>Derives from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QQmlParserStatus</a:t>
            </a:r>
            <a:r>
              <a:rPr lang="en-US" dirty="0">
                <a:latin typeface="Nokia Standard Multiscript"/>
                <a:cs typeface="Courier New" pitchFamily="49" charset="0"/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and</a:t>
            </a:r>
            <a:r>
              <a:rPr lang="en-US" dirty="0">
                <a:latin typeface="Nokia Standard Multiscript"/>
                <a:cs typeface="Courier New" pitchFamily="49" charset="0"/>
                <a:sym typeface="Wingdings" pitchFamily="2" charset="2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QObject</a:t>
            </a:r>
            <a:endParaRPr lang="en-US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QQmlParserStatus</a:t>
            </a:r>
            <a:r>
              <a:rPr lang="en-US" dirty="0"/>
              <a:t> provides a mechanism for classes instantiated by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QQmlEngine</a:t>
            </a:r>
            <a:r>
              <a:rPr lang="en-US" dirty="0"/>
              <a:t> to receive notification at key points in their creation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Qt Meta-Object System services can be used – as we will see</a:t>
            </a:r>
          </a:p>
          <a:p>
            <a:pPr lvl="1"/>
            <a:r>
              <a:rPr lang="en-US" dirty="0">
                <a:sym typeface="Wingdings" pitchFamily="2" charset="2"/>
              </a:rPr>
              <a:t>Signals &amp; slots, properties, 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QQuickItem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230" y="1556792"/>
            <a:ext cx="3491590" cy="2674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87667712"/>
      </p:ext>
    </p:extLst>
  </p:cSld>
  <p:clrMapOvr>
    <a:masterClrMapping/>
  </p:clrMapOvr>
  <p:transition spd="med">
    <p:fad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941865" y="3068960"/>
            <a:ext cx="10337348" cy="28037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>
                <a:solidFill>
                  <a:srgbClr val="000080"/>
                </a:solidFill>
              </a:rPr>
              <a:t>#include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&lt;</a:t>
            </a:r>
            <a:r>
              <a:rPr lang="en-US" sz="1500" dirty="0" err="1">
                <a:solidFill>
                  <a:srgbClr val="008000"/>
                </a:solidFill>
              </a:rPr>
              <a:t>QGuiApplication</a:t>
            </a:r>
            <a:r>
              <a:rPr lang="en-US" sz="1500" dirty="0">
                <a:solidFill>
                  <a:srgbClr val="008000"/>
                </a:solidFill>
              </a:rPr>
              <a:t>&gt;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80"/>
                </a:solidFill>
              </a:rPr>
              <a:t>#include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&lt;</a:t>
            </a:r>
            <a:r>
              <a:rPr lang="en-US" sz="1500" dirty="0" err="1">
                <a:solidFill>
                  <a:srgbClr val="008000"/>
                </a:solidFill>
              </a:rPr>
              <a:t>QtQuick</a:t>
            </a:r>
            <a:r>
              <a:rPr lang="en-US" sz="1500" dirty="0">
                <a:solidFill>
                  <a:srgbClr val="008000"/>
                </a:solidFill>
              </a:rPr>
              <a:t>/</a:t>
            </a:r>
            <a:r>
              <a:rPr lang="en-US" sz="1500" dirty="0" err="1">
                <a:solidFill>
                  <a:srgbClr val="008000"/>
                </a:solidFill>
              </a:rPr>
              <a:t>QQuickView</a:t>
            </a:r>
            <a:r>
              <a:rPr lang="en-US" sz="1500" dirty="0">
                <a:solidFill>
                  <a:srgbClr val="008000"/>
                </a:solidFill>
              </a:rPr>
              <a:t>&gt;</a:t>
            </a:r>
            <a:r>
              <a:rPr lang="en-US" sz="1500" dirty="0"/>
              <a:t> </a:t>
            </a:r>
          </a:p>
          <a:p>
            <a:r>
              <a:rPr lang="en-US" sz="1500" b="1" dirty="0">
                <a:solidFill>
                  <a:srgbClr val="000080"/>
                </a:solidFill>
              </a:rPr>
              <a:t>#include</a:t>
            </a:r>
            <a:r>
              <a:rPr lang="en-US" sz="1500" b="1" dirty="0">
                <a:solidFill>
                  <a:srgbClr val="C0C0C0"/>
                </a:solidFill>
              </a:rPr>
              <a:t> </a:t>
            </a:r>
            <a:r>
              <a:rPr lang="en-US" sz="1500" b="1" dirty="0">
                <a:solidFill>
                  <a:srgbClr val="008000"/>
                </a:solidFill>
              </a:rPr>
              <a:t>&lt;</a:t>
            </a:r>
            <a:r>
              <a:rPr lang="en-US" sz="1500" b="1" dirty="0" err="1">
                <a:solidFill>
                  <a:srgbClr val="008000"/>
                </a:solidFill>
              </a:rPr>
              <a:t>QtQuick</a:t>
            </a:r>
            <a:r>
              <a:rPr lang="en-US" sz="1500" b="1" dirty="0">
                <a:solidFill>
                  <a:srgbClr val="008000"/>
                </a:solidFill>
              </a:rPr>
              <a:t>/</a:t>
            </a:r>
            <a:r>
              <a:rPr lang="en-US" sz="1500" b="1" dirty="0" err="1">
                <a:solidFill>
                  <a:srgbClr val="008000"/>
                </a:solidFill>
              </a:rPr>
              <a:t>QQuickItem</a:t>
            </a:r>
            <a:r>
              <a:rPr lang="en-US" sz="1500" b="1" dirty="0">
                <a:solidFill>
                  <a:srgbClr val="008000"/>
                </a:solidFill>
              </a:rPr>
              <a:t>&gt;</a:t>
            </a:r>
            <a:r>
              <a:rPr lang="en-US" sz="1500" b="1" dirty="0"/>
              <a:t> </a:t>
            </a:r>
          </a:p>
          <a:p>
            <a:endParaRPr lang="en-US" sz="1500" dirty="0"/>
          </a:p>
          <a:p>
            <a:r>
              <a:rPr lang="en-US" sz="1500" dirty="0" err="1"/>
              <a:t>int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main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 err="1"/>
              <a:t>int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argc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char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*</a:t>
            </a:r>
            <a:r>
              <a:rPr lang="en-US" sz="1500" dirty="0" err="1">
                <a:solidFill>
                  <a:srgbClr val="000000"/>
                </a:solidFill>
              </a:rPr>
              <a:t>argv</a:t>
            </a:r>
            <a:r>
              <a:rPr lang="en-US" sz="1500" dirty="0">
                <a:solidFill>
                  <a:srgbClr val="000000"/>
                </a:solidFill>
              </a:rPr>
              <a:t>[])</a:t>
            </a:r>
            <a:r>
              <a:rPr lang="en-US" sz="1500" dirty="0"/>
              <a:t> </a:t>
            </a:r>
            <a:r>
              <a:rPr lang="en-US" sz="1500" dirty="0">
                <a:solidFill>
                  <a:srgbClr val="000000"/>
                </a:solidFill>
              </a:rPr>
              <a:t>{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 </a:t>
            </a:r>
            <a:r>
              <a:rPr lang="en-US" sz="1500" dirty="0" err="1">
                <a:solidFill>
                  <a:srgbClr val="800080"/>
                </a:solidFill>
              </a:rPr>
              <a:t>QQguiApplication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a(</a:t>
            </a:r>
            <a:r>
              <a:rPr lang="en-US" sz="1500" dirty="0" err="1">
                <a:solidFill>
                  <a:srgbClr val="000000"/>
                </a:solidFill>
              </a:rPr>
              <a:t>argc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argv</a:t>
            </a:r>
            <a:r>
              <a:rPr lang="en-US" sz="1500" dirty="0">
                <a:solidFill>
                  <a:srgbClr val="000000"/>
                </a:solidFill>
              </a:rPr>
              <a:t>);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 </a:t>
            </a:r>
            <a:r>
              <a:rPr lang="en-US" sz="1500" dirty="0" err="1">
                <a:solidFill>
                  <a:srgbClr val="800080"/>
                </a:solidFill>
              </a:rPr>
              <a:t>QQuickView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v(</a:t>
            </a:r>
            <a:r>
              <a:rPr lang="en-US" sz="1500" dirty="0" err="1">
                <a:solidFill>
                  <a:srgbClr val="800080"/>
                </a:solidFill>
              </a:rPr>
              <a:t>QUrl</a:t>
            </a:r>
            <a:r>
              <a:rPr lang="en-US" sz="1500" dirty="0">
                <a:solidFill>
                  <a:srgbClr val="000000"/>
                </a:solidFill>
              </a:rPr>
              <a:t>::</a:t>
            </a:r>
            <a:r>
              <a:rPr lang="en-US" sz="1500" dirty="0" err="1"/>
              <a:t>fromLocalFile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 err="1">
                <a:solidFill>
                  <a:srgbClr val="008000"/>
                </a:solidFill>
              </a:rPr>
              <a:t>main.qml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>
                <a:solidFill>
                  <a:srgbClr val="000000"/>
                </a:solidFill>
              </a:rPr>
              <a:t>));</a:t>
            </a:r>
            <a:r>
              <a:rPr lang="en-US" sz="1500" dirty="0"/>
              <a:t> </a:t>
            </a:r>
          </a:p>
          <a:p>
            <a:endParaRPr lang="en-US" sz="1500" dirty="0">
              <a:solidFill>
                <a:srgbClr val="800080"/>
              </a:solidFill>
            </a:endParaRPr>
          </a:p>
          <a:p>
            <a:r>
              <a:rPr lang="en-US" sz="1500" dirty="0">
                <a:solidFill>
                  <a:srgbClr val="800080"/>
                </a:solidFill>
              </a:rPr>
              <a:t>    </a:t>
            </a:r>
            <a:r>
              <a:rPr lang="en-US" sz="1500" b="1" dirty="0" err="1">
                <a:solidFill>
                  <a:srgbClr val="800080"/>
                </a:solidFill>
              </a:rPr>
              <a:t>QQuickItem</a:t>
            </a:r>
            <a:r>
              <a:rPr lang="en-US" sz="1500" b="1" dirty="0">
                <a:solidFill>
                  <a:srgbClr val="000000"/>
                </a:solidFill>
              </a:rPr>
              <a:t>*</a:t>
            </a:r>
            <a:r>
              <a:rPr lang="en-US" sz="1500" b="1" dirty="0">
                <a:solidFill>
                  <a:srgbClr val="C0C0C0"/>
                </a:solidFill>
              </a:rPr>
              <a:t> </a:t>
            </a:r>
            <a:r>
              <a:rPr lang="en-US" sz="1500" b="1" dirty="0">
                <a:solidFill>
                  <a:srgbClr val="000000"/>
                </a:solidFill>
              </a:rPr>
              <a:t>item</a:t>
            </a:r>
            <a:r>
              <a:rPr lang="en-US" sz="1500" b="1" dirty="0">
                <a:solidFill>
                  <a:srgbClr val="C0C0C0"/>
                </a:solidFill>
              </a:rPr>
              <a:t> </a:t>
            </a:r>
            <a:r>
              <a:rPr lang="en-US" sz="1500" b="1" dirty="0">
                <a:solidFill>
                  <a:srgbClr val="000000"/>
                </a:solidFill>
              </a:rPr>
              <a:t>=</a:t>
            </a:r>
            <a:r>
              <a:rPr lang="en-US" sz="1500" b="1" dirty="0">
                <a:solidFill>
                  <a:srgbClr val="C0C0C0"/>
                </a:solidFill>
              </a:rPr>
              <a:t> </a:t>
            </a:r>
            <a:r>
              <a:rPr lang="en-US" sz="1500" b="1" dirty="0" err="1"/>
              <a:t>qobject_cast</a:t>
            </a:r>
            <a:r>
              <a:rPr lang="en-US" sz="1500" b="1" dirty="0">
                <a:solidFill>
                  <a:srgbClr val="000000"/>
                </a:solidFill>
              </a:rPr>
              <a:t>&lt;</a:t>
            </a:r>
            <a:r>
              <a:rPr lang="en-US" sz="1500" b="1" dirty="0" err="1">
                <a:solidFill>
                  <a:srgbClr val="800080"/>
                </a:solidFill>
              </a:rPr>
              <a:t>QQuickItem</a:t>
            </a:r>
            <a:r>
              <a:rPr lang="en-US" sz="1500" b="1" dirty="0">
                <a:solidFill>
                  <a:srgbClr val="000000"/>
                </a:solidFill>
              </a:rPr>
              <a:t>*&gt;(</a:t>
            </a:r>
            <a:r>
              <a:rPr lang="en-US" sz="1500" b="1" dirty="0" err="1">
                <a:solidFill>
                  <a:srgbClr val="000000"/>
                </a:solidFill>
              </a:rPr>
              <a:t>v.</a:t>
            </a:r>
            <a:r>
              <a:rPr lang="en-US" sz="1500" b="1" dirty="0" err="1"/>
              <a:t>rootObject</a:t>
            </a:r>
            <a:r>
              <a:rPr lang="en-US" sz="1500" b="1" dirty="0">
                <a:solidFill>
                  <a:srgbClr val="000000"/>
                </a:solidFill>
              </a:rPr>
              <a:t>());</a:t>
            </a:r>
            <a:r>
              <a:rPr lang="en-US" sz="1500" b="1" dirty="0"/>
              <a:t> </a:t>
            </a:r>
          </a:p>
          <a:p>
            <a:r>
              <a:rPr lang="en-US" sz="1500" b="1" dirty="0">
                <a:solidFill>
                  <a:srgbClr val="000000"/>
                </a:solidFill>
              </a:rPr>
              <a:t>    item-&gt;</a:t>
            </a:r>
            <a:r>
              <a:rPr lang="en-US" sz="1500" b="1" dirty="0" err="1"/>
              <a:t>setRotation</a:t>
            </a:r>
            <a:r>
              <a:rPr lang="en-US" sz="1500" b="1" dirty="0">
                <a:solidFill>
                  <a:srgbClr val="000000"/>
                </a:solidFill>
              </a:rPr>
              <a:t>(</a:t>
            </a:r>
            <a:r>
              <a:rPr lang="en-US" sz="1500" b="1" dirty="0">
                <a:solidFill>
                  <a:srgbClr val="000080"/>
                </a:solidFill>
              </a:rPr>
              <a:t>45</a:t>
            </a:r>
            <a:r>
              <a:rPr lang="en-US" sz="1500" b="1" dirty="0">
                <a:solidFill>
                  <a:srgbClr val="000000"/>
                </a:solidFill>
              </a:rPr>
              <a:t>);</a:t>
            </a:r>
            <a:r>
              <a:rPr lang="en-US" sz="1500" b="1" dirty="0">
                <a:solidFill>
                  <a:srgbClr val="C0C0C0"/>
                </a:solidFill>
              </a:rPr>
              <a:t> </a:t>
            </a:r>
            <a:r>
              <a:rPr lang="en-US" sz="1500" b="1" dirty="0">
                <a:solidFill>
                  <a:srgbClr val="008000"/>
                </a:solidFill>
              </a:rPr>
              <a:t>//</a:t>
            </a:r>
            <a:r>
              <a:rPr lang="en-US" sz="1500" b="1" dirty="0">
                <a:solidFill>
                  <a:srgbClr val="C0C0C0"/>
                </a:solidFill>
              </a:rPr>
              <a:t> </a:t>
            </a:r>
            <a:r>
              <a:rPr lang="en-US" sz="1500" b="1" dirty="0">
                <a:solidFill>
                  <a:srgbClr val="008000"/>
                </a:solidFill>
              </a:rPr>
              <a:t>Just</a:t>
            </a:r>
            <a:r>
              <a:rPr lang="en-US" sz="1500" b="1" dirty="0">
                <a:solidFill>
                  <a:srgbClr val="C0C0C0"/>
                </a:solidFill>
              </a:rPr>
              <a:t> </a:t>
            </a:r>
            <a:r>
              <a:rPr lang="en-US" sz="1500" b="1" dirty="0">
                <a:solidFill>
                  <a:srgbClr val="008000"/>
                </a:solidFill>
              </a:rPr>
              <a:t>an</a:t>
            </a:r>
            <a:r>
              <a:rPr lang="en-US" sz="1500" b="1" dirty="0">
                <a:solidFill>
                  <a:srgbClr val="C0C0C0"/>
                </a:solidFill>
              </a:rPr>
              <a:t> </a:t>
            </a:r>
            <a:r>
              <a:rPr lang="en-US" sz="1500" b="1" dirty="0">
                <a:solidFill>
                  <a:srgbClr val="008000"/>
                </a:solidFill>
              </a:rPr>
              <a:t>example</a:t>
            </a:r>
            <a:r>
              <a:rPr lang="en-US" sz="1500" b="1" dirty="0"/>
              <a:t> </a:t>
            </a:r>
          </a:p>
          <a:p>
            <a:r>
              <a:rPr lang="en-US" sz="1500" dirty="0">
                <a:solidFill>
                  <a:srgbClr val="008000"/>
                </a:solidFill>
              </a:rPr>
              <a:t>    //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...</a:t>
            </a:r>
          </a:p>
          <a:p>
            <a:r>
              <a:rPr lang="en-US" sz="1500" dirty="0">
                <a:solidFill>
                  <a:srgbClr val="000000"/>
                </a:solidFill>
              </a:rPr>
              <a:t>}</a:t>
            </a:r>
            <a:endParaRPr lang="en-US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QQuickView</a:t>
            </a:r>
            <a:r>
              <a:rPr lang="en-US" dirty="0"/>
              <a:t> always has a single invisible root item</a:t>
            </a:r>
          </a:p>
          <a:p>
            <a:pPr lvl="1"/>
            <a:r>
              <a:rPr lang="en-US" dirty="0"/>
              <a:t>To add items to this canvas, re-parent the items to the root item or to an existing item in the scene</a:t>
            </a:r>
          </a:p>
          <a:p>
            <a:r>
              <a:rPr lang="en-US" dirty="0"/>
              <a:t>For example, accessing our QML root object 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Rectangle,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ApplicationWindow</a:t>
            </a:r>
            <a:r>
              <a:rPr lang="en-US" dirty="0"/>
              <a:t>) in C++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QQuickItem</a:t>
            </a:r>
            <a:endParaRPr lang="en-US" dirty="0"/>
          </a:p>
        </p:txBody>
      </p:sp>
      <p:pic>
        <p:nvPicPr>
          <p:cNvPr id="6" name="Picture 5" descr="BasicQmlCp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940" y="3135696"/>
            <a:ext cx="3510930" cy="1682760"/>
          </a:xfrm>
          <a:prstGeom prst="rect">
            <a:avLst/>
          </a:prstGeom>
        </p:spPr>
      </p:pic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553491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QQmlEngine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Represents the QML runtime environment </a:t>
            </a:r>
          </a:p>
          <a:p>
            <a:r>
              <a:rPr lang="en-US" dirty="0"/>
              <a:t>Instantiates QML components in C++ </a:t>
            </a:r>
          </a:p>
          <a:p>
            <a:pPr lvl="1"/>
            <a:r>
              <a:rPr lang="en-US" dirty="0"/>
              <a:t>Also asynchronously using incubators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setIncubationController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)</a:t>
            </a:r>
          </a:p>
          <a:p>
            <a:r>
              <a:rPr lang="en-US" dirty="0"/>
              <a:t>Object ownership</a:t>
            </a:r>
          </a:p>
          <a:p>
            <a:pPr lvl="1"/>
            <a:r>
              <a:rPr lang="en-US" dirty="0"/>
              <a:t>Objects created in QML have QML ownership – destroyed after no references in JS (except the root)</a:t>
            </a:r>
          </a:p>
          <a:p>
            <a:pPr lvl="1"/>
            <a:r>
              <a:rPr lang="en-US" dirty="0"/>
              <a:t>Objects created in C++ have C++ ownership – except C++ function return values  </a:t>
            </a:r>
          </a:p>
          <a:p>
            <a:r>
              <a:rPr lang="en-US" dirty="0"/>
              <a:t>Accesses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QNetworkAccessManager</a:t>
            </a:r>
            <a:r>
              <a:rPr lang="en-US" dirty="0"/>
              <a:t> underneath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Configure certain global settings (e.g. path to persistent storage, image provider)</a:t>
            </a:r>
          </a:p>
          <a:p>
            <a:r>
              <a:rPr lang="en-US" dirty="0"/>
              <a:t>Most importantly, however:</a:t>
            </a:r>
          </a:p>
          <a:p>
            <a:pPr lvl="1"/>
            <a:r>
              <a:rPr lang="en-US" dirty="0"/>
              <a:t>Enables the QML </a:t>
            </a:r>
            <a:r>
              <a:rPr lang="en-US" dirty="0">
                <a:sym typeface="Wingdings" pitchFamily="2" charset="2"/>
              </a:rPr>
              <a:t> C++ communication</a:t>
            </a:r>
          </a:p>
          <a:p>
            <a:pPr lvl="1"/>
            <a:r>
              <a:rPr lang="en-US" dirty="0">
                <a:sym typeface="Wingdings" pitchFamily="2" charset="2"/>
              </a:rPr>
              <a:t>Together with the class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QQmlContext</a:t>
            </a:r>
            <a:endParaRPr lang="en-US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QQmlApplicationEngine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Loads the main QML file(s)</a:t>
            </a:r>
          </a:p>
          <a:p>
            <a:pPr lvl="1"/>
            <a:r>
              <a:rPr lang="en-US" dirty="0"/>
              <a:t>Connects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Qt.quit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to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QCoreApplication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::quit()</a:t>
            </a:r>
          </a:p>
          <a:p>
            <a:pPr lvl="1"/>
            <a:r>
              <a:rPr lang="en-US" dirty="0"/>
              <a:t>Loads automatically translation files from an i18n directory adjacent to the main QML file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229</a:t>
            </a:fld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2139719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QML Types – Not a Complete List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Basic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Item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Component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QtObject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Graphics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Rectangle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Image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Gradient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Canvas, Sprite </a:t>
            </a:r>
          </a:p>
          <a:p>
            <a:r>
              <a:rPr lang="en-US" dirty="0"/>
              <a:t>Text Handling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Text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TextInput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TextEdit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IntValidator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RegExpValidator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FontLoader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Interactions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MouseArea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Keys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PinchArea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Flickable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Flipable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FocusScope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Positioners and Repeater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Column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Row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Grid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Flow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Repeater</a:t>
            </a:r>
          </a:p>
          <a:p>
            <a:pPr lvl="1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Transformations</a:t>
            </a:r>
          </a:p>
          <a:p>
            <a:pPr lvl="1"/>
            <a:r>
              <a:rPr lang="en-US" sz="1500" dirty="0">
                <a:latin typeface="Courier New" pitchFamily="49" charset="0"/>
                <a:cs typeface="Courier New" pitchFamily="49" charset="0"/>
              </a:rPr>
              <a:t>Scale</a:t>
            </a:r>
            <a:r>
              <a:rPr lang="en-US" sz="1500" dirty="0"/>
              <a:t>,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Translate</a:t>
            </a:r>
            <a:r>
              <a:rPr lang="en-US" sz="1500" dirty="0"/>
              <a:t>,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Rotation</a:t>
            </a:r>
          </a:p>
          <a:p>
            <a:r>
              <a:rPr lang="en-US" dirty="0"/>
              <a:t>States</a:t>
            </a:r>
          </a:p>
          <a:p>
            <a:pPr lvl="1"/>
            <a:r>
              <a:rPr lang="en-US" sz="1500" dirty="0">
                <a:latin typeface="Courier New" pitchFamily="49" charset="0"/>
                <a:cs typeface="Courier New" pitchFamily="49" charset="0"/>
              </a:rPr>
              <a:t>State</a:t>
            </a:r>
            <a:r>
              <a:rPr lang="en-US" sz="1500" dirty="0"/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PropertyChanges</a:t>
            </a:r>
            <a:r>
              <a:rPr lang="en-US" sz="1500" dirty="0"/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StateChangeScript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ParentChange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AnchorChanges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StateMachine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Animations and Transitions</a:t>
            </a:r>
          </a:p>
          <a:p>
            <a:pPr lvl="1"/>
            <a:r>
              <a:rPr lang="en-US" sz="1500" dirty="0">
                <a:latin typeface="Courier New" pitchFamily="49" charset="0"/>
                <a:cs typeface="Courier New" pitchFamily="49" charset="0"/>
              </a:rPr>
              <a:t>Transition</a:t>
            </a:r>
            <a:r>
              <a:rPr lang="en-US" sz="1500" dirty="0"/>
              <a:t>,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Behavior</a:t>
            </a:r>
            <a:r>
              <a:rPr lang="en-US" sz="1500" dirty="0"/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ScriptAction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AnimatedImage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SpringAnimation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SmoothedAnimation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AnimatedSprite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Model View</a:t>
            </a:r>
          </a:p>
          <a:p>
            <a:pPr lvl="1"/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ListModel</a:t>
            </a:r>
            <a:r>
              <a:rPr lang="en-US" sz="1500" dirty="0"/>
              <a:t>, </a:t>
            </a:r>
            <a:r>
              <a:rPr lang="en-US" sz="1500" dirty="0" err="1">
                <a:latin typeface="Courier New"/>
                <a:cs typeface="Courier New"/>
              </a:rPr>
              <a:t>XmlListModel</a:t>
            </a:r>
            <a:r>
              <a:rPr lang="en-US" sz="1500" dirty="0"/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ListElement</a:t>
            </a:r>
            <a:r>
              <a:rPr lang="en-US" sz="1500" dirty="0"/>
              <a:t>, </a:t>
            </a:r>
            <a:r>
              <a:rPr lang="en-US" sz="1500" dirty="0" err="1">
                <a:latin typeface="Courier New"/>
                <a:cs typeface="Courier New"/>
              </a:rPr>
              <a:t>ListView</a:t>
            </a:r>
            <a:r>
              <a:rPr lang="en-US" sz="1500" dirty="0"/>
              <a:t>, </a:t>
            </a:r>
            <a:r>
              <a:rPr lang="en-US" sz="1500" dirty="0" err="1">
                <a:latin typeface="Courier New"/>
                <a:cs typeface="Courier New"/>
              </a:rPr>
              <a:t>GridView</a:t>
            </a:r>
            <a:r>
              <a:rPr lang="en-US" sz="1500" dirty="0"/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PathView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DelegateModel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ObjectModel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Utility</a:t>
            </a:r>
          </a:p>
          <a:p>
            <a:pPr lvl="1"/>
            <a:r>
              <a:rPr lang="en-US" sz="1500" dirty="0">
                <a:latin typeface="Courier New" pitchFamily="49" charset="0"/>
                <a:cs typeface="Courier New" pitchFamily="49" charset="0"/>
              </a:rPr>
              <a:t>Connections</a:t>
            </a:r>
            <a:r>
              <a:rPr lang="en-US" sz="1500" dirty="0"/>
              <a:t>,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Binding</a:t>
            </a:r>
            <a:r>
              <a:rPr lang="en-US" sz="1500" dirty="0"/>
              <a:t>,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Timer</a:t>
            </a:r>
            <a:r>
              <a:rPr lang="en-US" sz="1500" dirty="0"/>
              <a:t>,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Qt</a:t>
            </a:r>
            <a:r>
              <a:rPr lang="en-US" sz="1500" dirty="0"/>
              <a:t>,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Loader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90086206"/>
      </p:ext>
    </p:extLst>
  </p:cSld>
  <p:clrMapOvr>
    <a:masterClrMapping/>
  </p:clrMapOvr>
  <p:transition spd="med">
    <p:fad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JavaScript Engine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QJSEngine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V4 engine since Qt 5.2</a:t>
            </a:r>
          </a:p>
          <a:p>
            <a:pPr lvl="1"/>
            <a:r>
              <a:rPr lang="en-US" dirty="0"/>
              <a:t>With JIT and Qt data types</a:t>
            </a:r>
          </a:p>
          <a:p>
            <a:pPr lvl="1"/>
            <a:r>
              <a:rPr lang="en-US" dirty="0"/>
              <a:t>External V8 engine used prior Qt 5.2 – required type conversion from QML to JS and vice versa </a:t>
            </a:r>
          </a:p>
          <a:p>
            <a:endParaRPr lang="en-US" dirty="0"/>
          </a:p>
          <a:p>
            <a:r>
              <a:rPr lang="en-US" dirty="0"/>
              <a:t>Starts interpreting the QML file</a:t>
            </a:r>
          </a:p>
          <a:p>
            <a:endParaRPr lang="en-US" dirty="0"/>
          </a:p>
          <a:p>
            <a:r>
              <a:rPr lang="en-US" dirty="0"/>
              <a:t>Data (file) is compiled into the byte code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QQmlCompiledData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in a loader thread once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QML_COMPILER_DUMP=1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QML_BINDINGS_DUMP=1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QQmlEngine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28533799"/>
      </p:ext>
    </p:extLst>
  </p:cSld>
  <p:clrMapOvr>
    <a:masterClrMapping/>
  </p:clrMapOvr>
  <p:transition spd="med">
    <p:fad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MS PGothic"/>
              </a:rPr>
              <a:t>Any QML item creates 3 allocations: </a:t>
            </a:r>
            <a:r>
              <a:rPr lang="en-US" dirty="0" err="1">
                <a:latin typeface="Courier New"/>
                <a:ea typeface="MS PGothic"/>
                <a:cs typeface="Courier New"/>
              </a:rPr>
              <a:t>QObject</a:t>
            </a:r>
            <a:r>
              <a:rPr lang="en-US" dirty="0">
                <a:ea typeface="MS PGothic"/>
              </a:rPr>
              <a:t>, JS Object and a binding object</a:t>
            </a:r>
          </a:p>
          <a:p>
            <a:pPr lvl="1"/>
            <a:r>
              <a:rPr lang="en-US" dirty="0">
                <a:ea typeface="MS PGothic"/>
              </a:rPr>
              <a:t>Several other objects as well:</a:t>
            </a:r>
          </a:p>
          <a:p>
            <a:pPr lvl="2"/>
            <a:r>
              <a:rPr lang="en-US" dirty="0" err="1">
                <a:latin typeface="Courier New"/>
                <a:ea typeface="MS PGothic"/>
                <a:cs typeface="Courier New"/>
              </a:rPr>
              <a:t>QQmlVMEMetaObject</a:t>
            </a:r>
            <a:r>
              <a:rPr lang="en-US" dirty="0">
                <a:ea typeface="MS PGothic"/>
              </a:rPr>
              <a:t> – manages QML properties</a:t>
            </a:r>
          </a:p>
          <a:p>
            <a:pPr lvl="2"/>
            <a:r>
              <a:rPr lang="en-US" dirty="0" err="1">
                <a:latin typeface="Courier New"/>
                <a:ea typeface="MS PGothic"/>
                <a:cs typeface="Courier New"/>
              </a:rPr>
              <a:t>QQmlPropertyCache</a:t>
            </a:r>
            <a:endParaRPr lang="en-US" dirty="0">
              <a:latin typeface="Courier New"/>
              <a:ea typeface="MS PGothic"/>
              <a:cs typeface="Courier New"/>
            </a:endParaRPr>
          </a:p>
          <a:p>
            <a:endParaRPr lang="en-US" dirty="0">
              <a:ea typeface="MS PGothic"/>
            </a:endParaRPr>
          </a:p>
          <a:p>
            <a:r>
              <a:rPr lang="en-US" dirty="0">
                <a:ea typeface="MS PGothic"/>
              </a:rPr>
              <a:t>The binding object synchronizes the bindings</a:t>
            </a:r>
          </a:p>
          <a:p>
            <a:pPr lvl="1"/>
            <a:r>
              <a:rPr lang="en-US" dirty="0">
                <a:ea typeface="MS PGothic"/>
              </a:rPr>
              <a:t>Based on signals and slots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latin typeface="Courier New"/>
                <a:ea typeface="MS PGothic"/>
                <a:cs typeface="Courier New"/>
              </a:rPr>
              <a:t>QQmlVMEMetaObject</a:t>
            </a:r>
            <a:r>
              <a:rPr lang="en-US" dirty="0">
                <a:latin typeface="Courier New"/>
                <a:ea typeface="MS PGothic"/>
                <a:cs typeface="Courier New"/>
              </a:rPr>
              <a:t> </a:t>
            </a:r>
          </a:p>
          <a:p>
            <a:pPr lvl="1"/>
            <a:r>
              <a:rPr lang="en-US" dirty="0">
                <a:ea typeface="MS PGothic"/>
              </a:rPr>
              <a:t>Allocates (typed and non-typed) properties as </a:t>
            </a:r>
            <a:r>
              <a:rPr lang="en-US" dirty="0">
                <a:latin typeface="Courier New"/>
                <a:ea typeface="MS PGothic"/>
                <a:cs typeface="Courier New"/>
              </a:rPr>
              <a:t>QV4Value</a:t>
            </a:r>
            <a:r>
              <a:rPr lang="en-US" dirty="0">
                <a:ea typeface="MS PGothic"/>
              </a:rPr>
              <a:t> (8 bytes)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QQmlEngine</a:t>
            </a:r>
            <a:r>
              <a:rPr lang="en-US" dirty="0"/>
              <a:t> Loading Process – Allocation 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77143063"/>
      </p:ext>
    </p:extLst>
  </p:cSld>
  <p:clrMapOvr>
    <a:masterClrMapping/>
  </p:clrMapOvr>
  <p:transition spd="med">
    <p:fad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MS PGothic"/>
              </a:rPr>
              <a:t>The memory usage can be influenced by environment variables </a:t>
            </a:r>
          </a:p>
          <a:p>
            <a:pPr lvl="1"/>
            <a:r>
              <a:rPr lang="en-US" sz="1200" dirty="0" err="1">
                <a:latin typeface="Courier New"/>
                <a:ea typeface="MS PGothic"/>
                <a:cs typeface="Courier New"/>
              </a:rPr>
              <a:t>Src</a:t>
            </a:r>
            <a:r>
              <a:rPr lang="en-US" sz="1200" dirty="0">
                <a:latin typeface="Courier New"/>
                <a:ea typeface="MS PGothic"/>
                <a:cs typeface="Courier New"/>
              </a:rPr>
              <a:t>/</a:t>
            </a:r>
            <a:r>
              <a:rPr lang="en-US" sz="1200" dirty="0" err="1">
                <a:latin typeface="Courier New"/>
                <a:ea typeface="MS PGothic"/>
                <a:cs typeface="Courier New"/>
              </a:rPr>
              <a:t>qtdeclarative</a:t>
            </a:r>
            <a:r>
              <a:rPr lang="en-US" sz="1200" dirty="0">
                <a:latin typeface="Courier New"/>
                <a:ea typeface="MS PGothic"/>
                <a:cs typeface="Courier New"/>
              </a:rPr>
              <a:t>/</a:t>
            </a:r>
            <a:r>
              <a:rPr lang="en-US" sz="1200" dirty="0" err="1">
                <a:latin typeface="Courier New"/>
                <a:ea typeface="MS PGothic"/>
                <a:cs typeface="Courier New"/>
              </a:rPr>
              <a:t>src</a:t>
            </a:r>
            <a:r>
              <a:rPr lang="en-US" sz="1200" dirty="0">
                <a:latin typeface="Courier New"/>
                <a:ea typeface="MS PGothic"/>
                <a:cs typeface="Courier New"/>
              </a:rPr>
              <a:t>/</a:t>
            </a:r>
            <a:r>
              <a:rPr lang="en-US" sz="1200" dirty="0" err="1">
                <a:latin typeface="Courier New"/>
                <a:ea typeface="MS PGothic"/>
                <a:cs typeface="Courier New"/>
              </a:rPr>
              <a:t>qml</a:t>
            </a:r>
            <a:r>
              <a:rPr lang="en-US" sz="1200" dirty="0">
                <a:latin typeface="Courier New"/>
                <a:ea typeface="MS PGothic"/>
                <a:cs typeface="Courier New"/>
              </a:rPr>
              <a:t>/</a:t>
            </a:r>
            <a:r>
              <a:rPr lang="en-US" sz="1200" dirty="0" err="1">
                <a:latin typeface="Courier New"/>
                <a:ea typeface="MS PGothic"/>
                <a:cs typeface="Courier New"/>
              </a:rPr>
              <a:t>jsruntime</a:t>
            </a:r>
            <a:r>
              <a:rPr lang="en-US" sz="1200" dirty="0">
                <a:latin typeface="Courier New"/>
                <a:ea typeface="MS PGothic"/>
                <a:cs typeface="Courier New"/>
              </a:rPr>
              <a:t>/qv4mm.cpp</a:t>
            </a:r>
          </a:p>
          <a:p>
            <a:endParaRPr lang="en-US" dirty="0"/>
          </a:p>
          <a:p>
            <a:r>
              <a:rPr lang="en-US" dirty="0"/>
              <a:t>To optimize large memory allocations</a:t>
            </a:r>
          </a:p>
          <a:p>
            <a:pPr lvl="1"/>
            <a:r>
              <a:rPr lang="en-US" dirty="0"/>
              <a:t>Does not start from the default 64kB and get enough memory after several re-allocations </a:t>
            </a:r>
          </a:p>
          <a:p>
            <a:pPr lvl="1"/>
            <a:r>
              <a:rPr lang="en-US" dirty="0">
                <a:latin typeface="Courier New"/>
                <a:ea typeface="MS PGothic"/>
                <a:cs typeface="Courier New"/>
              </a:rPr>
              <a:t>QV4_MM_MAXBLOCK_SHIFT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ea typeface="MS PGothic"/>
                <a:cs typeface="Courier New"/>
              </a:rPr>
              <a:t>QV4_MM_MAX_CHUNK_SIZE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ea typeface="MS PGothic"/>
                <a:cs typeface="Courier New"/>
              </a:rPr>
              <a:t>allocated size = QV4_MM_MAX_CHUNK_SIZE * </a:t>
            </a:r>
            <a:r>
              <a:rPr lang="en-US" dirty="0" err="1">
                <a:latin typeface="Courier New"/>
                <a:ea typeface="MS PGothic"/>
                <a:cs typeface="Courier New"/>
              </a:rPr>
              <a:t>size_t</a:t>
            </a:r>
            <a:r>
              <a:rPr lang="en-US" dirty="0">
                <a:latin typeface="Courier New"/>
                <a:ea typeface="MS PGothic"/>
                <a:cs typeface="Courier New"/>
              </a:rPr>
              <a:t>(1)&lt;&lt;QV4_MM_MAXBLOCK_SHIFT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/>
              <a:t>For testing you may use</a:t>
            </a:r>
          </a:p>
          <a:p>
            <a:pPr lvl="1"/>
            <a:r>
              <a:rPr lang="en-US" dirty="0">
                <a:latin typeface="Courier New"/>
                <a:ea typeface="MS PGothic"/>
                <a:cs typeface="Courier New"/>
              </a:rPr>
              <a:t>QV4_MM_AGRESSIVE_GC</a:t>
            </a:r>
            <a:r>
              <a:rPr lang="en-US" dirty="0">
                <a:ea typeface="MS PGothic"/>
              </a:rPr>
              <a:t> - clears the garbage at every new allocation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Use </a:t>
            </a:r>
            <a:r>
              <a:rPr lang="en-US" sz="1600" dirty="0">
                <a:latin typeface="Courier New"/>
                <a:cs typeface="Courier New"/>
              </a:rPr>
              <a:t>QV4_MM_STATS</a:t>
            </a:r>
            <a:r>
              <a:rPr lang="en-US" dirty="0"/>
              <a:t> to get detailed information about the JS heap usage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232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QQmlEngine</a:t>
            </a:r>
            <a:r>
              <a:rPr lang="en-US" dirty="0"/>
              <a:t> Loading Process – Allocation 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23368978"/>
      </p:ext>
    </p:extLst>
  </p:cSld>
  <p:clrMapOvr>
    <a:masterClrMapping/>
  </p:clrMapOvr>
  <p:transition spd="med">
    <p:fad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communication between these two ”worlds” goes via the Qt Meta-Object System</a:t>
            </a:r>
          </a:p>
          <a:p>
            <a:pPr lvl="1"/>
            <a:r>
              <a:rPr lang="en-US" dirty="0"/>
              <a:t>Signals &amp; slots can be connected</a:t>
            </a:r>
          </a:p>
          <a:p>
            <a:pPr lvl="1"/>
            <a:r>
              <a:rPr lang="en-US" dirty="0"/>
              <a:t>Properties can be accessed/modified</a:t>
            </a:r>
          </a:p>
          <a:p>
            <a:pPr lvl="1"/>
            <a:r>
              <a:rPr lang="en-US" dirty="0"/>
              <a:t>C++ slots (useful for methods that do not return values) and methods marked as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Q_INVOKABLE</a:t>
            </a:r>
            <a:r>
              <a:rPr lang="en-US" dirty="0"/>
              <a:t> (allows values to be returned) can be called directly from QML</a:t>
            </a:r>
          </a:p>
          <a:p>
            <a:pPr lvl="1"/>
            <a:r>
              <a:rPr lang="en-US" dirty="0"/>
              <a:t>Enumerations registered with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Q_ENUM</a:t>
            </a:r>
            <a:r>
              <a:rPr lang="en-US" dirty="0"/>
              <a:t> can be accessed from QML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QObjects</a:t>
            </a:r>
            <a:r>
              <a:rPr lang="en-US" dirty="0"/>
              <a:t> need to be explicitly exposed to the QML runtime context in order to be accessible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QQmlContext</a:t>
            </a:r>
            <a:r>
              <a:rPr lang="en-US" dirty="0"/>
              <a:t> is the key class here</a:t>
            </a:r>
          </a:p>
          <a:p>
            <a:pPr lvl="1"/>
            <a:r>
              <a:rPr lang="en-US" dirty="0"/>
              <a:t>Or register functions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QQmlEngine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</a:t>
            </a:r>
            <a:r>
              <a:rPr lang="en-US" dirty="0">
                <a:sym typeface="Wingdings" pitchFamily="2" charset="2"/>
              </a:rPr>
              <a:t> C++ Communication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942585" y="4725144"/>
            <a:ext cx="6695000" cy="915142"/>
            <a:chOff x="5560868" y="1223344"/>
            <a:chExt cx="2431226" cy="1020817"/>
          </a:xfrm>
        </p:grpSpPr>
        <p:sp>
          <p:nvSpPr>
            <p:cNvPr id="6" name="Rounded Rectangle 5"/>
            <p:cNvSpPr>
              <a:spLocks noChangeArrowheads="1"/>
            </p:cNvSpPr>
            <p:nvPr/>
          </p:nvSpPr>
          <p:spPr bwMode="auto">
            <a:xfrm>
              <a:off x="5560868" y="1223344"/>
              <a:ext cx="2431226" cy="1020817"/>
            </a:xfrm>
            <a:prstGeom prst="roundRect">
              <a:avLst>
                <a:gd name="adj" fmla="val 2792"/>
              </a:avLst>
            </a:prstGeom>
            <a:solidFill>
              <a:schemeClr val="bg1"/>
            </a:solidFill>
            <a:ln w="19050" cap="rnd">
              <a:solidFill>
                <a:schemeClr val="accent1"/>
              </a:solidFill>
              <a:round/>
              <a:headEnd/>
              <a:tailEnd/>
            </a:ln>
            <a:effectLst>
              <a:outerShdw blurRad="76200" dist="38100" dir="5400000" rotWithShape="0">
                <a:srgbClr val="808080">
                  <a:alpha val="81000"/>
                </a:srgbClr>
              </a:outerShdw>
            </a:effectLst>
          </p:spPr>
          <p:txBody>
            <a:bodyPr lIns="90488" tIns="44450" rIns="90488" bIns="44450" anchor="ctr"/>
            <a:lstStyle/>
            <a:p>
              <a:pPr defTabSz="976884">
                <a:spcBef>
                  <a:spcPct val="50000"/>
                </a:spcBef>
                <a:defRPr/>
              </a:pPr>
              <a:endParaRPr lang="en-US" sz="1500" b="1">
                <a:solidFill>
                  <a:srgbClr val="FFFFFF"/>
                </a:solidFill>
                <a:ea typeface="ヒラギノ角ゴ Pro W3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60868" y="1318253"/>
              <a:ext cx="2431226" cy="875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500" dirty="0">
                  <a:cs typeface="Open Sans Light"/>
                </a:rPr>
                <a:t>Hint! Do NOT call </a:t>
              </a:r>
              <a:r>
                <a:rPr lang="en-US" sz="1500" dirty="0" err="1">
                  <a:latin typeface="Courier New"/>
                  <a:cs typeface="Courier New"/>
                </a:rPr>
                <a:t>QCoreApplication</a:t>
              </a:r>
              <a:r>
                <a:rPr lang="en-US" sz="1500" dirty="0">
                  <a:latin typeface="Courier New"/>
                  <a:cs typeface="Courier New"/>
                </a:rPr>
                <a:t>::</a:t>
              </a:r>
              <a:r>
                <a:rPr lang="en-US" sz="1500" dirty="0" err="1">
                  <a:latin typeface="Courier New"/>
                  <a:cs typeface="Courier New"/>
                </a:rPr>
                <a:t>processEvents</a:t>
              </a:r>
              <a:r>
                <a:rPr lang="en-US" sz="1500" dirty="0">
                  <a:latin typeface="Courier New"/>
                  <a:cs typeface="Courier New"/>
                </a:rPr>
                <a:t>()</a:t>
              </a:r>
              <a:r>
                <a:rPr lang="en-US" sz="1500" dirty="0">
                  <a:cs typeface="Open Sans Light"/>
                </a:rPr>
                <a:t> when you call C++ function from QML. Entering an event loop in a signal handler or binding results QML engine to run other bindings. This may crash the event loop.</a:t>
              </a:r>
            </a:p>
          </p:txBody>
        </p:sp>
      </p:grp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35220038"/>
      </p:ext>
    </p:extLst>
  </p:cSld>
  <p:clrMapOvr>
    <a:masterClrMapping/>
  </p:clrMapOvr>
  <p:transition spd="med">
    <p:fad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281" y="260649"/>
            <a:ext cx="11420508" cy="28156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>
                <a:solidFill>
                  <a:srgbClr val="808000"/>
                </a:solidFill>
              </a:rPr>
              <a:t>class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ImageObject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8000"/>
                </a:solidFill>
              </a:rPr>
              <a:t>public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QObject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{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80"/>
                </a:solidFill>
              </a:rPr>
              <a:t>    Q_OBJECT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 Q_PROPERTY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 err="1">
                <a:solidFill>
                  <a:srgbClr val="800080"/>
                </a:solidFill>
              </a:rPr>
              <a:t>QUrl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url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READ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url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WRITE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setUrl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NOTIFY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urlChanged</a:t>
            </a:r>
            <a:r>
              <a:rPr lang="en-US" sz="1500" dirty="0">
                <a:solidFill>
                  <a:srgbClr val="000000"/>
                </a:solidFill>
              </a:rPr>
              <a:t>)</a:t>
            </a:r>
          </a:p>
          <a:p>
            <a:endParaRPr lang="en-US" sz="1500" dirty="0">
              <a:solidFill>
                <a:srgbClr val="000000"/>
              </a:solidFill>
            </a:endParaRPr>
          </a:p>
          <a:p>
            <a:r>
              <a:rPr lang="en-US" sz="1500" dirty="0">
                <a:solidFill>
                  <a:srgbClr val="808000"/>
                </a:solidFill>
              </a:rPr>
              <a:t>public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 Q_INVOKABLE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8000"/>
                </a:solidFill>
              </a:rPr>
              <a:t>int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someFunction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</a:p>
          <a:p>
            <a:r>
              <a:rPr lang="en-US" sz="1500" dirty="0">
                <a:solidFill>
                  <a:srgbClr val="800000"/>
                </a:solidFill>
              </a:rPr>
              <a:t>Q_SIGNALS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8000"/>
                </a:solidFill>
              </a:rPr>
              <a:t>    void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urlChanged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endParaRPr lang="en-US" sz="1500" dirty="0"/>
          </a:p>
          <a:p>
            <a:r>
              <a:rPr lang="en-US" sz="1500" dirty="0">
                <a:solidFill>
                  <a:srgbClr val="808000"/>
                </a:solidFill>
              </a:rPr>
              <a:t>public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80"/>
                </a:solidFill>
              </a:rPr>
              <a:t>Q_SLOTS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8000"/>
                </a:solidFill>
              </a:rPr>
              <a:t>    void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someSlot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r>
              <a:rPr lang="en-US" sz="1500" dirty="0"/>
              <a:t> </a:t>
            </a:r>
          </a:p>
          <a:p>
            <a:r>
              <a:rPr lang="en-US" sz="1500" dirty="0"/>
              <a:t>// </a:t>
            </a:r>
            <a:r>
              <a:rPr lang="en-US" sz="1500" dirty="0" err="1">
                <a:solidFill>
                  <a:srgbClr val="000000"/>
                </a:solidFill>
              </a:rPr>
              <a:t>qmlRegisterType</a:t>
            </a:r>
            <a:r>
              <a:rPr lang="en-US" sz="1500" dirty="0">
                <a:solidFill>
                  <a:srgbClr val="000000"/>
                </a:solidFill>
              </a:rPr>
              <a:t>&lt;</a:t>
            </a:r>
            <a:r>
              <a:rPr lang="en-US" sz="1500" dirty="0" err="1">
                <a:solidFill>
                  <a:srgbClr val="800080"/>
                </a:solidFill>
              </a:rPr>
              <a:t>ImageObject</a:t>
            </a:r>
            <a:r>
              <a:rPr lang="en-US" sz="1500" dirty="0">
                <a:solidFill>
                  <a:srgbClr val="000000"/>
                </a:solidFill>
              </a:rPr>
              <a:t>&gt;(</a:t>
            </a:r>
            <a:r>
              <a:rPr lang="en-US" sz="1500" dirty="0"/>
              <a:t>"</a:t>
            </a:r>
            <a:r>
              <a:rPr lang="en-US" sz="1500" dirty="0" err="1"/>
              <a:t>ImageObject</a:t>
            </a:r>
            <a:r>
              <a:rPr lang="en-US" sz="1500" dirty="0"/>
              <a:t>"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80"/>
                </a:solidFill>
              </a:rPr>
              <a:t>1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80"/>
                </a:solidFill>
              </a:rPr>
              <a:t>0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"</a:t>
            </a:r>
            <a:r>
              <a:rPr lang="en-US" sz="1500" dirty="0" err="1"/>
              <a:t>ImageObject</a:t>
            </a:r>
            <a:r>
              <a:rPr lang="en-US" sz="1500" dirty="0"/>
              <a:t>"</a:t>
            </a:r>
            <a:r>
              <a:rPr lang="en-US" sz="1500" dirty="0">
                <a:solidFill>
                  <a:srgbClr val="000000"/>
                </a:solidFill>
              </a:rPr>
              <a:t>);</a:t>
            </a: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540278" y="4320336"/>
            <a:ext cx="11420508" cy="1927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>
                <a:solidFill>
                  <a:srgbClr val="808000"/>
                </a:solidFill>
              </a:rPr>
              <a:t>import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ImageObject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1.0</a:t>
            </a:r>
          </a:p>
          <a:p>
            <a:endParaRPr lang="en-US" sz="1500" dirty="0">
              <a:solidFill>
                <a:srgbClr val="800080"/>
              </a:solidFill>
            </a:endParaRPr>
          </a:p>
          <a:p>
            <a:r>
              <a:rPr lang="en-US" sz="1500" dirty="0" err="1">
                <a:solidFill>
                  <a:srgbClr val="800080"/>
                </a:solidFill>
              </a:rPr>
              <a:t>ImageObject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url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"http://..."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</a:t>
            </a:r>
            <a:r>
              <a:rPr lang="en-US" sz="1500" dirty="0" err="1">
                <a:solidFill>
                  <a:srgbClr val="800000"/>
                </a:solidFill>
              </a:rPr>
              <a:t>onUrlChanged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/>
              <a:t>        </a:t>
            </a:r>
            <a:r>
              <a:rPr lang="en-US" sz="1500" dirty="0" err="1"/>
              <a:t>someSlot</a:t>
            </a:r>
            <a:r>
              <a:rPr lang="en-US" sz="1500" dirty="0"/>
              <a:t>(); </a:t>
            </a:r>
          </a:p>
          <a:p>
            <a:r>
              <a:rPr lang="en-US" sz="1500" dirty="0"/>
              <a:t>    } </a:t>
            </a:r>
          </a:p>
          <a:p>
            <a:r>
              <a:rPr lang="en-US" sz="15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278" y="3141815"/>
            <a:ext cx="11420509" cy="1134033"/>
          </a:xfrm>
          <a:prstGeom prst="rect">
            <a:avLst/>
          </a:prstGeom>
          <a:noFill/>
          <a:ln>
            <a:solidFill>
              <a:srgbClr val="83B921"/>
            </a:solidFill>
          </a:ln>
        </p:spPr>
        <p:txBody>
          <a:bodyPr wrap="square" lIns="117226" tIns="58613" rIns="117226" bIns="58613" rtlCol="0">
            <a:spAutoFit/>
          </a:bodyPr>
          <a:lstStyle/>
          <a:p>
            <a:pPr algn="l"/>
            <a:r>
              <a:rPr lang="en-US" dirty="0"/>
              <a:t>Meta-object with</a:t>
            </a:r>
          </a:p>
          <a:p>
            <a:pPr marL="0" lvl="1" indent="-369216" eaLnBrk="0" hangingPunct="0">
              <a:buClr>
                <a:srgbClr val="328930"/>
              </a:buClr>
              <a:buSzPct val="100000"/>
              <a:buFont typeface="Arial"/>
              <a:buChar char="•"/>
            </a:pPr>
            <a:r>
              <a:rPr lang="en-US" sz="1500" dirty="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Type information: </a:t>
            </a:r>
            <a:r>
              <a:rPr lang="en-US" sz="1500" dirty="0" err="1">
                <a:solidFill>
                  <a:srgbClr val="35322F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qobject_cast</a:t>
            </a:r>
            <a:r>
              <a:rPr lang="en-US" sz="1500" dirty="0">
                <a:solidFill>
                  <a:srgbClr val="35322F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&lt;Type *&gt;(object);</a:t>
            </a:r>
          </a:p>
          <a:p>
            <a:pPr marL="0" lvl="1" indent="-369216" eaLnBrk="0" hangingPunct="0">
              <a:buClr>
                <a:srgbClr val="328930"/>
              </a:buClr>
              <a:buSzPct val="100000"/>
              <a:buFont typeface="Arial"/>
              <a:buChar char="•"/>
            </a:pPr>
            <a:r>
              <a:rPr lang="en-US" sz="1500" dirty="0" err="1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Enums</a:t>
            </a:r>
            <a:r>
              <a:rPr lang="en-US" sz="1500" dirty="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, properties, constructors, signals, slots, </a:t>
            </a:r>
            <a:r>
              <a:rPr lang="en-US" sz="1500" dirty="0">
                <a:solidFill>
                  <a:srgbClr val="35322F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Q_INVOKABLE</a:t>
            </a:r>
            <a:r>
              <a:rPr lang="en-US" sz="1500" dirty="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 methods </a:t>
            </a:r>
          </a:p>
          <a:p>
            <a:pPr algn="l"/>
            <a:endParaRPr lang="en-US" dirty="0"/>
          </a:p>
        </p:txBody>
      </p:sp>
      <p:sp>
        <p:nvSpPr>
          <p:cNvPr id="10" name="Up-Down Arrow 9"/>
          <p:cNvSpPr/>
          <p:nvPr/>
        </p:nvSpPr>
        <p:spPr bwMode="auto">
          <a:xfrm>
            <a:off x="9840181" y="2573424"/>
            <a:ext cx="462751" cy="829642"/>
          </a:xfrm>
          <a:prstGeom prst="up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15380" tIns="59998" rIns="115380" bIns="5999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1172261" fontAlgn="base">
              <a:spcBef>
                <a:spcPct val="0"/>
              </a:spcBef>
              <a:spcAft>
                <a:spcPct val="0"/>
              </a:spcAft>
            </a:pPr>
            <a:endParaRPr lang="en-US" sz="3100">
              <a:latin typeface="Verdana" pitchFamily="34" charset="0"/>
            </a:endParaRPr>
          </a:p>
        </p:txBody>
      </p:sp>
      <p:sp>
        <p:nvSpPr>
          <p:cNvPr id="11" name="Up-Down Arrow 10"/>
          <p:cNvSpPr/>
          <p:nvPr/>
        </p:nvSpPr>
        <p:spPr bwMode="auto">
          <a:xfrm>
            <a:off x="9843213" y="3921892"/>
            <a:ext cx="462751" cy="829642"/>
          </a:xfrm>
          <a:prstGeom prst="up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15380" tIns="59998" rIns="115380" bIns="5999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1172261" fontAlgn="base">
              <a:spcBef>
                <a:spcPct val="0"/>
              </a:spcBef>
              <a:spcAft>
                <a:spcPct val="0"/>
              </a:spcAft>
            </a:pPr>
            <a:endParaRPr lang="en-US" sz="3100">
              <a:latin typeface="Verdana" pitchFamily="34" charset="0"/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234</a:t>
            </a:fld>
            <a:endParaRPr lang="en-US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5797391"/>
      </p:ext>
    </p:extLst>
  </p:cSld>
  <p:clrMapOvr>
    <a:masterClrMapping/>
  </p:clrMapOvr>
  <p:transition spd="med">
    <p:fad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Singletons </a:t>
            </a:r>
          </a:p>
          <a:p>
            <a:pPr lvl="1"/>
            <a:r>
              <a:rPr lang="en-US" dirty="0"/>
              <a:t>No need to instantiate objects in QML as with QML register type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QJSValue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qmlRegisterSingletonType</a:t>
            </a:r>
            <a:r>
              <a:rPr lang="en-US" dirty="0">
                <a:latin typeface="Courier New"/>
                <a:cs typeface="Courier New"/>
              </a:rPr>
              <a:t>&lt;Type&gt;(“module”, 1, 7, ”</a:t>
            </a:r>
            <a:r>
              <a:rPr lang="en-US" dirty="0" err="1">
                <a:latin typeface="Courier New"/>
                <a:cs typeface="Courier New"/>
              </a:rPr>
              <a:t>QMLType</a:t>
            </a:r>
            <a:r>
              <a:rPr lang="en-US" dirty="0">
                <a:latin typeface="Courier New"/>
                <a:cs typeface="Courier New"/>
              </a:rPr>
              <a:t>”, </a:t>
            </a:r>
            <a:r>
              <a:rPr lang="en-US" dirty="0" err="1">
                <a:latin typeface="Courier New"/>
                <a:cs typeface="Courier New"/>
              </a:rPr>
              <a:t>creationFunc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  <a:p>
            <a:r>
              <a:rPr lang="en-US" dirty="0"/>
              <a:t>Interfaces</a:t>
            </a:r>
          </a:p>
          <a:p>
            <a:pPr lvl="1"/>
            <a:r>
              <a:rPr lang="en-US" dirty="0"/>
              <a:t>For inheritance and object coercing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template&lt;type T&gt;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qmlRegisterInterface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char 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typename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endParaRPr lang="en-GB" dirty="0"/>
          </a:p>
          <a:p>
            <a:r>
              <a:rPr lang="en-GB" dirty="0"/>
              <a:t>Unavailable types</a:t>
            </a:r>
          </a:p>
          <a:p>
            <a:pPr lvl="1"/>
            <a:r>
              <a:rPr lang="en-GB" dirty="0" err="1">
                <a:latin typeface="Courier New"/>
                <a:cs typeface="Courier New"/>
              </a:rPr>
              <a:t>qmlRegisterTypeNotAvailable</a:t>
            </a:r>
            <a:r>
              <a:rPr lang="en-GB" dirty="0">
                <a:latin typeface="Courier New"/>
                <a:cs typeface="Courier New"/>
              </a:rPr>
              <a:t>()</a:t>
            </a:r>
          </a:p>
          <a:p>
            <a:endParaRPr lang="en-GB" dirty="0"/>
          </a:p>
          <a:p>
            <a:r>
              <a:rPr lang="en-GB" dirty="0" err="1"/>
              <a:t>Uncreatable</a:t>
            </a:r>
            <a:r>
              <a:rPr lang="en-GB" dirty="0"/>
              <a:t> type</a:t>
            </a:r>
          </a:p>
          <a:p>
            <a:pPr lvl="1"/>
            <a:r>
              <a:rPr lang="en-GB" dirty="0"/>
              <a:t>For providing enumerations and attached properties </a:t>
            </a:r>
          </a:p>
          <a:p>
            <a:pPr lvl="1"/>
            <a:r>
              <a:rPr lang="en-GB" dirty="0" err="1">
                <a:latin typeface="Courier New"/>
                <a:cs typeface="Courier New"/>
              </a:rPr>
              <a:t>qmlRegisterUncreatableType</a:t>
            </a:r>
            <a:r>
              <a:rPr lang="en-GB" dirty="0">
                <a:latin typeface="Courier New"/>
                <a:cs typeface="Courier New"/>
              </a:rPr>
              <a:t>()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Register Functions 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80700449"/>
      </p:ext>
    </p:extLst>
  </p:cSld>
  <p:clrMapOvr>
    <a:masterClrMapping/>
  </p:clrMapOvr>
  <p:transition spd="med">
    <p:fad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549629" y="4036597"/>
            <a:ext cx="6262758" cy="17968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200;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100</a:t>
            </a:r>
          </a:p>
          <a:p>
            <a:r>
              <a:rPr lang="en-US" sz="1300" dirty="0"/>
              <a:t>    </a:t>
            </a:r>
            <a:r>
              <a:rPr lang="en-US" sz="1300" b="1" dirty="0"/>
              <a:t>color: </a:t>
            </a:r>
            <a:r>
              <a:rPr lang="en-US" sz="1300" b="1" dirty="0" err="1"/>
              <a:t>myBackgroundColor</a:t>
            </a:r>
            <a:endParaRPr lang="en-US" sz="1300" b="1" dirty="0"/>
          </a:p>
          <a:p>
            <a:r>
              <a:rPr lang="en-US" sz="1300" dirty="0">
                <a:solidFill>
                  <a:srgbClr val="800080"/>
                </a:solidFill>
              </a:rPr>
              <a:t>    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 </a:t>
            </a:r>
            <a:r>
              <a:rPr lang="en-US" sz="1300" dirty="0" err="1">
                <a:solidFill>
                  <a:srgbClr val="800000"/>
                </a:solidFill>
              </a:rPr>
              <a:t>anchors.centerIn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parent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 </a:t>
            </a:r>
            <a:r>
              <a:rPr lang="en-US" sz="1300" dirty="0" err="1">
                <a:solidFill>
                  <a:srgbClr val="800000"/>
                </a:solidFill>
              </a:rPr>
              <a:t>font.pixelSize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18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  text</a:t>
            </a:r>
            <a:r>
              <a:rPr lang="en-US" sz="1300" b="1" dirty="0"/>
              <a:t>: </a:t>
            </a:r>
            <a:r>
              <a:rPr lang="en-US" sz="1300" b="1" dirty="0" err="1"/>
              <a:t>myText</a:t>
            </a:r>
            <a:endParaRPr lang="en-US" sz="1300" b="1" dirty="0"/>
          </a:p>
          <a:p>
            <a:r>
              <a:rPr lang="en-US" sz="1300" dirty="0"/>
              <a:t>    } </a:t>
            </a:r>
          </a:p>
          <a:p>
            <a:r>
              <a:rPr lang="en-US" sz="1300" dirty="0"/>
              <a:t>}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17955" y="1181246"/>
            <a:ext cx="9933102" cy="25238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b="1" dirty="0">
                <a:solidFill>
                  <a:srgbClr val="000080"/>
                </a:solidFill>
              </a:rPr>
              <a:t>#include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&lt;</a:t>
            </a:r>
            <a:r>
              <a:rPr lang="en-US" sz="1300" b="1" dirty="0" err="1">
                <a:solidFill>
                  <a:srgbClr val="008000"/>
                </a:solidFill>
              </a:rPr>
              <a:t>QQmlContext</a:t>
            </a:r>
            <a:r>
              <a:rPr lang="en-US" sz="1300" b="1" dirty="0">
                <a:solidFill>
                  <a:srgbClr val="008000"/>
                </a:solidFill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</a:rPr>
              <a:t>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endParaRPr lang="en-US" sz="1300" dirty="0"/>
          </a:p>
          <a:p>
            <a:endParaRPr lang="en-US" sz="1300" dirty="0"/>
          </a:p>
          <a:p>
            <a:r>
              <a:rPr lang="en-US" sz="1300" dirty="0" err="1"/>
              <a:t>int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main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/>
              <a:t>int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argc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char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 err="1">
                <a:solidFill>
                  <a:srgbClr val="000000"/>
                </a:solidFill>
              </a:rPr>
              <a:t>argv</a:t>
            </a:r>
            <a:r>
              <a:rPr lang="en-US" sz="1300" dirty="0">
                <a:solidFill>
                  <a:srgbClr val="000000"/>
                </a:solidFill>
              </a:rPr>
              <a:t>[])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QGuiApplication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a(</a:t>
            </a:r>
            <a:r>
              <a:rPr lang="en-US" sz="1300" dirty="0" err="1">
                <a:solidFill>
                  <a:srgbClr val="000000"/>
                </a:solidFill>
              </a:rPr>
              <a:t>argc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argv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QQuickView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v(</a:t>
            </a:r>
            <a:r>
              <a:rPr lang="en-US" sz="1300" dirty="0" err="1">
                <a:solidFill>
                  <a:srgbClr val="800080"/>
                </a:solidFill>
              </a:rPr>
              <a:t>QUrl</a:t>
            </a:r>
            <a:r>
              <a:rPr lang="en-US" sz="1300" dirty="0">
                <a:solidFill>
                  <a:srgbClr val="000000"/>
                </a:solidFill>
              </a:rPr>
              <a:t>::</a:t>
            </a:r>
            <a:r>
              <a:rPr lang="en-US" sz="1300" dirty="0" err="1"/>
              <a:t>fromLocalFile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 err="1">
                <a:solidFill>
                  <a:srgbClr val="008000"/>
                </a:solidFill>
              </a:rPr>
              <a:t>main.qml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>
                <a:solidFill>
                  <a:srgbClr val="000000"/>
                </a:solidFill>
              </a:rPr>
              <a:t>));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	</a:t>
            </a:r>
          </a:p>
          <a:p>
            <a:r>
              <a:rPr lang="en-US" sz="1300" b="1" dirty="0">
                <a:solidFill>
                  <a:srgbClr val="008000"/>
                </a:solidFill>
              </a:rPr>
              <a:t>    //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Expose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a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008000"/>
                </a:solidFill>
              </a:rPr>
              <a:t>QColor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and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a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string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to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QML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using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008000"/>
                </a:solidFill>
              </a:rPr>
              <a:t>QQmlContext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b="1" dirty="0">
                <a:solidFill>
                  <a:srgbClr val="C0C0C0"/>
                </a:solidFill>
              </a:rPr>
              <a:t>    </a:t>
            </a:r>
            <a:r>
              <a:rPr lang="en-US" sz="1300" b="1" dirty="0" err="1">
                <a:solidFill>
                  <a:srgbClr val="800080"/>
                </a:solidFill>
              </a:rPr>
              <a:t>QQmlContext</a:t>
            </a:r>
            <a:r>
              <a:rPr lang="en-US" sz="1300" b="1" dirty="0">
                <a:solidFill>
                  <a:srgbClr val="000000"/>
                </a:solidFill>
              </a:rPr>
              <a:t>*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context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000000"/>
                </a:solidFill>
              </a:rPr>
              <a:t>v.rootContext</a:t>
            </a:r>
            <a:r>
              <a:rPr lang="en-US" sz="1300" b="1" dirty="0">
                <a:solidFill>
                  <a:srgbClr val="000000"/>
                </a:solidFill>
              </a:rPr>
              <a:t>(); </a:t>
            </a:r>
          </a:p>
          <a:p>
            <a:r>
              <a:rPr lang="en-US" sz="1300" b="1" dirty="0">
                <a:solidFill>
                  <a:srgbClr val="C0C0C0"/>
                </a:solidFill>
              </a:rPr>
              <a:t>    </a:t>
            </a:r>
            <a:r>
              <a:rPr lang="en-US" sz="1300" b="1" dirty="0">
                <a:solidFill>
                  <a:srgbClr val="000000"/>
                </a:solidFill>
              </a:rPr>
              <a:t>context-&gt;</a:t>
            </a:r>
            <a:r>
              <a:rPr lang="en-US" sz="1300" b="1" dirty="0" err="1">
                <a:solidFill>
                  <a:srgbClr val="000000"/>
                </a:solidFill>
              </a:rPr>
              <a:t>setContextProperty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 err="1">
                <a:solidFill>
                  <a:srgbClr val="008000"/>
                </a:solidFill>
              </a:rPr>
              <a:t>myBackgroundColor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800080"/>
                </a:solidFill>
              </a:rPr>
              <a:t>QColor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>
                <a:solidFill>
                  <a:srgbClr val="800080"/>
                </a:solidFill>
              </a:rPr>
              <a:t>Qt</a:t>
            </a:r>
            <a:r>
              <a:rPr lang="en-US" sz="1300" b="1" dirty="0">
                <a:solidFill>
                  <a:srgbClr val="000000"/>
                </a:solidFill>
              </a:rPr>
              <a:t>::</a:t>
            </a:r>
            <a:r>
              <a:rPr lang="en-US" sz="1300" b="1" dirty="0" err="1">
                <a:solidFill>
                  <a:srgbClr val="800080"/>
                </a:solidFill>
              </a:rPr>
              <a:t>lightGray</a:t>
            </a:r>
            <a:r>
              <a:rPr lang="en-US" sz="1300" b="1" dirty="0">
                <a:solidFill>
                  <a:srgbClr val="000000"/>
                </a:solidFill>
              </a:rPr>
              <a:t>));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b="1" dirty="0">
                <a:solidFill>
                  <a:srgbClr val="C0C0C0"/>
                </a:solidFill>
              </a:rPr>
              <a:t>    </a:t>
            </a:r>
            <a:r>
              <a:rPr lang="en-US" sz="1300" b="1" dirty="0">
                <a:solidFill>
                  <a:srgbClr val="000000"/>
                </a:solidFill>
              </a:rPr>
              <a:t>context-&gt;</a:t>
            </a:r>
            <a:r>
              <a:rPr lang="en-US" sz="1300" b="1" dirty="0" err="1">
                <a:solidFill>
                  <a:srgbClr val="000000"/>
                </a:solidFill>
              </a:rPr>
              <a:t>setContextProperty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 err="1">
                <a:solidFill>
                  <a:srgbClr val="008000"/>
                </a:solidFill>
              </a:rPr>
              <a:t>myText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"Hi,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I'm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text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from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C++!"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</a:p>
          <a:p>
            <a:r>
              <a:rPr lang="en-US" sz="1300" dirty="0">
                <a:solidFill>
                  <a:srgbClr val="000000"/>
                </a:solidFill>
              </a:rPr>
              <a:t>}</a:t>
            </a:r>
            <a:endParaRPr lang="en-US" sz="1300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QML </a:t>
            </a:r>
            <a:r>
              <a:rPr lang="en-US" dirty="0">
                <a:sym typeface="Wingdings" pitchFamily="2" charset="2"/>
              </a:rPr>
              <a:t> C++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07531" y="2711498"/>
            <a:ext cx="9069270" cy="705958"/>
          </a:xfrm>
          <a:prstGeom prst="roundRect">
            <a:avLst/>
          </a:prstGeom>
          <a:solidFill>
            <a:srgbClr val="86BC25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7196421" y="3993850"/>
            <a:ext cx="4675167" cy="649891"/>
          </a:xfrm>
          <a:prstGeom prst="borderCallout1">
            <a:avLst>
              <a:gd name="adj1" fmla="val 36805"/>
              <a:gd name="adj2" fmla="val -1824"/>
              <a:gd name="adj3" fmla="val 75044"/>
              <a:gd name="adj4" fmla="val -33674"/>
            </a:avLst>
          </a:prstGeom>
          <a:gradFill>
            <a:gsLst>
              <a:gs pos="0">
                <a:srgbClr val="86BC25"/>
              </a:gs>
              <a:gs pos="100000">
                <a:schemeClr val="accent1">
                  <a:tint val="50000"/>
                  <a:shade val="100000"/>
                  <a:satMod val="350000"/>
                  <a:lumMod val="0"/>
                  <a:lumOff val="100000"/>
                </a:schemeClr>
              </a:gs>
            </a:gsLst>
          </a:gradFill>
          <a:ln w="25400">
            <a:solidFill>
              <a:srgbClr val="86BC2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2: 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main.qml</a:t>
            </a: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cs typeface="Open Sans Light"/>
              </a:rPr>
              <a:t>Use the exposed values in QML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6812387" y="1148703"/>
            <a:ext cx="5059201" cy="1143560"/>
          </a:xfrm>
          <a:prstGeom prst="borderCallout1">
            <a:avLst>
              <a:gd name="adj1" fmla="val 105161"/>
              <a:gd name="adj2" fmla="val 38533"/>
              <a:gd name="adj3" fmla="val 135897"/>
              <a:gd name="adj4" fmla="val 36283"/>
            </a:avLst>
          </a:prstGeom>
          <a:gradFill>
            <a:gsLst>
              <a:gs pos="0">
                <a:srgbClr val="86BC25"/>
              </a:gs>
              <a:gs pos="100000">
                <a:schemeClr val="accent1">
                  <a:tint val="50000"/>
                  <a:shade val="100000"/>
                  <a:satMod val="350000"/>
                  <a:lumMod val="0"/>
                  <a:lumOff val="100000"/>
                </a:schemeClr>
              </a:gs>
            </a:gsLst>
          </a:gradFill>
          <a:ln w="25400">
            <a:solidFill>
              <a:srgbClr val="86BC2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1: 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main.cpp</a:t>
            </a:r>
          </a:p>
          <a:p>
            <a:r>
              <a:rPr lang="en-US" dirty="0">
                <a:solidFill>
                  <a:schemeClr val="tx1"/>
                </a:solidFill>
                <a:cs typeface="Open Sans Light"/>
              </a:rPr>
              <a:t>Expose data to the QML context (default root context automatically created by the view/engine)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87835" y="4427737"/>
            <a:ext cx="3072252" cy="216000"/>
          </a:xfrm>
          <a:prstGeom prst="roundRect">
            <a:avLst/>
          </a:prstGeom>
          <a:solidFill>
            <a:srgbClr val="86BC25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324903" y="5135083"/>
            <a:ext cx="1653007" cy="216000"/>
          </a:xfrm>
          <a:prstGeom prst="roundRect">
            <a:avLst/>
          </a:prstGeom>
          <a:solidFill>
            <a:srgbClr val="86BC25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>
                <a:cs typeface="Open Sans Light"/>
              </a:rPr>
              <a:t>integration/basicQmlCpp_1</a:t>
            </a:r>
            <a:endParaRPr lang="en-US" sz="1400" dirty="0">
              <a:cs typeface="Open Sans Light"/>
            </a:endParaRPr>
          </a:p>
        </p:txBody>
      </p:sp>
      <p:sp>
        <p:nvSpPr>
          <p:cNvPr id="1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pic>
        <p:nvPicPr>
          <p:cNvPr id="21" name="Content Placeholder 4" descr="BasicQmlCp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7" b="19507"/>
          <a:stretch>
            <a:fillRect/>
          </a:stretch>
        </p:blipFill>
        <p:spPr>
          <a:xfrm>
            <a:off x="7606187" y="4941169"/>
            <a:ext cx="2401963" cy="936104"/>
          </a:xfrm>
          <a:prstGeom prst="rect">
            <a:avLst/>
          </a:prstGeom>
        </p:spPr>
      </p:pic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796381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559206" y="3878418"/>
            <a:ext cx="6526408" cy="2072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200;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100</a:t>
            </a:r>
          </a:p>
          <a:p>
            <a:r>
              <a:rPr lang="en-US" sz="1300" dirty="0"/>
              <a:t>    //...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MouseArea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/>
              <a:t>        </a:t>
            </a:r>
            <a:r>
              <a:rPr lang="en-US" sz="1300" dirty="0" err="1"/>
              <a:t>an</a:t>
            </a:r>
            <a:r>
              <a:rPr lang="en-US" sz="1300" dirty="0" err="1">
                <a:solidFill>
                  <a:srgbClr val="800000"/>
                </a:solidFill>
              </a:rPr>
              <a:t>chors.fill</a:t>
            </a:r>
            <a:r>
              <a:rPr lang="en-US" sz="1300" dirty="0"/>
              <a:t>: parent </a:t>
            </a:r>
          </a:p>
          <a:p>
            <a:r>
              <a:rPr lang="en-US" sz="1300" dirty="0"/>
              <a:t>        </a:t>
            </a:r>
            <a:r>
              <a:rPr lang="en-US" sz="1300" dirty="0" err="1"/>
              <a:t>onClicked</a:t>
            </a:r>
            <a:r>
              <a:rPr lang="en-US" sz="1300" dirty="0"/>
              <a:t>: { </a:t>
            </a:r>
          </a:p>
          <a:p>
            <a:r>
              <a:rPr lang="en-US" sz="1300" b="1" dirty="0"/>
              <a:t>            </a:t>
            </a:r>
            <a:r>
              <a:rPr lang="en-US" sz="1300" b="1" dirty="0" err="1"/>
              <a:t>myView.setTitle</a:t>
            </a:r>
            <a:r>
              <a:rPr lang="en-US" sz="1300" b="1" dirty="0"/>
              <a:t>(</a:t>
            </a:r>
            <a:r>
              <a:rPr lang="en-US" sz="1300" b="1" dirty="0">
                <a:solidFill>
                  <a:srgbClr val="008000"/>
                </a:solidFill>
              </a:rPr>
              <a:t>"New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Title!"</a:t>
            </a:r>
            <a:r>
              <a:rPr lang="en-US" sz="1300" b="1" dirty="0"/>
              <a:t>);</a:t>
            </a:r>
            <a:r>
              <a:rPr lang="en-US" sz="1300" dirty="0"/>
              <a:t> </a:t>
            </a:r>
          </a:p>
          <a:p>
            <a:r>
              <a:rPr lang="en-US" sz="1300" dirty="0"/>
              <a:t>        } </a:t>
            </a:r>
          </a:p>
          <a:p>
            <a:r>
              <a:rPr lang="en-US" sz="1300" dirty="0"/>
              <a:t>    }</a:t>
            </a:r>
          </a:p>
          <a:p>
            <a:r>
              <a:rPr lang="en-US" sz="1300" dirty="0"/>
              <a:t>}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60401" y="1545882"/>
            <a:ext cx="9933102" cy="22011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b="1" dirty="0">
                <a:solidFill>
                  <a:srgbClr val="000080"/>
                </a:solidFill>
              </a:rPr>
              <a:t>#include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&lt;</a:t>
            </a:r>
            <a:r>
              <a:rPr lang="en-US" sz="1300" b="1" dirty="0" err="1">
                <a:solidFill>
                  <a:srgbClr val="008000"/>
                </a:solidFill>
              </a:rPr>
              <a:t>QQmlContext</a:t>
            </a:r>
            <a:r>
              <a:rPr lang="en-US" sz="1300" b="1" dirty="0">
                <a:solidFill>
                  <a:srgbClr val="008000"/>
                </a:solidFill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</a:rPr>
              <a:t>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endParaRPr lang="en-US" sz="1300" dirty="0"/>
          </a:p>
          <a:p>
            <a:endParaRPr lang="en-US" sz="1300" dirty="0"/>
          </a:p>
          <a:p>
            <a:r>
              <a:rPr lang="en-US" sz="1300" dirty="0" err="1"/>
              <a:t>int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main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/>
              <a:t>int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argc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char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 err="1">
                <a:solidFill>
                  <a:srgbClr val="000000"/>
                </a:solidFill>
              </a:rPr>
              <a:t>argv</a:t>
            </a:r>
            <a:r>
              <a:rPr lang="en-US" sz="1300" dirty="0">
                <a:solidFill>
                  <a:srgbClr val="000000"/>
                </a:solidFill>
              </a:rPr>
              <a:t>[])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QGuiApplication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a(</a:t>
            </a:r>
            <a:r>
              <a:rPr lang="en-US" sz="1300" dirty="0" err="1">
                <a:solidFill>
                  <a:srgbClr val="000000"/>
                </a:solidFill>
              </a:rPr>
              <a:t>argc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argv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QQuickView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v(</a:t>
            </a:r>
            <a:r>
              <a:rPr lang="en-US" sz="1300" dirty="0" err="1">
                <a:solidFill>
                  <a:srgbClr val="800080"/>
                </a:solidFill>
              </a:rPr>
              <a:t>QUrl</a:t>
            </a:r>
            <a:r>
              <a:rPr lang="en-US" sz="1300" dirty="0">
                <a:solidFill>
                  <a:srgbClr val="000000"/>
                </a:solidFill>
              </a:rPr>
              <a:t>::</a:t>
            </a:r>
            <a:r>
              <a:rPr lang="en-US" sz="1300" dirty="0" err="1"/>
              <a:t>fromLocalFile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 err="1">
                <a:solidFill>
                  <a:srgbClr val="008000"/>
                </a:solidFill>
              </a:rPr>
              <a:t>main.qml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>
                <a:solidFill>
                  <a:srgbClr val="000000"/>
                </a:solidFill>
              </a:rPr>
              <a:t>));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	</a:t>
            </a:r>
          </a:p>
          <a:p>
            <a:r>
              <a:rPr lang="en-US" sz="1300" b="1" dirty="0">
                <a:solidFill>
                  <a:srgbClr val="C0C0C0"/>
                </a:solidFill>
              </a:rPr>
              <a:t>    </a:t>
            </a:r>
            <a:r>
              <a:rPr lang="en-US" sz="1300" b="1" dirty="0" err="1">
                <a:solidFill>
                  <a:srgbClr val="800080"/>
                </a:solidFill>
              </a:rPr>
              <a:t>QQmlContext</a:t>
            </a:r>
            <a:r>
              <a:rPr lang="en-US" sz="1300" b="1" dirty="0">
                <a:solidFill>
                  <a:srgbClr val="000000"/>
                </a:solidFill>
              </a:rPr>
              <a:t>*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context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000000"/>
                </a:solidFill>
              </a:rPr>
              <a:t>v.rootContext</a:t>
            </a:r>
            <a:r>
              <a:rPr lang="en-US" sz="1300" b="1" dirty="0">
                <a:solidFill>
                  <a:srgbClr val="000000"/>
                </a:solidFill>
              </a:rPr>
              <a:t>(); </a:t>
            </a:r>
          </a:p>
          <a:p>
            <a:r>
              <a:rPr lang="en-US" sz="1300" b="1" dirty="0">
                <a:solidFill>
                  <a:srgbClr val="C0C0C0"/>
                </a:solidFill>
              </a:rPr>
              <a:t>    </a:t>
            </a:r>
            <a:r>
              <a:rPr lang="en-US" sz="1300" b="1" dirty="0">
                <a:solidFill>
                  <a:srgbClr val="000000"/>
                </a:solidFill>
              </a:rPr>
              <a:t>context-&gt;</a:t>
            </a:r>
            <a:r>
              <a:rPr lang="en-US" sz="1300" b="1" dirty="0" err="1">
                <a:solidFill>
                  <a:srgbClr val="000000"/>
                </a:solidFill>
              </a:rPr>
              <a:t>setContextProperty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 err="1">
                <a:solidFill>
                  <a:srgbClr val="008000"/>
                </a:solidFill>
              </a:rPr>
              <a:t>myView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>
                <a:solidFill>
                  <a:srgbClr val="000000"/>
                </a:solidFill>
              </a:rPr>
              <a:t>, &amp;v);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endParaRPr lang="en-US" sz="1300" dirty="0">
              <a:solidFill>
                <a:srgbClr val="000000"/>
              </a:solidFill>
            </a:endParaRPr>
          </a:p>
          <a:p>
            <a:r>
              <a:rPr lang="en-US" sz="1300" dirty="0">
                <a:solidFill>
                  <a:srgbClr val="000000"/>
                </a:solidFill>
              </a:rPr>
              <a:t>}</a:t>
            </a:r>
            <a:endParaRPr lang="en-US" sz="1300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– QML </a:t>
            </a:r>
            <a:r>
              <a:rPr lang="en-US" dirty="0">
                <a:sym typeface="Wingdings" pitchFamily="2" charset="2"/>
              </a:rPr>
              <a:t> C++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23363" y="3007361"/>
            <a:ext cx="6130594" cy="446809"/>
          </a:xfrm>
          <a:prstGeom prst="roundRect">
            <a:avLst/>
          </a:prstGeom>
          <a:solidFill>
            <a:srgbClr val="86BC25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8" name="Line Callout 1 7"/>
          <p:cNvSpPr/>
          <p:nvPr/>
        </p:nvSpPr>
        <p:spPr>
          <a:xfrm>
            <a:off x="7313297" y="4030775"/>
            <a:ext cx="4558289" cy="997883"/>
          </a:xfrm>
          <a:prstGeom prst="borderCallout1">
            <a:avLst>
              <a:gd name="adj1" fmla="val 30529"/>
              <a:gd name="adj2" fmla="val 1106"/>
              <a:gd name="adj3" fmla="val 110112"/>
              <a:gd name="adj4" fmla="val -27544"/>
            </a:avLst>
          </a:prstGeom>
          <a:gradFill>
            <a:gsLst>
              <a:gs pos="0">
                <a:srgbClr val="86BC25"/>
              </a:gs>
              <a:gs pos="100000">
                <a:schemeClr val="accent1">
                  <a:tint val="50000"/>
                  <a:shade val="100000"/>
                  <a:satMod val="350000"/>
                  <a:lumMod val="0"/>
                  <a:lumOff val="100000"/>
                </a:schemeClr>
              </a:gs>
            </a:gsLst>
          </a:gradFill>
          <a:ln w="25400">
            <a:solidFill>
              <a:srgbClr val="86BC2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2:  </a:t>
            </a:r>
            <a:r>
              <a:rPr lang="en-US" b="1" dirty="0" err="1">
                <a:solidFill>
                  <a:schemeClr val="tx1"/>
                </a:solidFill>
              </a:rPr>
              <a:t>main.qml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cs typeface="Open Sans Light"/>
              </a:rPr>
              <a:t>Change the window title by calling a slot function on the view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8214936" y="1447143"/>
            <a:ext cx="3656651" cy="1143560"/>
          </a:xfrm>
          <a:prstGeom prst="borderCallout1">
            <a:avLst>
              <a:gd name="adj1" fmla="val 99684"/>
              <a:gd name="adj2" fmla="val 38990"/>
              <a:gd name="adj3" fmla="val 140469"/>
              <a:gd name="adj4" fmla="val -30146"/>
            </a:avLst>
          </a:prstGeom>
          <a:gradFill>
            <a:gsLst>
              <a:gs pos="0">
                <a:srgbClr val="86BC25"/>
              </a:gs>
              <a:gs pos="100000">
                <a:schemeClr val="accent1">
                  <a:tint val="50000"/>
                  <a:shade val="100000"/>
                  <a:satMod val="350000"/>
                  <a:lumMod val="0"/>
                  <a:lumOff val="100000"/>
                </a:schemeClr>
              </a:gs>
            </a:gsLst>
          </a:gradFill>
          <a:ln w="25400">
            <a:solidFill>
              <a:srgbClr val="86BC2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1: main.cpp</a:t>
            </a:r>
          </a:p>
          <a:p>
            <a:r>
              <a:rPr lang="en-US" dirty="0">
                <a:solidFill>
                  <a:schemeClr val="tx1"/>
                </a:solidFill>
                <a:cs typeface="Open Sans Light"/>
              </a:rPr>
              <a:t>Expose the view itself to the QML context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15112" y="5095593"/>
            <a:ext cx="4532894" cy="305357"/>
          </a:xfrm>
          <a:prstGeom prst="roundRect">
            <a:avLst/>
          </a:prstGeom>
          <a:solidFill>
            <a:srgbClr val="86BC25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pic>
        <p:nvPicPr>
          <p:cNvPr id="11" name="Picture 10" descr="New Title!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334" y="5162352"/>
            <a:ext cx="2393048" cy="1146968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7432451" y="5086918"/>
            <a:ext cx="1416971" cy="408211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>
                <a:cs typeface="Open Sans Light"/>
              </a:rPr>
              <a:t>integration/basicQmlCpp_1</a:t>
            </a:r>
            <a:endParaRPr lang="en-US" sz="1400" dirty="0">
              <a:cs typeface="Open Sans Light"/>
            </a:endParaRPr>
          </a:p>
        </p:txBody>
      </p:sp>
      <p:sp>
        <p:nvSpPr>
          <p:cNvPr id="1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124566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398470" y="3232756"/>
            <a:ext cx="9811648" cy="15110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/>
              <a:t>class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MyDataSet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public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800080"/>
                </a:solidFill>
              </a:rPr>
              <a:t>QObject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Q_OBJECT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b="1" dirty="0">
                <a:solidFill>
                  <a:srgbClr val="800080"/>
                </a:solidFill>
              </a:rPr>
              <a:t>Q_PROPERTY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800080"/>
                </a:solidFill>
              </a:rPr>
              <a:t>QColor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myBackgroundColor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READ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backgroundColor</a:t>
            </a:r>
            <a:r>
              <a:rPr lang="en-US" sz="1300" b="1" dirty="0"/>
              <a:t> WRITE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setBackgroundColor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NOTIFY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myBackgroundColorChanged</a:t>
            </a:r>
            <a:r>
              <a:rPr lang="en-US" sz="1300" b="1" dirty="0">
                <a:solidFill>
                  <a:srgbClr val="000000"/>
                </a:solidFill>
              </a:rPr>
              <a:t>)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800080"/>
                </a:solidFill>
              </a:rPr>
              <a:t>   Q_PROPERTY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800080"/>
                </a:solidFill>
              </a:rPr>
              <a:t>QString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myText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READ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text WRITE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setText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NOTIFY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myTextChanged</a:t>
            </a:r>
            <a:r>
              <a:rPr lang="en-US" sz="1300" b="1" dirty="0">
                <a:solidFill>
                  <a:srgbClr val="000000"/>
                </a:solidFill>
              </a:rPr>
              <a:t>)</a:t>
            </a:r>
          </a:p>
          <a:p>
            <a:r>
              <a:rPr lang="en-US" sz="1300" dirty="0">
                <a:solidFill>
                  <a:srgbClr val="008000"/>
                </a:solidFill>
              </a:rPr>
              <a:t>	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endParaRPr lang="en-US" sz="1300" dirty="0">
              <a:solidFill>
                <a:srgbClr val="000000"/>
              </a:solidFill>
            </a:endParaRPr>
          </a:p>
          <a:p>
            <a:r>
              <a:rPr lang="en-US" sz="1300" dirty="0">
                <a:solidFill>
                  <a:srgbClr val="000000"/>
                </a:solidFill>
              </a:rPr>
              <a:t>};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98469" y="5099524"/>
            <a:ext cx="6806641" cy="10657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b="1" dirty="0">
                <a:solidFill>
                  <a:srgbClr val="000080"/>
                </a:solidFill>
              </a:rPr>
              <a:t>#include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 err="1">
                <a:solidFill>
                  <a:srgbClr val="008000"/>
                </a:solidFill>
              </a:rPr>
              <a:t>mydataset.h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</a:p>
          <a:p>
            <a:r>
              <a:rPr lang="en-US" sz="1300" dirty="0">
                <a:solidFill>
                  <a:srgbClr val="008000"/>
                </a:solidFill>
              </a:rPr>
              <a:t>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endParaRPr lang="en-US" sz="1300" dirty="0">
              <a:solidFill>
                <a:srgbClr val="C0C0C0"/>
              </a:solidFill>
            </a:endParaRPr>
          </a:p>
          <a:p>
            <a:r>
              <a:rPr lang="en-US" sz="1300" dirty="0" err="1">
                <a:solidFill>
                  <a:srgbClr val="800080"/>
                </a:solidFill>
              </a:rPr>
              <a:t>QQmlContext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context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=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v.rootContext</a:t>
            </a:r>
            <a:r>
              <a:rPr lang="en-US" sz="1300" dirty="0">
                <a:solidFill>
                  <a:srgbClr val="000000"/>
                </a:solidFill>
              </a:rPr>
              <a:t>(); </a:t>
            </a:r>
          </a:p>
          <a:p>
            <a:r>
              <a:rPr lang="en-US" sz="1300" b="1" dirty="0">
                <a:solidFill>
                  <a:srgbClr val="000000"/>
                </a:solidFill>
              </a:rPr>
              <a:t>context-&gt;</a:t>
            </a:r>
            <a:r>
              <a:rPr lang="en-US" sz="1300" b="1" dirty="0" err="1">
                <a:solidFill>
                  <a:srgbClr val="000000"/>
                </a:solidFill>
              </a:rPr>
              <a:t>setContextObject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/>
              <a:t>new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800080"/>
                </a:solidFill>
              </a:rPr>
              <a:t>MyDataSet</a:t>
            </a:r>
            <a:r>
              <a:rPr lang="en-US" sz="1300" b="1" dirty="0">
                <a:solidFill>
                  <a:srgbClr val="000000"/>
                </a:solidFill>
              </a:rPr>
              <a:t>(&amp;v));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also expose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>
                <a:latin typeface="Nokia Standard Multiscript"/>
                <a:cs typeface="Courier New" pitchFamily="49" charset="0"/>
              </a:rPr>
              <a:t> </a:t>
            </a:r>
            <a:r>
              <a:rPr lang="en-US" dirty="0"/>
              <a:t>as a</a:t>
            </a:r>
            <a:r>
              <a:rPr lang="en-US" i="1" dirty="0"/>
              <a:t> context object</a:t>
            </a:r>
            <a:endParaRPr lang="en-US" dirty="0"/>
          </a:p>
          <a:p>
            <a:pPr lvl="1"/>
            <a:r>
              <a:rPr lang="en-US" dirty="0"/>
              <a:t>Useful when you need to expose larger data sets than single values</a:t>
            </a:r>
          </a:p>
          <a:p>
            <a:pPr lvl="1"/>
            <a:r>
              <a:rPr lang="en-US" dirty="0"/>
              <a:t>All properties of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/>
              <a:t> become directly accessible by name</a:t>
            </a:r>
          </a:p>
          <a:p>
            <a:pPr lvl="1"/>
            <a:r>
              <a:rPr lang="en-US" dirty="0"/>
              <a:t>These properties can be made </a:t>
            </a:r>
            <a:r>
              <a:rPr lang="en-US" i="1" dirty="0"/>
              <a:t>writable from QML</a:t>
            </a:r>
            <a:r>
              <a:rPr lang="en-US" dirty="0"/>
              <a:t> as well</a:t>
            </a:r>
          </a:p>
          <a:p>
            <a:pPr marL="586130" lvl="1" indent="0">
              <a:buNone/>
            </a:pPr>
            <a:endParaRPr lang="en-US" sz="2300" dirty="0"/>
          </a:p>
          <a:p>
            <a:endParaRPr lang="en-US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7597147" y="5685660"/>
            <a:ext cx="4274437" cy="438412"/>
          </a:xfrm>
          <a:prstGeom prst="rect">
            <a:avLst/>
          </a:prstGeom>
          <a:gradFill>
            <a:gsLst>
              <a:gs pos="0">
                <a:srgbClr val="86BC25"/>
              </a:gs>
              <a:gs pos="100000">
                <a:schemeClr val="accent1">
                  <a:tint val="50000"/>
                  <a:shade val="100000"/>
                  <a:satMod val="350000"/>
                  <a:lumMod val="0"/>
                  <a:lumOff val="100000"/>
                </a:schemeClr>
              </a:gs>
            </a:gsLst>
          </a:gradFill>
          <a:ln w="25400">
            <a:solidFill>
              <a:srgbClr val="86BC2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>
                <a:solidFill>
                  <a:schemeClr val="tx1"/>
                </a:solidFill>
                <a:cs typeface="Open Sans Light"/>
              </a:rPr>
              <a:t>QML remains unchanged!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31259" y="3827122"/>
            <a:ext cx="4023981" cy="216000"/>
          </a:xfrm>
          <a:prstGeom prst="roundRect">
            <a:avLst/>
          </a:prstGeom>
          <a:solidFill>
            <a:srgbClr val="86BC25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798388" y="4142994"/>
            <a:ext cx="2813445" cy="216000"/>
          </a:xfrm>
          <a:prstGeom prst="roundRect">
            <a:avLst/>
          </a:prstGeom>
          <a:solidFill>
            <a:srgbClr val="86BC25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7597147" y="4569072"/>
            <a:ext cx="4274437" cy="958993"/>
          </a:xfrm>
          <a:prstGeom prst="borderCallout1">
            <a:avLst>
              <a:gd name="adj1" fmla="val -18516"/>
              <a:gd name="adj2" fmla="val -8912"/>
              <a:gd name="adj3" fmla="val -1400"/>
              <a:gd name="adj4" fmla="val 49319"/>
            </a:avLst>
          </a:prstGeom>
          <a:gradFill>
            <a:gsLst>
              <a:gs pos="0">
                <a:srgbClr val="86BC25"/>
              </a:gs>
              <a:gs pos="100000">
                <a:schemeClr val="accent1">
                  <a:tint val="50000"/>
                  <a:shade val="100000"/>
                  <a:satMod val="350000"/>
                  <a:lumMod val="0"/>
                  <a:lumOff val="100000"/>
                </a:schemeClr>
              </a:gs>
            </a:gsLst>
          </a:gradFill>
          <a:ln w="25400">
            <a:solidFill>
              <a:srgbClr val="86BC2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>
                <a:solidFill>
                  <a:schemeClr val="tx1"/>
                </a:solidFill>
                <a:cs typeface="Open Sans Light"/>
              </a:rPr>
              <a:t>Notice the naming convention:</a:t>
            </a:r>
          </a:p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propertyname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 + ”Changed”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integration/structuredData</a:t>
            </a:r>
            <a:endParaRPr lang="en-US" sz="1400" dirty="0">
              <a:cs typeface="Open Sans Light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479878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720" y="1916833"/>
            <a:ext cx="11087386" cy="4321025"/>
          </a:xfrm>
        </p:spPr>
        <p:txBody>
          <a:bodyPr/>
          <a:lstStyle/>
          <a:p>
            <a:r>
              <a:rPr lang="en-US" dirty="0"/>
              <a:t>Obviously you can also call QML methods from C++</a:t>
            </a:r>
          </a:p>
          <a:p>
            <a:pPr lvl="1"/>
            <a:r>
              <a:rPr lang="en-US" dirty="0"/>
              <a:t>Connect a C++ signal to a QML method (appears as a slot in C++)</a:t>
            </a:r>
          </a:p>
          <a:p>
            <a:pPr lvl="1"/>
            <a:r>
              <a:rPr lang="en-US" dirty="0"/>
              <a:t>Or use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QMetaObject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invokeMethod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/>
              <a:t> to make a direct call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QML Methods from C++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8035" y="2932885"/>
            <a:ext cx="11210153" cy="1466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b="1" dirty="0"/>
              <a:t>   function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toggleText</a:t>
            </a:r>
            <a:r>
              <a:rPr lang="en-US" sz="1300" b="1" dirty="0"/>
              <a:t>()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{ </a:t>
            </a:r>
          </a:p>
          <a:p>
            <a:r>
              <a:rPr lang="en-US" sz="1300" b="1" dirty="0"/>
              <a:t>      </a:t>
            </a:r>
            <a:r>
              <a:rPr lang="en-US" sz="1300" b="1" dirty="0" err="1"/>
              <a:t>textField.visible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!</a:t>
            </a:r>
            <a:r>
              <a:rPr lang="en-US" sz="1300" b="1" dirty="0" err="1"/>
              <a:t>textField.visible</a:t>
            </a:r>
            <a:r>
              <a:rPr lang="en-US" sz="1300" b="1" dirty="0"/>
              <a:t>; </a:t>
            </a:r>
          </a:p>
          <a:p>
            <a:r>
              <a:rPr lang="en-US" sz="1300" b="1" dirty="0"/>
              <a:t>   } </a:t>
            </a:r>
            <a:endParaRPr lang="en-US" sz="1300" b="1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 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textField</a:t>
            </a:r>
            <a:endParaRPr lang="en-US" sz="1300" dirty="0"/>
          </a:p>
          <a:p>
            <a:r>
              <a:rPr lang="en-US" sz="1300" dirty="0">
                <a:solidFill>
                  <a:srgbClr val="008000"/>
                </a:solidFill>
              </a:rPr>
              <a:t>   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endParaRPr lang="en-US" sz="1300" dirty="0">
              <a:solidFill>
                <a:srgbClr val="C0C0C0"/>
              </a:solidFill>
            </a:endParaRPr>
          </a:p>
          <a:p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8035" y="4399502"/>
            <a:ext cx="11210153" cy="1909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008000"/>
                </a:solidFill>
              </a:rPr>
              <a:t>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Call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a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QML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method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directly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using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008000"/>
                </a:solidFill>
              </a:rPr>
              <a:t>QMetaObject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>
                <a:solidFill>
                  <a:srgbClr val="800080"/>
                </a:solidFill>
              </a:rPr>
              <a:t>QQuickItem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=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qobject_cast</a:t>
            </a:r>
            <a:r>
              <a:rPr lang="en-US" sz="1300" dirty="0">
                <a:solidFill>
                  <a:srgbClr val="000000"/>
                </a:solidFill>
              </a:rPr>
              <a:t>&lt;</a:t>
            </a:r>
            <a:r>
              <a:rPr lang="en-US" sz="1300" dirty="0" err="1">
                <a:solidFill>
                  <a:srgbClr val="800080"/>
                </a:solidFill>
              </a:rPr>
              <a:t>QQuickItem</a:t>
            </a:r>
            <a:r>
              <a:rPr lang="en-US" sz="1300" dirty="0">
                <a:solidFill>
                  <a:srgbClr val="000000"/>
                </a:solidFill>
              </a:rPr>
              <a:t>*&gt;(</a:t>
            </a:r>
            <a:r>
              <a:rPr lang="en-US" sz="1300" dirty="0" err="1">
                <a:solidFill>
                  <a:srgbClr val="000000"/>
                </a:solidFill>
              </a:rPr>
              <a:t>v.rootObject</a:t>
            </a:r>
            <a:r>
              <a:rPr lang="en-US" sz="1300" dirty="0">
                <a:solidFill>
                  <a:srgbClr val="000000"/>
                </a:solidFill>
              </a:rPr>
              <a:t>()); </a:t>
            </a:r>
          </a:p>
          <a:p>
            <a:r>
              <a:rPr lang="en-US" sz="1300" b="1" dirty="0" err="1">
                <a:solidFill>
                  <a:srgbClr val="800080"/>
                </a:solidFill>
              </a:rPr>
              <a:t>QMetaObject</a:t>
            </a:r>
            <a:r>
              <a:rPr lang="en-US" sz="1300" b="1" dirty="0">
                <a:solidFill>
                  <a:srgbClr val="000000"/>
                </a:solidFill>
              </a:rPr>
              <a:t>::</a:t>
            </a:r>
            <a:r>
              <a:rPr lang="en-US" sz="1300" b="1" dirty="0" err="1">
                <a:solidFill>
                  <a:srgbClr val="000000"/>
                </a:solidFill>
              </a:rPr>
              <a:t>invokeMethod</a:t>
            </a:r>
            <a:r>
              <a:rPr lang="en-US" sz="1300" b="1" dirty="0">
                <a:solidFill>
                  <a:srgbClr val="000000"/>
                </a:solidFill>
              </a:rPr>
              <a:t>(item,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 err="1">
                <a:solidFill>
                  <a:srgbClr val="008000"/>
                </a:solidFill>
              </a:rPr>
              <a:t>toggleText</a:t>
            </a:r>
            <a:r>
              <a:rPr lang="en-US" sz="1300" b="1" dirty="0">
                <a:solidFill>
                  <a:srgbClr val="008000"/>
                </a:solidFill>
              </a:rPr>
              <a:t>“, Q_RETURN_ARG(), Q_ARG(</a:t>
            </a:r>
            <a:r>
              <a:rPr lang="en-US" sz="1300" b="1" dirty="0" err="1">
                <a:solidFill>
                  <a:srgbClr val="008000"/>
                </a:solidFill>
              </a:rPr>
              <a:t>QVariant</a:t>
            </a:r>
            <a:r>
              <a:rPr lang="en-US" sz="1300" b="1" dirty="0">
                <a:solidFill>
                  <a:srgbClr val="008000"/>
                </a:solidFill>
              </a:rPr>
              <a:t>, 7)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endParaRPr lang="en-US" sz="1300" dirty="0">
              <a:solidFill>
                <a:srgbClr val="C0C0C0"/>
              </a:solidFill>
            </a:endParaRPr>
          </a:p>
          <a:p>
            <a:r>
              <a:rPr lang="en-US" sz="1300" dirty="0">
                <a:solidFill>
                  <a:srgbClr val="008000"/>
                </a:solidFill>
              </a:rPr>
              <a:t>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...or, more commonly,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by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connecting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a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signal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to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it (can be a custom signal as well)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>
                <a:solidFill>
                  <a:srgbClr val="800080"/>
                </a:solidFill>
              </a:rPr>
              <a:t>QTimer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b="1" dirty="0" err="1">
                <a:solidFill>
                  <a:srgbClr val="800080"/>
                </a:solidFill>
              </a:rPr>
              <a:t>QObject</a:t>
            </a:r>
            <a:r>
              <a:rPr lang="en-US" sz="1300" b="1" dirty="0">
                <a:solidFill>
                  <a:srgbClr val="000000"/>
                </a:solidFill>
              </a:rPr>
              <a:t>::connect(&amp;t, </a:t>
            </a:r>
            <a:r>
              <a:rPr lang="en-US" sz="1300" b="1" dirty="0"/>
              <a:t>SIGNAL</a:t>
            </a:r>
            <a:r>
              <a:rPr lang="en-US" sz="1300" b="1" dirty="0">
                <a:solidFill>
                  <a:srgbClr val="000000"/>
                </a:solidFill>
              </a:rPr>
              <a:t>(timeout()),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item,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SLOT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000000"/>
                </a:solidFill>
              </a:rPr>
              <a:t>toggleText</a:t>
            </a:r>
            <a:r>
              <a:rPr lang="en-US" sz="1300" b="1" dirty="0">
                <a:solidFill>
                  <a:srgbClr val="000000"/>
                </a:solidFill>
              </a:rPr>
              <a:t>()));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>
                <a:solidFill>
                  <a:srgbClr val="000000"/>
                </a:solidFill>
              </a:rPr>
              <a:t>t.setInterval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>
                <a:solidFill>
                  <a:srgbClr val="000080"/>
                </a:solidFill>
              </a:rPr>
              <a:t>1000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>
                <a:solidFill>
                  <a:srgbClr val="000000"/>
                </a:solidFill>
              </a:rPr>
              <a:t>t.start</a:t>
            </a:r>
            <a:r>
              <a:rPr lang="en-US" sz="1300" dirty="0">
                <a:solidFill>
                  <a:srgbClr val="000000"/>
                </a:solidFill>
              </a:rPr>
              <a:t>();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>
                <a:cs typeface="Open Sans Light"/>
              </a:rPr>
              <a:t>integration/basicQmlCpp_2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79270164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Gives you access to QML types – does not include anything</a:t>
            </a:r>
          </a:p>
          <a:p>
            <a:pPr lvl="1"/>
            <a:r>
              <a:rPr lang="en-US" dirty="0"/>
              <a:t>The modules are plugins, located in </a:t>
            </a:r>
            <a:r>
              <a:rPr lang="en-US" b="1" dirty="0">
                <a:latin typeface="Courier New"/>
                <a:cs typeface="Courier New"/>
              </a:rPr>
              <a:t>&lt;Qt folder&gt;/&lt;compiler&gt;/</a:t>
            </a:r>
            <a:r>
              <a:rPr lang="en-US" b="1" dirty="0" err="1">
                <a:latin typeface="Courier New"/>
                <a:cs typeface="Courier New"/>
              </a:rPr>
              <a:t>qml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/>
              <a:t>Own plugin folders may be added using </a:t>
            </a:r>
            <a:r>
              <a:rPr lang="en-US" dirty="0">
                <a:latin typeface="Courier New"/>
                <a:cs typeface="Courier New"/>
              </a:rPr>
              <a:t>QML_IMPORT_PATH</a:t>
            </a:r>
            <a:r>
              <a:rPr lang="en-US" dirty="0">
                <a:latin typeface="+mn-lt"/>
                <a:cs typeface="Courier New"/>
              </a:rPr>
              <a:t> </a:t>
            </a:r>
            <a:r>
              <a:rPr lang="en-US" dirty="0"/>
              <a:t>in the </a:t>
            </a:r>
            <a:r>
              <a:rPr lang="en-US" b="1" dirty="0">
                <a:latin typeface="Courier New"/>
                <a:cs typeface="Courier New"/>
              </a:rPr>
              <a:t>.pro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file</a:t>
            </a:r>
          </a:p>
          <a:p>
            <a:pPr lvl="1"/>
            <a:r>
              <a:rPr lang="en-US" dirty="0"/>
              <a:t>It is possible to import modules from any URL </a:t>
            </a:r>
            <a:r>
              <a:rPr lang="en-US" dirty="0">
                <a:latin typeface="Courier New"/>
                <a:cs typeface="Courier New"/>
              </a:rPr>
              <a:t>import “https://</a:t>
            </a:r>
            <a:r>
              <a:rPr lang="en-US" dirty="0" err="1">
                <a:latin typeface="Courier New"/>
                <a:cs typeface="Courier New"/>
              </a:rPr>
              <a:t>company.com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qml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CoolModule</a:t>
            </a:r>
            <a:r>
              <a:rPr lang="en-US" dirty="0">
                <a:latin typeface="Courier New"/>
                <a:cs typeface="Courier New"/>
              </a:rPr>
              <a:t>” 8.1</a:t>
            </a:r>
          </a:p>
          <a:p>
            <a:pPr lvl="1"/>
            <a:r>
              <a:rPr lang="en-US" dirty="0"/>
              <a:t>Folders, containing QML files, may be imported as well </a:t>
            </a:r>
            <a:r>
              <a:rPr lang="en-US" dirty="0">
                <a:latin typeface="Courier New"/>
                <a:cs typeface="Courier New"/>
              </a:rPr>
              <a:t>import “/opt/</a:t>
            </a:r>
            <a:r>
              <a:rPr lang="en-US" dirty="0" err="1">
                <a:latin typeface="Courier New"/>
                <a:cs typeface="Courier New"/>
              </a:rPr>
              <a:t>qml</a:t>
            </a:r>
            <a:r>
              <a:rPr lang="en-US" dirty="0">
                <a:latin typeface="Courier New"/>
                <a:cs typeface="Courier New"/>
              </a:rPr>
              <a:t>”</a:t>
            </a:r>
          </a:p>
          <a:p>
            <a:r>
              <a:rPr lang="en-US" dirty="0"/>
              <a:t>Specifies which version of Qt Quick you wish to use</a:t>
            </a:r>
          </a:p>
          <a:p>
            <a:pPr lvl="1"/>
            <a:r>
              <a:rPr lang="en-US" dirty="0"/>
              <a:t>Guarantees backwards compatibility</a:t>
            </a:r>
          </a:p>
          <a:p>
            <a:pPr lvl="1"/>
            <a:r>
              <a:rPr lang="en-US" dirty="0"/>
              <a:t>Only features of the specified version are loaded</a:t>
            </a:r>
          </a:p>
          <a:p>
            <a:r>
              <a:rPr lang="en-US" dirty="0"/>
              <a:t>Optionally, you may define a namespace for imported QML types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Statement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38848" y="4977986"/>
            <a:ext cx="9513808" cy="1195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b="1" dirty="0"/>
              <a:t>import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QtQuick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2.4 as </a:t>
            </a:r>
            <a:r>
              <a:rPr lang="en-US" b="1" dirty="0" err="1"/>
              <a:t>SomeNameSpace</a:t>
            </a:r>
            <a:endParaRPr lang="en-US" b="1" dirty="0"/>
          </a:p>
          <a:p>
            <a:endParaRPr lang="en-US" dirty="0">
              <a:solidFill>
                <a:srgbClr val="800080"/>
              </a:solidFill>
            </a:endParaRPr>
          </a:p>
          <a:p>
            <a:r>
              <a:rPr lang="en-US" dirty="0" err="1">
                <a:solidFill>
                  <a:srgbClr val="800080"/>
                </a:solidFill>
              </a:rPr>
              <a:t>SomeNameSpace.Rectangle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200;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 </a:t>
            </a:r>
          </a:p>
          <a:p>
            <a:r>
              <a:rPr lang="fi-FI" dirty="0"/>
              <a:t>   // ...</a:t>
            </a:r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76291906"/>
      </p:ext>
    </p:extLst>
  </p:cSld>
  <p:clrMapOvr>
    <a:masterClrMapping/>
  </p:clrMapOvr>
  <p:transition spd="med">
    <p:fad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data for a QML view are provided by a C++ model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QStringList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// Fast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qreal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QUrl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*&gt; 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QAbstractItemModel</a:t>
            </a:r>
            <a:r>
              <a:rPr lang="en-US" dirty="0"/>
              <a:t> subclasses</a:t>
            </a:r>
          </a:p>
          <a:p>
            <a:pPr lvl="2"/>
            <a:endParaRPr lang="en-US" sz="1800" dirty="0"/>
          </a:p>
          <a:p>
            <a:r>
              <a:rPr lang="en-US" dirty="0"/>
              <a:t>C++ models typically offer more flexibility and speed</a:t>
            </a:r>
          </a:p>
          <a:p>
            <a:pPr lvl="1"/>
            <a:r>
              <a:rPr lang="en-US" dirty="0"/>
              <a:t>Dynamic models and persistency issues also easier in many cases</a:t>
            </a:r>
          </a:p>
          <a:p>
            <a:pPr lvl="2"/>
            <a:endParaRPr lang="en-US" sz="1800" dirty="0"/>
          </a:p>
          <a:p>
            <a:r>
              <a:rPr lang="en-US" dirty="0"/>
              <a:t>The basic principle is very simple:</a:t>
            </a:r>
          </a:p>
          <a:p>
            <a:pPr lvl="1"/>
            <a:r>
              <a:rPr lang="en-US" dirty="0"/>
              <a:t>Create &amp; populate your model in C++</a:t>
            </a:r>
          </a:p>
          <a:p>
            <a:pPr lvl="1"/>
            <a:r>
              <a:rPr lang="en-US" dirty="0"/>
              <a:t>Expose the model to QML using the mechanisms described earlier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Views &amp; C++ Models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29290822"/>
      </p:ext>
    </p:extLst>
  </p:cSld>
  <p:clrMapOvr>
    <a:masterClrMapping/>
  </p:clrMapOvr>
  <p:transition spd="med">
    <p:fad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349134" y="3629991"/>
            <a:ext cx="5237120" cy="21032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 err="1">
                <a:solidFill>
                  <a:srgbClr val="800080"/>
                </a:solidFill>
              </a:rPr>
              <a:t>ListView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100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</a:t>
            </a:r>
            <a:r>
              <a:rPr lang="en-US" sz="1300" dirty="0" err="1">
                <a:solidFill>
                  <a:srgbClr val="800000"/>
                </a:solidFill>
              </a:rPr>
              <a:t>anchors.fill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parent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	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model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myModel</a:t>
            </a:r>
            <a:r>
              <a:rPr lang="en-US" sz="1300" b="1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delegate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 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25; </a:t>
            </a:r>
            <a:r>
              <a:rPr lang="en-US" sz="1300" dirty="0">
                <a:solidFill>
                  <a:srgbClr val="800000"/>
                </a:solidFill>
              </a:rPr>
              <a:t>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100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    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800000"/>
                </a:solidFill>
              </a:rPr>
              <a:t>text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model.modelData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}</a:t>
            </a:r>
          </a:p>
          <a:p>
            <a:r>
              <a:rPr lang="en-US" sz="1300" dirty="0"/>
              <a:t>    } </a:t>
            </a:r>
          </a:p>
          <a:p>
            <a:r>
              <a:rPr lang="en-US" sz="1300" dirty="0"/>
              <a:t>}</a:t>
            </a:r>
            <a:endParaRPr lang="en-US" sz="1300" b="1" dirty="0">
              <a:solidFill>
                <a:srgbClr val="00000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50984" y="1303158"/>
            <a:ext cx="9299899" cy="1909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b="1" dirty="0" err="1">
                <a:solidFill>
                  <a:srgbClr val="800080"/>
                </a:solidFill>
              </a:rPr>
              <a:t>QStringList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000000"/>
                </a:solidFill>
              </a:rPr>
              <a:t>dataList</a:t>
            </a:r>
            <a:r>
              <a:rPr lang="en-US" sz="1300" b="1" dirty="0">
                <a:solidFill>
                  <a:srgbClr val="000000"/>
                </a:solidFill>
              </a:rPr>
              <a:t>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b="1" dirty="0" err="1">
                <a:solidFill>
                  <a:srgbClr val="000000"/>
                </a:solidFill>
              </a:rPr>
              <a:t>dataList.append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>
                <a:solidFill>
                  <a:srgbClr val="008000"/>
                </a:solidFill>
              </a:rPr>
              <a:t>"Item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1"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b="1" dirty="0" err="1">
                <a:solidFill>
                  <a:srgbClr val="000000"/>
                </a:solidFill>
              </a:rPr>
              <a:t>dataList.append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>
                <a:solidFill>
                  <a:srgbClr val="008000"/>
                </a:solidFill>
              </a:rPr>
              <a:t>"Item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2"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b="1" dirty="0" err="1">
                <a:solidFill>
                  <a:srgbClr val="000000"/>
                </a:solidFill>
              </a:rPr>
              <a:t>dataList.append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>
                <a:solidFill>
                  <a:srgbClr val="008000"/>
                </a:solidFill>
              </a:rPr>
              <a:t>"Item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3"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b="1" dirty="0" err="1">
                <a:solidFill>
                  <a:srgbClr val="000000"/>
                </a:solidFill>
              </a:rPr>
              <a:t>dataList.append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>
                <a:solidFill>
                  <a:srgbClr val="008000"/>
                </a:solidFill>
              </a:rPr>
              <a:t>"Item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4"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endParaRPr lang="en-US" sz="1300" dirty="0">
              <a:solidFill>
                <a:srgbClr val="C0C0C0"/>
              </a:solidFill>
            </a:endParaRPr>
          </a:p>
          <a:p>
            <a:r>
              <a:rPr lang="en-US" sz="1300" dirty="0" err="1">
                <a:solidFill>
                  <a:srgbClr val="800080"/>
                </a:solidFill>
              </a:rPr>
              <a:t>QQuickView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view;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>
                <a:solidFill>
                  <a:srgbClr val="800080"/>
                </a:solidFill>
              </a:rPr>
              <a:t>QQmlContext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 err="1">
                <a:solidFill>
                  <a:srgbClr val="000000"/>
                </a:solidFill>
              </a:rPr>
              <a:t>ctxt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=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view.rootContext</a:t>
            </a:r>
            <a:r>
              <a:rPr lang="en-US" sz="1300" dirty="0">
                <a:solidFill>
                  <a:srgbClr val="000000"/>
                </a:solidFill>
              </a:rPr>
              <a:t>();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b="1" dirty="0" err="1">
                <a:solidFill>
                  <a:srgbClr val="000000"/>
                </a:solidFill>
              </a:rPr>
              <a:t>ctxt</a:t>
            </a:r>
            <a:r>
              <a:rPr lang="en-US" sz="1300" b="1" dirty="0">
                <a:solidFill>
                  <a:srgbClr val="000000"/>
                </a:solidFill>
              </a:rPr>
              <a:t>-&gt;</a:t>
            </a:r>
            <a:r>
              <a:rPr lang="en-US" sz="1300" b="1" dirty="0" err="1">
                <a:solidFill>
                  <a:srgbClr val="000000"/>
                </a:solidFill>
              </a:rPr>
              <a:t>setContextProperty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 err="1">
                <a:solidFill>
                  <a:srgbClr val="008000"/>
                </a:solidFill>
              </a:rPr>
              <a:t>myModel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800080"/>
                </a:solidFill>
              </a:rPr>
              <a:t>QVariant</a:t>
            </a:r>
            <a:r>
              <a:rPr lang="en-US" sz="1300" b="1" dirty="0">
                <a:solidFill>
                  <a:srgbClr val="000000"/>
                </a:solidFill>
              </a:rPr>
              <a:t>::</a:t>
            </a:r>
            <a:r>
              <a:rPr lang="en-US" sz="1300" b="1" dirty="0" err="1">
                <a:solidFill>
                  <a:srgbClr val="000000"/>
                </a:solidFill>
              </a:rPr>
              <a:t>fromValue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000000"/>
                </a:solidFill>
              </a:rPr>
              <a:t>dataList</a:t>
            </a:r>
            <a:r>
              <a:rPr lang="en-US" sz="1300" b="1" dirty="0">
                <a:solidFill>
                  <a:srgbClr val="000000"/>
                </a:solidFill>
              </a:rPr>
              <a:t>));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</a:t>
            </a:r>
            <a:r>
              <a:rPr lang="en-US" dirty="0" err="1"/>
              <a:t>QStringList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54974" y="4386096"/>
            <a:ext cx="1969555" cy="297211"/>
          </a:xfrm>
          <a:prstGeom prst="roundRect">
            <a:avLst/>
          </a:prstGeom>
          <a:solidFill>
            <a:srgbClr val="86BC25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889813" y="5003998"/>
            <a:ext cx="2704918" cy="297211"/>
          </a:xfrm>
          <a:prstGeom prst="roundRect">
            <a:avLst/>
          </a:prstGeom>
          <a:solidFill>
            <a:srgbClr val="86BC25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pic>
        <p:nvPicPr>
          <p:cNvPr id="9" name="Picture 8" descr="stringlistmode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882" y="4053788"/>
            <a:ext cx="2378228" cy="1865232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6448605" y="1372981"/>
            <a:ext cx="3951471" cy="1226069"/>
          </a:xfrm>
          <a:prstGeom prst="borderCallout1">
            <a:avLst>
              <a:gd name="adj1" fmla="val 49306"/>
              <a:gd name="adj2" fmla="val -2191"/>
              <a:gd name="adj3" fmla="val 3797"/>
              <a:gd name="adj4" fmla="val -87569"/>
            </a:avLst>
          </a:prstGeom>
          <a:gradFill>
            <a:gsLst>
              <a:gs pos="0">
                <a:srgbClr val="86BC25"/>
              </a:gs>
              <a:gs pos="100000">
                <a:schemeClr val="accent1">
                  <a:tint val="50000"/>
                  <a:shade val="100000"/>
                  <a:satMod val="350000"/>
                  <a:lumMod val="0"/>
                  <a:lumOff val="100000"/>
                </a:schemeClr>
              </a:gs>
            </a:gsLst>
          </a:gradFill>
          <a:ln w="25400">
            <a:solidFill>
              <a:srgbClr val="86BC2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>
                <a:solidFill>
                  <a:schemeClr val="tx1"/>
                </a:solidFill>
                <a:cs typeface="Courier New"/>
              </a:rPr>
              <a:t>Create the model &amp; expose to the QML context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5913926" y="3358309"/>
            <a:ext cx="3548152" cy="1226069"/>
          </a:xfrm>
          <a:prstGeom prst="borderCallout1">
            <a:avLst>
              <a:gd name="adj1" fmla="val 49306"/>
              <a:gd name="adj2" fmla="val -2191"/>
              <a:gd name="adj3" fmla="val 96781"/>
              <a:gd name="adj4" fmla="val -88938"/>
            </a:avLst>
          </a:prstGeom>
          <a:gradFill>
            <a:gsLst>
              <a:gs pos="0">
                <a:srgbClr val="86BC25"/>
              </a:gs>
              <a:gs pos="100000">
                <a:schemeClr val="accent1">
                  <a:tint val="50000"/>
                  <a:shade val="100000"/>
                  <a:satMod val="350000"/>
                  <a:lumMod val="0"/>
                  <a:lumOff val="100000"/>
                </a:schemeClr>
              </a:gs>
            </a:gsLst>
          </a:gradFill>
          <a:ln w="25400">
            <a:solidFill>
              <a:srgbClr val="86BC2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>
                <a:solidFill>
                  <a:schemeClr val="tx1"/>
                </a:solidFill>
                <a:cs typeface="Open Sans Light"/>
              </a:rPr>
              <a:t>Use the model with any QML view type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5929755" y="4825310"/>
            <a:ext cx="3548152" cy="1039564"/>
          </a:xfrm>
          <a:prstGeom prst="borderCallout1">
            <a:avLst>
              <a:gd name="adj1" fmla="val 49306"/>
              <a:gd name="adj2" fmla="val -2191"/>
              <a:gd name="adj3" fmla="val 27851"/>
              <a:gd name="adj4" fmla="val -39862"/>
            </a:avLst>
          </a:prstGeom>
          <a:gradFill>
            <a:gsLst>
              <a:gs pos="0">
                <a:srgbClr val="86BC25"/>
              </a:gs>
              <a:gs pos="100000">
                <a:schemeClr val="accent1">
                  <a:tint val="50000"/>
                  <a:shade val="100000"/>
                  <a:satMod val="350000"/>
                  <a:lumMod val="0"/>
                  <a:lumOff val="100000"/>
                </a:schemeClr>
              </a:gs>
            </a:gsLst>
          </a:gradFill>
          <a:ln w="25400">
            <a:solidFill>
              <a:srgbClr val="86BC2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modelData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cs typeface="Open Sans Light"/>
              </a:rPr>
              <a:t>gives you access to the strings</a:t>
            </a:r>
          </a:p>
        </p:txBody>
      </p:sp>
      <p:sp>
        <p:nvSpPr>
          <p:cNvPr id="1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571340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417632" y="4291150"/>
            <a:ext cx="5407678" cy="1874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 err="1">
                <a:solidFill>
                  <a:srgbClr val="800080"/>
                </a:solidFill>
              </a:rPr>
              <a:t>ListView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model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myModel</a:t>
            </a:r>
            <a:r>
              <a:rPr lang="en-US" sz="1300" b="1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delegate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 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25; </a:t>
            </a:r>
            <a:r>
              <a:rPr lang="en-US" sz="1300" dirty="0">
                <a:solidFill>
                  <a:srgbClr val="800000"/>
                </a:solidFill>
              </a:rPr>
              <a:t>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100</a:t>
            </a:r>
          </a:p>
          <a:p>
            <a:r>
              <a:rPr lang="en-US" sz="1300" dirty="0"/>
              <a:t>        </a:t>
            </a:r>
            <a:r>
              <a:rPr lang="en-US" sz="1300" b="1" dirty="0">
                <a:solidFill>
                  <a:srgbClr val="800000"/>
                </a:solidFill>
              </a:rPr>
              <a:t>color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model.modelData.color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    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b="1" dirty="0">
                <a:solidFill>
                  <a:srgbClr val="C0C0C0"/>
                </a:solidFill>
              </a:rPr>
              <a:t>            </a:t>
            </a:r>
            <a:r>
              <a:rPr lang="en-US" sz="1300" b="1" dirty="0">
                <a:solidFill>
                  <a:srgbClr val="800000"/>
                </a:solidFill>
              </a:rPr>
              <a:t>text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name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} </a:t>
            </a:r>
          </a:p>
          <a:p>
            <a:r>
              <a:rPr lang="en-US" sz="1300" dirty="0"/>
              <a:t>        } </a:t>
            </a:r>
          </a:p>
          <a:p>
            <a:r>
              <a:rPr lang="en-US" sz="1300" dirty="0"/>
              <a:t>   }</a:t>
            </a:r>
            <a:endParaRPr lang="en-US" sz="1300" b="1" dirty="0">
              <a:solidFill>
                <a:srgbClr val="00000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17632" y="1250994"/>
            <a:ext cx="8560213" cy="13139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/>
              <a:t>class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DataObject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public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QObject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Q_OBJECT</a:t>
            </a:r>
            <a:r>
              <a:rPr lang="en-US" sz="1300" dirty="0"/>
              <a:t> </a:t>
            </a:r>
          </a:p>
          <a:p>
            <a:r>
              <a:rPr lang="en-US" sz="1300" b="1" dirty="0">
                <a:solidFill>
                  <a:srgbClr val="800080"/>
                </a:solidFill>
              </a:rPr>
              <a:t>    Q_PROPERTY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800080"/>
                </a:solidFill>
              </a:rPr>
              <a:t>QString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name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READ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name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WRITE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setName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NOTIFY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nameChanged</a:t>
            </a:r>
            <a:r>
              <a:rPr lang="en-US" sz="1300" b="1" dirty="0">
                <a:solidFill>
                  <a:srgbClr val="000000"/>
                </a:solidFill>
              </a:rPr>
              <a:t>)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800080"/>
                </a:solidFill>
              </a:rPr>
              <a:t>    Q_PROPERTY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800080"/>
                </a:solidFill>
              </a:rPr>
              <a:t>QString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color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READ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color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WRITE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setColor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NOTIFY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colorChanged</a:t>
            </a:r>
            <a:r>
              <a:rPr lang="en-US" sz="1300" b="1" dirty="0">
                <a:solidFill>
                  <a:srgbClr val="000000"/>
                </a:solidFill>
              </a:rPr>
              <a:t>)</a:t>
            </a:r>
          </a:p>
          <a:p>
            <a:r>
              <a:rPr lang="en-US" sz="1300" dirty="0"/>
              <a:t>public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DataObject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/>
              <a:t>const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QString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&amp;</a:t>
            </a:r>
            <a:r>
              <a:rPr lang="en-US" sz="1300" dirty="0"/>
              <a:t>name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const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QString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&amp;</a:t>
            </a:r>
            <a:r>
              <a:rPr lang="en-US" sz="1300" dirty="0"/>
              <a:t>color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QObject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/>
              <a:t>parent</a:t>
            </a:r>
            <a:r>
              <a:rPr lang="en-US" sz="1300" dirty="0">
                <a:solidFill>
                  <a:srgbClr val="000000"/>
                </a:solidFill>
              </a:rPr>
              <a:t>=</a:t>
            </a:r>
            <a:r>
              <a:rPr lang="en-US" sz="1300" dirty="0">
                <a:solidFill>
                  <a:srgbClr val="000080"/>
                </a:solidFill>
              </a:rPr>
              <a:t>0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endParaRPr lang="en-US" sz="1300" b="1" dirty="0">
              <a:solidFill>
                <a:srgbClr val="000000"/>
              </a:solidFill>
            </a:endParaRPr>
          </a:p>
          <a:p>
            <a:r>
              <a:rPr lang="en-US" sz="1300" b="1" dirty="0">
                <a:solidFill>
                  <a:srgbClr val="000000"/>
                </a:solidFill>
              </a:rPr>
              <a:t>	</a:t>
            </a:r>
            <a:endParaRPr lang="en-US" sz="13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17632" y="2564904"/>
            <a:ext cx="8560213" cy="172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b="1" dirty="0" err="1">
                <a:solidFill>
                  <a:srgbClr val="800080"/>
                </a:solidFill>
              </a:rPr>
              <a:t>QList</a:t>
            </a:r>
            <a:r>
              <a:rPr lang="en-US" sz="1300" b="1" dirty="0">
                <a:solidFill>
                  <a:srgbClr val="000000"/>
                </a:solidFill>
              </a:rPr>
              <a:t>&lt;</a:t>
            </a:r>
            <a:r>
              <a:rPr lang="en-US" sz="1300" b="1" dirty="0" err="1">
                <a:solidFill>
                  <a:srgbClr val="800080"/>
                </a:solidFill>
              </a:rPr>
              <a:t>QObject</a:t>
            </a:r>
            <a:r>
              <a:rPr lang="en-US" sz="1300" b="1" dirty="0">
                <a:solidFill>
                  <a:srgbClr val="000000"/>
                </a:solidFill>
              </a:rPr>
              <a:t>*&gt;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000000"/>
                </a:solidFill>
              </a:rPr>
              <a:t>dataList</a:t>
            </a:r>
            <a:r>
              <a:rPr lang="en-US" sz="1300" b="1" dirty="0">
                <a:solidFill>
                  <a:srgbClr val="000000"/>
                </a:solidFill>
              </a:rPr>
              <a:t>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>
                <a:solidFill>
                  <a:srgbClr val="000000"/>
                </a:solidFill>
              </a:rPr>
              <a:t>dataList.append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/>
              <a:t>new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DataObject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>
                <a:solidFill>
                  <a:srgbClr val="008000"/>
                </a:solidFill>
              </a:rPr>
              <a:t>"Item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1"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"red"</a:t>
            </a:r>
            <a:r>
              <a:rPr lang="en-US" sz="1300" dirty="0">
                <a:solidFill>
                  <a:srgbClr val="000000"/>
                </a:solidFill>
              </a:rPr>
              <a:t>));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>
                <a:solidFill>
                  <a:srgbClr val="000000"/>
                </a:solidFill>
              </a:rPr>
              <a:t>dataList.append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/>
              <a:t>new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DataObject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>
                <a:solidFill>
                  <a:srgbClr val="008000"/>
                </a:solidFill>
              </a:rPr>
              <a:t>"Item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2"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"green"</a:t>
            </a:r>
            <a:r>
              <a:rPr lang="en-US" sz="1300" dirty="0">
                <a:solidFill>
                  <a:srgbClr val="000000"/>
                </a:solidFill>
              </a:rPr>
              <a:t>));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>
                <a:solidFill>
                  <a:srgbClr val="000000"/>
                </a:solidFill>
              </a:rPr>
              <a:t>dataList.append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/>
              <a:t>new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DataObject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>
                <a:solidFill>
                  <a:srgbClr val="008000"/>
                </a:solidFill>
              </a:rPr>
              <a:t>"Item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3"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"blue"</a:t>
            </a:r>
            <a:r>
              <a:rPr lang="en-US" sz="1300" dirty="0">
                <a:solidFill>
                  <a:srgbClr val="000000"/>
                </a:solidFill>
              </a:rPr>
              <a:t>));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>
                <a:solidFill>
                  <a:srgbClr val="000000"/>
                </a:solidFill>
              </a:rPr>
              <a:t>dataList.append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/>
              <a:t>new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DataObject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>
                <a:solidFill>
                  <a:srgbClr val="008000"/>
                </a:solidFill>
              </a:rPr>
              <a:t>"Item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4"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"yellow"</a:t>
            </a:r>
            <a:r>
              <a:rPr lang="en-US" sz="1300" dirty="0">
                <a:solidFill>
                  <a:srgbClr val="000000"/>
                </a:solidFill>
              </a:rPr>
              <a:t>));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>
                <a:solidFill>
                  <a:srgbClr val="800080"/>
                </a:solidFill>
              </a:rPr>
              <a:t>QQuickView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view;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>
                <a:solidFill>
                  <a:srgbClr val="800080"/>
                </a:solidFill>
              </a:rPr>
              <a:t>QQmlContext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 err="1">
                <a:solidFill>
                  <a:srgbClr val="000000"/>
                </a:solidFill>
              </a:rPr>
              <a:t>ctxt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=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view.rootContext</a:t>
            </a:r>
            <a:r>
              <a:rPr lang="en-US" sz="1300" dirty="0">
                <a:solidFill>
                  <a:srgbClr val="000000"/>
                </a:solidFill>
              </a:rPr>
              <a:t>();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b="1" dirty="0" err="1">
                <a:solidFill>
                  <a:srgbClr val="000000"/>
                </a:solidFill>
              </a:rPr>
              <a:t>ctxt</a:t>
            </a:r>
            <a:r>
              <a:rPr lang="en-US" sz="1300" b="1" dirty="0">
                <a:solidFill>
                  <a:srgbClr val="000000"/>
                </a:solidFill>
              </a:rPr>
              <a:t>-&gt;</a:t>
            </a:r>
            <a:r>
              <a:rPr lang="en-US" sz="1300" b="1" dirty="0" err="1">
                <a:solidFill>
                  <a:srgbClr val="000000"/>
                </a:solidFill>
              </a:rPr>
              <a:t>setContextProperty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 err="1">
                <a:solidFill>
                  <a:srgbClr val="008000"/>
                </a:solidFill>
              </a:rPr>
              <a:t>myModel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800080"/>
                </a:solidFill>
              </a:rPr>
              <a:t>QVariant</a:t>
            </a:r>
            <a:r>
              <a:rPr lang="en-US" sz="1300" b="1" dirty="0">
                <a:solidFill>
                  <a:srgbClr val="000000"/>
                </a:solidFill>
              </a:rPr>
              <a:t>::</a:t>
            </a:r>
            <a:r>
              <a:rPr lang="en-US" sz="1300" b="1" dirty="0" err="1">
                <a:solidFill>
                  <a:srgbClr val="000000"/>
                </a:solidFill>
              </a:rPr>
              <a:t>fromValue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000000"/>
                </a:solidFill>
              </a:rPr>
              <a:t>dataList</a:t>
            </a:r>
            <a:r>
              <a:rPr lang="en-US" sz="1300" b="1" dirty="0">
                <a:solidFill>
                  <a:srgbClr val="000000"/>
                </a:solidFill>
              </a:rPr>
              <a:t>));</a:t>
            </a:r>
            <a:endParaRPr lang="en-US" sz="1300" b="1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</a:t>
            </a:r>
            <a:r>
              <a:rPr lang="en-US" dirty="0" err="1"/>
              <a:t>QList</a:t>
            </a:r>
            <a:r>
              <a:rPr lang="en-US" dirty="0"/>
              <a:t>&lt;</a:t>
            </a:r>
            <a:r>
              <a:rPr lang="en-US" dirty="0" err="1"/>
              <a:t>QObject</a:t>
            </a:r>
            <a:r>
              <a:rPr lang="en-US" dirty="0"/>
              <a:t>*&gt;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48653" y="4760011"/>
            <a:ext cx="3575078" cy="425158"/>
          </a:xfrm>
          <a:prstGeom prst="roundRect">
            <a:avLst/>
          </a:prstGeom>
          <a:solidFill>
            <a:srgbClr val="86BC25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pic>
        <p:nvPicPr>
          <p:cNvPr id="8" name="Picture 7" descr="objectlistmode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132" y="2265889"/>
            <a:ext cx="2394169" cy="1877736"/>
          </a:xfrm>
          <a:prstGeom prst="rect">
            <a:avLst/>
          </a:prstGeom>
        </p:spPr>
      </p:pic>
      <p:sp>
        <p:nvSpPr>
          <p:cNvPr id="9" name="Line Callout 1 8"/>
          <p:cNvSpPr/>
          <p:nvPr/>
        </p:nvSpPr>
        <p:spPr>
          <a:xfrm>
            <a:off x="6189391" y="4586625"/>
            <a:ext cx="5576908" cy="1226069"/>
          </a:xfrm>
          <a:prstGeom prst="borderCallout1">
            <a:avLst>
              <a:gd name="adj1" fmla="val 49306"/>
              <a:gd name="adj2" fmla="val -2191"/>
              <a:gd name="adj3" fmla="val 45640"/>
              <a:gd name="adj4" fmla="val -24247"/>
            </a:avLst>
          </a:prstGeom>
          <a:gradFill>
            <a:gsLst>
              <a:gs pos="0">
                <a:srgbClr val="86BC25"/>
              </a:gs>
              <a:gs pos="100000">
                <a:schemeClr val="accent1">
                  <a:tint val="50000"/>
                  <a:shade val="100000"/>
                  <a:satMod val="350000"/>
                  <a:lumMod val="0"/>
                  <a:lumOff val="100000"/>
                </a:schemeClr>
              </a:gs>
            </a:gsLst>
          </a:gradFill>
          <a:ln w="25400">
            <a:solidFill>
              <a:srgbClr val="86BC2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>
                <a:solidFill>
                  <a:schemeClr val="tx1"/>
                </a:solidFill>
                <a:cs typeface="Open Sans Light"/>
              </a:rPr>
              <a:t>Possible name clash (color/color): </a:t>
            </a:r>
          </a:p>
          <a:p>
            <a:r>
              <a:rPr lang="en-US" dirty="0">
                <a:solidFill>
                  <a:schemeClr val="tx1"/>
                </a:solidFill>
                <a:cs typeface="Open Sans Light"/>
              </a:rPr>
              <a:t>Use fully qualified property reference</a:t>
            </a:r>
          </a:p>
          <a:p>
            <a:r>
              <a:rPr lang="en-US" dirty="0">
                <a:solidFill>
                  <a:schemeClr val="tx1"/>
                </a:solidFill>
                <a:cs typeface="Open Sans Light"/>
              </a:rPr>
              <a:t>No name clash (text/name): </a:t>
            </a:r>
          </a:p>
          <a:p>
            <a:r>
              <a:rPr lang="en-US" dirty="0">
                <a:solidFill>
                  <a:schemeClr val="tx1"/>
                </a:solidFill>
                <a:cs typeface="Open Sans Light"/>
              </a:rPr>
              <a:t>You can use direct property reference</a:t>
            </a: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297134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QAbstractItemModel</a:t>
            </a:r>
            <a:r>
              <a:rPr lang="en-US" dirty="0"/>
              <a:t>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164" y="2886883"/>
            <a:ext cx="2640912" cy="3223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54130" y="2632212"/>
            <a:ext cx="7132163" cy="1709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/>
              <a:t>class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AnimalModel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public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QAbstractListModel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{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80"/>
                </a:solidFill>
              </a:rPr>
              <a:t>Q_OBJECT</a:t>
            </a:r>
            <a:r>
              <a:rPr lang="en-US" sz="1500" dirty="0"/>
              <a:t> </a:t>
            </a:r>
          </a:p>
          <a:p>
            <a:r>
              <a:rPr lang="en-US" sz="1500" dirty="0"/>
              <a:t>public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/>
              <a:t> </a:t>
            </a:r>
          </a:p>
          <a:p>
            <a:r>
              <a:rPr lang="en-US" sz="1500" dirty="0"/>
              <a:t>    </a:t>
            </a:r>
            <a:r>
              <a:rPr lang="en-US" sz="1500" dirty="0" err="1"/>
              <a:t>enum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AnimalRoles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{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     </a:t>
            </a:r>
            <a:r>
              <a:rPr lang="en-US" sz="1500" dirty="0" err="1">
                <a:solidFill>
                  <a:srgbClr val="800080"/>
                </a:solidFill>
              </a:rPr>
              <a:t>TypeRole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80"/>
                </a:solidFill>
              </a:rPr>
              <a:t>Qt</a:t>
            </a:r>
            <a:r>
              <a:rPr lang="en-US" sz="1500" dirty="0">
                <a:solidFill>
                  <a:srgbClr val="000000"/>
                </a:solidFill>
              </a:rPr>
              <a:t>::</a:t>
            </a:r>
            <a:r>
              <a:rPr lang="en-US" sz="1500" dirty="0" err="1">
                <a:solidFill>
                  <a:srgbClr val="800080"/>
                </a:solidFill>
              </a:rPr>
              <a:t>UserRole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+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80"/>
                </a:solidFill>
              </a:rPr>
              <a:t>1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/>
              <a:t> </a:t>
            </a:r>
            <a:r>
              <a:rPr lang="en-US" sz="1500" dirty="0" err="1">
                <a:solidFill>
                  <a:srgbClr val="800080"/>
                </a:solidFill>
              </a:rPr>
              <a:t>SizeRole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};</a:t>
            </a:r>
            <a:r>
              <a:rPr lang="en-US" sz="1300" b="1" dirty="0">
                <a:solidFill>
                  <a:srgbClr val="000000"/>
                </a:solidFill>
              </a:rPr>
              <a:t>	</a:t>
            </a:r>
            <a:endParaRPr lang="en-US" sz="13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4129" y="4456080"/>
            <a:ext cx="7132165" cy="1709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 err="1">
                <a:solidFill>
                  <a:srgbClr val="800080"/>
                </a:solidFill>
              </a:rPr>
              <a:t>QHash</a:t>
            </a:r>
            <a:r>
              <a:rPr lang="en-US" sz="1500" dirty="0">
                <a:solidFill>
                  <a:srgbClr val="000000"/>
                </a:solidFill>
              </a:rPr>
              <a:t>&lt;</a:t>
            </a:r>
            <a:r>
              <a:rPr lang="en-US" sz="1500" dirty="0" err="1"/>
              <a:t>int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QByteArray</a:t>
            </a:r>
            <a:r>
              <a:rPr lang="en-US" sz="1500" dirty="0">
                <a:solidFill>
                  <a:srgbClr val="000000"/>
                </a:solidFill>
              </a:rPr>
              <a:t>&gt;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AnimalModel</a:t>
            </a:r>
            <a:r>
              <a:rPr lang="en-US" sz="1500" dirty="0">
                <a:solidFill>
                  <a:srgbClr val="000000"/>
                </a:solidFill>
              </a:rPr>
              <a:t>::</a:t>
            </a:r>
            <a:r>
              <a:rPr lang="en-US" sz="1500" i="1" dirty="0" err="1">
                <a:solidFill>
                  <a:srgbClr val="000000"/>
                </a:solidFill>
              </a:rPr>
              <a:t>roleNames</a:t>
            </a:r>
            <a:r>
              <a:rPr lang="en-US" sz="1500" dirty="0">
                <a:solidFill>
                  <a:srgbClr val="000000"/>
                </a:solidFill>
              </a:rPr>
              <a:t>()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const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{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 </a:t>
            </a:r>
            <a:r>
              <a:rPr lang="en-US" sz="1500" dirty="0" err="1">
                <a:solidFill>
                  <a:srgbClr val="800080"/>
                </a:solidFill>
              </a:rPr>
              <a:t>QHash</a:t>
            </a:r>
            <a:r>
              <a:rPr lang="en-US" sz="1500" dirty="0">
                <a:solidFill>
                  <a:srgbClr val="000000"/>
                </a:solidFill>
              </a:rPr>
              <a:t>&lt;</a:t>
            </a:r>
            <a:r>
              <a:rPr lang="en-US" sz="1500" dirty="0" err="1"/>
              <a:t>int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QByteArray</a:t>
            </a:r>
            <a:r>
              <a:rPr lang="en-US" sz="1500" dirty="0">
                <a:solidFill>
                  <a:srgbClr val="000000"/>
                </a:solidFill>
              </a:rPr>
              <a:t>&gt;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roles;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roles[</a:t>
            </a:r>
            <a:r>
              <a:rPr lang="en-US" sz="1500" dirty="0" err="1">
                <a:solidFill>
                  <a:srgbClr val="800080"/>
                </a:solidFill>
              </a:rPr>
              <a:t>TypeRole</a:t>
            </a:r>
            <a:r>
              <a:rPr lang="en-US" sz="1500" dirty="0">
                <a:solidFill>
                  <a:srgbClr val="000000"/>
                </a:solidFill>
              </a:rPr>
              <a:t>]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"type"</a:t>
            </a:r>
            <a:r>
              <a:rPr lang="en-US" sz="1500" dirty="0">
                <a:solidFill>
                  <a:srgbClr val="000000"/>
                </a:solidFill>
              </a:rPr>
              <a:t>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roles[</a:t>
            </a:r>
            <a:r>
              <a:rPr lang="en-US" sz="1500" dirty="0" err="1">
                <a:solidFill>
                  <a:srgbClr val="800080"/>
                </a:solidFill>
              </a:rPr>
              <a:t>SizeRole</a:t>
            </a:r>
            <a:r>
              <a:rPr lang="en-US" sz="1500" dirty="0">
                <a:solidFill>
                  <a:srgbClr val="000000"/>
                </a:solidFill>
              </a:rPr>
              <a:t>]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"size"</a:t>
            </a:r>
            <a:r>
              <a:rPr lang="en-US" sz="1500" dirty="0">
                <a:solidFill>
                  <a:srgbClr val="000000"/>
                </a:solidFill>
              </a:rPr>
              <a:t>;</a:t>
            </a:r>
            <a:r>
              <a:rPr lang="en-US" sz="1500" dirty="0"/>
              <a:t> </a:t>
            </a:r>
          </a:p>
          <a:p>
            <a:r>
              <a:rPr lang="en-US" sz="1500" dirty="0"/>
              <a:t>    return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roles;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}</a:t>
            </a:r>
            <a:r>
              <a:rPr lang="en-US" sz="1300" b="1" dirty="0">
                <a:solidFill>
                  <a:srgbClr val="000000"/>
                </a:solidFill>
              </a:rPr>
              <a:t>	</a:t>
            </a:r>
            <a:endParaRPr lang="en-US" sz="13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662477" y="836713"/>
            <a:ext cx="5910252" cy="1709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 err="1">
                <a:solidFill>
                  <a:srgbClr val="800080"/>
                </a:solidFill>
              </a:rPr>
              <a:t>ListView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width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200;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height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250 </a:t>
            </a:r>
            <a:br>
              <a:rPr lang="en-US" sz="1500" dirty="0"/>
            </a:br>
            <a:r>
              <a:rPr lang="en-US" sz="1500" dirty="0"/>
              <a:t>    </a:t>
            </a:r>
            <a:r>
              <a:rPr lang="en-US" sz="1500" dirty="0">
                <a:solidFill>
                  <a:srgbClr val="800000"/>
                </a:solidFill>
              </a:rPr>
              <a:t>model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000080"/>
                </a:solidFill>
              </a:rPr>
              <a:t>myModel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 delegate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80"/>
                </a:solidFill>
              </a:rPr>
              <a:t>Text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    </a:t>
            </a:r>
            <a:r>
              <a:rPr lang="en-US" sz="1500" dirty="0">
                <a:solidFill>
                  <a:srgbClr val="800000"/>
                </a:solidFill>
              </a:rPr>
              <a:t>text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"Animal: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+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type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+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+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size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/>
              <a:t>} </a:t>
            </a:r>
          </a:p>
          <a:p>
            <a:r>
              <a:rPr lang="en-US" sz="1500" dirty="0"/>
              <a:t>}</a:t>
            </a:r>
            <a:endParaRPr lang="en-US" sz="1300" dirty="0"/>
          </a:p>
        </p:txBody>
      </p:sp>
      <p:sp>
        <p:nvSpPr>
          <p:cNvPr id="15" name="TextBox 14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integration/abstractitemmodel</a:t>
            </a:r>
            <a:endParaRPr lang="en-US" sz="1400" dirty="0">
              <a:cs typeface="Open Sans Ligh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71713348"/>
      </p:ext>
    </p:extLst>
  </p:cSld>
  <p:clrMapOvr>
    <a:masterClrMapping/>
  </p:clrMapOvr>
  <p:transition spd="med">
    <p:fad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 simple class used for loading QML components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</a:t>
            </a:r>
            <a:r>
              <a:rPr lang="en-US" dirty="0" err="1">
                <a:latin typeface="Courier New" pitchFamily="49" charset="0"/>
              </a:rPr>
              <a:t>QQmlComponent</a:t>
            </a:r>
            <a:r>
              <a:rPr lang="en-US" dirty="0"/>
              <a:t> instance represents a single QML component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Can be used without the </a:t>
            </a:r>
            <a:r>
              <a:rPr lang="en-US" dirty="0" err="1">
                <a:latin typeface="Courier New" pitchFamily="49" charset="0"/>
              </a:rPr>
              <a:t>QQuickView</a:t>
            </a:r>
            <a:r>
              <a:rPr lang="en-US" dirty="0"/>
              <a:t> class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content can be given as a document URL or raw text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URL can point to local file system or any network URL supported by </a:t>
            </a:r>
            <a:r>
              <a:rPr lang="en-US" dirty="0" err="1">
                <a:latin typeface="Courier New" pitchFamily="49" charset="0"/>
              </a:rPr>
              <a:t>QNetworkAccessManager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Or, as before, to a Qt resource file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Provides loading status information about the component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Null, Ready, Loading, Error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Example on the next slide shows how to handle possible network delays when loading components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QQmlComponent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46703482"/>
      </p:ext>
    </p:extLst>
  </p:cSld>
  <p:clrMapOvr>
    <a:masterClrMapping/>
  </p:clrMapOvr>
  <p:transition spd="med">
    <p:fad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QQmlComponent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7632" y="1260008"/>
            <a:ext cx="10963882" cy="504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MyObject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MyObject</a:t>
            </a:r>
            <a:r>
              <a:rPr lang="en-US" dirty="0">
                <a:solidFill>
                  <a:srgbClr val="80008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()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m_engine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QQmlEngine</a:t>
            </a:r>
            <a:r>
              <a:rPr lang="en-US" dirty="0">
                <a:solidFill>
                  <a:srgbClr val="000000"/>
                </a:solidFill>
              </a:rPr>
              <a:t>();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m_component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QQmlComponent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engine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QUrl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8000"/>
                </a:solidFill>
              </a:rPr>
              <a:t>"http://www.example.com/main.qml"</a:t>
            </a:r>
            <a:r>
              <a:rPr lang="en-US" dirty="0">
                <a:solidFill>
                  <a:srgbClr val="000000"/>
                </a:solidFill>
              </a:rPr>
              <a:t>));</a:t>
            </a:r>
            <a:r>
              <a:rPr lang="en-US" dirty="0"/>
              <a:t> </a:t>
            </a:r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rgbClr val="008000"/>
                </a:solidFill>
              </a:rPr>
              <a:t>	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Check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status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before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creating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object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–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notice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that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kind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of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8000"/>
                </a:solidFill>
              </a:rPr>
              <a:t>	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code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could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(should?)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used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regardless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of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where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component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located!</a:t>
            </a:r>
            <a:r>
              <a:rPr lang="en-US" dirty="0"/>
              <a:t> </a:t>
            </a:r>
          </a:p>
          <a:p>
            <a:r>
              <a:rPr lang="en-US" dirty="0"/>
              <a:t>    if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m_component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/>
              <a:t>isLoading</a:t>
            </a:r>
            <a:r>
              <a:rPr lang="en-US" dirty="0">
                <a:solidFill>
                  <a:srgbClr val="000000"/>
                </a:solidFill>
              </a:rPr>
              <a:t>())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/>
              <a:t> </a:t>
            </a:r>
          </a:p>
          <a:p>
            <a:r>
              <a:rPr lang="en-US" dirty="0"/>
              <a:t>        connect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m_component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SIGNAL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/>
              <a:t>statusChanged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80"/>
                </a:solidFill>
              </a:rPr>
              <a:t>QQmlComponent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>
                <a:solidFill>
                  <a:srgbClr val="800080"/>
                </a:solidFill>
              </a:rPr>
              <a:t>Status</a:t>
            </a:r>
            <a:r>
              <a:rPr lang="en-US" dirty="0">
                <a:solidFill>
                  <a:srgbClr val="000000"/>
                </a:solidFill>
              </a:rPr>
              <a:t>)),</a:t>
            </a:r>
            <a:r>
              <a:rPr lang="en-US" dirty="0"/>
              <a:t> </a:t>
            </a:r>
          </a:p>
          <a:p>
            <a:r>
              <a:rPr lang="en-US" dirty="0"/>
              <a:t>                this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SLOT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/>
              <a:t>continueLoading</a:t>
            </a:r>
            <a:r>
              <a:rPr lang="en-US" dirty="0">
                <a:solidFill>
                  <a:srgbClr val="000000"/>
                </a:solidFill>
              </a:rPr>
              <a:t>()));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        }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else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/>
              <a:t> </a:t>
            </a:r>
          </a:p>
          <a:p>
            <a:r>
              <a:rPr lang="en-US" dirty="0"/>
              <a:t>            </a:t>
            </a:r>
            <a:r>
              <a:rPr lang="en-US" dirty="0" err="1"/>
              <a:t>continueLoading</a:t>
            </a:r>
            <a:r>
              <a:rPr lang="en-US" dirty="0">
                <a:solidFill>
                  <a:srgbClr val="000000"/>
                </a:solidFill>
              </a:rPr>
              <a:t>();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Not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network-based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resource,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load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straight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away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        }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    }</a:t>
            </a:r>
            <a:r>
              <a:rPr lang="en-US" dirty="0"/>
              <a:t> </a:t>
            </a:r>
          </a:p>
          <a:p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slot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that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omits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Status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parameter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of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signal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and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uses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isXxxx</a:t>
            </a:r>
            <a:r>
              <a:rPr lang="en-US" dirty="0">
                <a:solidFill>
                  <a:srgbClr val="008000"/>
                </a:solidFill>
              </a:rPr>
              <a:t>()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functions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instead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to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check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status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–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both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approaches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work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same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way</a:t>
            </a:r>
            <a:r>
              <a:rPr lang="en-US" dirty="0"/>
              <a:t> </a:t>
            </a:r>
          </a:p>
          <a:p>
            <a:r>
              <a:rPr lang="en-US" dirty="0"/>
              <a:t>void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MyObject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/>
              <a:t>continueLoading</a:t>
            </a:r>
            <a:r>
              <a:rPr lang="en-US" dirty="0">
                <a:solidFill>
                  <a:srgbClr val="000000"/>
                </a:solidFill>
              </a:rPr>
              <a:t>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/>
              <a:t> </a:t>
            </a:r>
          </a:p>
          <a:p>
            <a:r>
              <a:rPr lang="en-US" dirty="0"/>
              <a:t>    if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m_component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/>
              <a:t>isError</a:t>
            </a:r>
            <a:r>
              <a:rPr lang="en-US" dirty="0">
                <a:solidFill>
                  <a:srgbClr val="000000"/>
                </a:solidFill>
              </a:rPr>
              <a:t>())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/>
              <a:t> </a:t>
            </a:r>
          </a:p>
          <a:p>
            <a:r>
              <a:rPr lang="en-US" dirty="0"/>
              <a:t>        </a:t>
            </a:r>
            <a:r>
              <a:rPr lang="en-US" dirty="0" err="1"/>
              <a:t>qWarning</a:t>
            </a:r>
            <a:r>
              <a:rPr lang="en-US" dirty="0">
                <a:solidFill>
                  <a:srgbClr val="000000"/>
                </a:solidFill>
              </a:rPr>
              <a:t>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&lt;&lt;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m_component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/>
              <a:t>errors</a:t>
            </a:r>
            <a:r>
              <a:rPr lang="en-US" dirty="0">
                <a:solidFill>
                  <a:srgbClr val="000000"/>
                </a:solidFill>
              </a:rPr>
              <a:t>();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    }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else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if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m_component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/>
              <a:t>isReady</a:t>
            </a:r>
            <a:r>
              <a:rPr lang="en-US" dirty="0">
                <a:solidFill>
                  <a:srgbClr val="000000"/>
                </a:solidFill>
              </a:rPr>
              <a:t>())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     </a:t>
            </a:r>
            <a:r>
              <a:rPr lang="en-US" dirty="0" err="1">
                <a:solidFill>
                  <a:srgbClr val="800080"/>
                </a:solidFill>
              </a:rPr>
              <a:t>QObject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*</a:t>
            </a:r>
            <a:r>
              <a:rPr lang="en-US" dirty="0" err="1">
                <a:solidFill>
                  <a:srgbClr val="000000"/>
                </a:solidFill>
              </a:rPr>
              <a:t>myQmlComponent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m_component</a:t>
            </a:r>
            <a:r>
              <a:rPr lang="en-US" dirty="0">
                <a:solidFill>
                  <a:srgbClr val="000000"/>
                </a:solidFill>
              </a:rPr>
              <a:t>-&gt;create();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    }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8000"/>
                </a:solidFill>
              </a:rPr>
              <a:t>    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other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status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checks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here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...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}</a:t>
            </a:r>
            <a:r>
              <a:rPr lang="en-US" dirty="0"/>
              <a:t> </a:t>
            </a:r>
            <a:endParaRPr lang="en-US" b="1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55262452"/>
      </p:ext>
    </p:extLst>
  </p:cSld>
  <p:clrMapOvr>
    <a:masterClrMapping/>
  </p:clrMapOvr>
  <p:transition spd="med">
    <p:fad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saw earlier, each QML component is instantiated in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QQmlContext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QQmlEngine</a:t>
            </a:r>
            <a:r>
              <a:rPr lang="en-US" dirty="0"/>
              <a:t> automatically creates a default root context</a:t>
            </a:r>
          </a:p>
          <a:p>
            <a:endParaRPr lang="en-US" dirty="0"/>
          </a:p>
          <a:p>
            <a:r>
              <a:rPr lang="en-US" dirty="0"/>
              <a:t>Additional sub-contexts can be created as needed</a:t>
            </a:r>
          </a:p>
          <a:p>
            <a:pPr lvl="1"/>
            <a:r>
              <a:rPr lang="en-US" dirty="0"/>
              <a:t>Sub-contexts are arranged hierarchically</a:t>
            </a:r>
          </a:p>
          <a:p>
            <a:pPr lvl="1"/>
            <a:r>
              <a:rPr lang="en-US" dirty="0"/>
              <a:t>The root context is the parent of all sub-contexts</a:t>
            </a:r>
          </a:p>
          <a:p>
            <a:pPr lvl="1"/>
            <a:r>
              <a:rPr lang="en-US" dirty="0"/>
              <a:t>The hierarchy is managed by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QQmlEngine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meant to be available to </a:t>
            </a:r>
            <a:r>
              <a:rPr lang="en-US" i="1" dirty="0"/>
              <a:t>all QML component instances</a:t>
            </a:r>
            <a:r>
              <a:rPr lang="en-US" dirty="0"/>
              <a:t> should be put in the root context</a:t>
            </a:r>
          </a:p>
          <a:p>
            <a:pPr lvl="1"/>
            <a:r>
              <a:rPr lang="en-US" dirty="0"/>
              <a:t>Data meant for </a:t>
            </a:r>
            <a:r>
              <a:rPr lang="en-US" i="1" dirty="0"/>
              <a:t>a subset of component instances</a:t>
            </a:r>
            <a:r>
              <a:rPr lang="en-US" dirty="0"/>
              <a:t> should be put in a sub-context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QQmlContext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89990465"/>
      </p:ext>
    </p:extLst>
  </p:cSld>
  <p:clrMapOvr>
    <a:masterClrMapping/>
  </p:clrMapOvr>
  <p:transition spd="med">
    <p:fad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Notes on </a:t>
            </a:r>
            <a:r>
              <a:rPr lang="fi-FI" dirty="0" err="1"/>
              <a:t>QQmlContext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5325" y="1665333"/>
            <a:ext cx="10963882" cy="3564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QQmlEngine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engine;</a:t>
            </a:r>
          </a:p>
          <a:p>
            <a:endParaRPr lang="en-US" dirty="0">
              <a:solidFill>
                <a:srgbClr val="800080"/>
              </a:solidFill>
            </a:endParaRPr>
          </a:p>
          <a:p>
            <a:r>
              <a:rPr lang="en-US" dirty="0" err="1">
                <a:solidFill>
                  <a:srgbClr val="800080"/>
                </a:solidFill>
              </a:rPr>
              <a:t>QQmlContext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context1(</a:t>
            </a:r>
            <a:r>
              <a:rPr lang="en-US" dirty="0" err="1">
                <a:solidFill>
                  <a:srgbClr val="000000"/>
                </a:solidFill>
              </a:rPr>
              <a:t>engine.rootContext</a:t>
            </a:r>
            <a:r>
              <a:rPr lang="en-US" dirty="0">
                <a:solidFill>
                  <a:srgbClr val="000000"/>
                </a:solidFill>
              </a:rPr>
              <a:t>());</a:t>
            </a:r>
            <a:endParaRPr lang="en-US" dirty="0">
              <a:solidFill>
                <a:srgbClr val="800080"/>
              </a:solidFill>
            </a:endParaRPr>
          </a:p>
          <a:p>
            <a:r>
              <a:rPr lang="en-US" dirty="0" err="1">
                <a:solidFill>
                  <a:srgbClr val="800080"/>
                </a:solidFill>
              </a:rPr>
              <a:t>QQmlContext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context2(&amp;context1);</a:t>
            </a:r>
            <a:r>
              <a:rPr lang="en-US" dirty="0"/>
              <a:t> </a:t>
            </a:r>
          </a:p>
          <a:p>
            <a:r>
              <a:rPr lang="en-US" dirty="0" err="1">
                <a:solidFill>
                  <a:srgbClr val="800080"/>
                </a:solidFill>
              </a:rPr>
              <a:t>QQmlContext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context3(&amp;context2);</a:t>
            </a:r>
            <a:r>
              <a:rPr lang="en-US" dirty="0"/>
              <a:t> 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context1.</a:t>
            </a:r>
            <a:r>
              <a:rPr lang="en-US" dirty="0"/>
              <a:t>setContextProperty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8000"/>
                </a:solidFill>
              </a:rPr>
              <a:t>"a"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12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context2.</a:t>
            </a:r>
            <a:r>
              <a:rPr lang="en-US" dirty="0"/>
              <a:t>setContextProperty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8000"/>
                </a:solidFill>
              </a:rPr>
              <a:t>"b"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13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context3.</a:t>
            </a:r>
            <a:r>
              <a:rPr lang="en-US" dirty="0"/>
              <a:t>setContextProperty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8000"/>
                </a:solidFill>
              </a:rPr>
              <a:t>"a"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14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context3.</a:t>
            </a:r>
            <a:r>
              <a:rPr lang="en-US" dirty="0"/>
              <a:t>setContextProperty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8000"/>
                </a:solidFill>
              </a:rPr>
              <a:t>"c"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14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Instantiate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QQmlComponents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using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sub-contexts</a:t>
            </a:r>
            <a:r>
              <a:rPr lang="en-US" dirty="0"/>
              <a:t> </a:t>
            </a:r>
          </a:p>
          <a:p>
            <a:r>
              <a:rPr lang="en-US" dirty="0"/>
              <a:t>component1</a:t>
            </a:r>
            <a:r>
              <a:rPr lang="en-US" dirty="0">
                <a:solidFill>
                  <a:srgbClr val="000000"/>
                </a:solidFill>
              </a:rPr>
              <a:t>.</a:t>
            </a:r>
            <a:r>
              <a:rPr lang="en-US" dirty="0"/>
              <a:t>create</a:t>
            </a:r>
            <a:r>
              <a:rPr lang="en-US" dirty="0">
                <a:solidFill>
                  <a:srgbClr val="000000"/>
                </a:solidFill>
              </a:rPr>
              <a:t>(&amp;context1);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Sees 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12</a:t>
            </a:r>
            <a:r>
              <a:rPr lang="en-US" dirty="0"/>
              <a:t> </a:t>
            </a:r>
          </a:p>
          <a:p>
            <a:r>
              <a:rPr lang="en-US" dirty="0"/>
              <a:t>component2</a:t>
            </a:r>
            <a:r>
              <a:rPr lang="en-US" dirty="0">
                <a:solidFill>
                  <a:srgbClr val="000000"/>
                </a:solidFill>
              </a:rPr>
              <a:t>.</a:t>
            </a:r>
            <a:r>
              <a:rPr lang="en-US" dirty="0"/>
              <a:t>create</a:t>
            </a:r>
            <a:r>
              <a:rPr lang="en-US" dirty="0">
                <a:solidFill>
                  <a:srgbClr val="000000"/>
                </a:solidFill>
              </a:rPr>
              <a:t>(&amp;context2);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Sees 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12,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13</a:t>
            </a:r>
            <a:r>
              <a:rPr lang="en-US" dirty="0"/>
              <a:t> </a:t>
            </a:r>
          </a:p>
          <a:p>
            <a:r>
              <a:rPr lang="en-US" dirty="0"/>
              <a:t>component3</a:t>
            </a:r>
            <a:r>
              <a:rPr lang="en-US" dirty="0">
                <a:solidFill>
                  <a:srgbClr val="000000"/>
                </a:solidFill>
              </a:rPr>
              <a:t>.</a:t>
            </a:r>
            <a:r>
              <a:rPr lang="en-US" dirty="0"/>
              <a:t>create</a:t>
            </a:r>
            <a:r>
              <a:rPr lang="en-US" dirty="0">
                <a:solidFill>
                  <a:srgbClr val="000000"/>
                </a:solidFill>
              </a:rPr>
              <a:t>(&amp;context3);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Sees 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14,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13,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14</a:t>
            </a:r>
            <a:endParaRPr lang="en-US" b="1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97095851"/>
      </p:ext>
    </p:extLst>
  </p:cSld>
  <p:clrMapOvr>
    <a:masterClrMapping/>
  </p:clrMapOvr>
  <p:transition spd="med">
    <p:fad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700809"/>
            <a:ext cx="11087386" cy="4465042"/>
          </a:xfrm>
        </p:spPr>
        <p:txBody>
          <a:bodyPr/>
          <a:lstStyle/>
          <a:p>
            <a:r>
              <a:rPr lang="en-US" dirty="0"/>
              <a:t>QML engine loads and compiles QML files to byte code</a:t>
            </a:r>
          </a:p>
          <a:p>
            <a:pPr lvl="1"/>
            <a:r>
              <a:rPr lang="en-US" dirty="0"/>
              <a:t>Byte code interpretation causes objects to be created in C++</a:t>
            </a:r>
          </a:p>
          <a:p>
            <a:pPr lvl="1"/>
            <a:endParaRPr lang="en-US" dirty="0"/>
          </a:p>
          <a:p>
            <a:r>
              <a:rPr lang="en-US" dirty="0"/>
              <a:t>The engine can instantiate registered types </a:t>
            </a:r>
          </a:p>
          <a:p>
            <a:pPr lvl="1"/>
            <a:r>
              <a:rPr lang="en-US" dirty="0"/>
              <a:t>New types may be registered with several registration functions</a:t>
            </a:r>
          </a:p>
          <a:p>
            <a:pPr lvl="1"/>
            <a:endParaRPr lang="en-US" dirty="0"/>
          </a:p>
          <a:p>
            <a:r>
              <a:rPr lang="en-US" dirty="0"/>
              <a:t>Engine also manages dynamic properties and property bindings</a:t>
            </a:r>
          </a:p>
          <a:p>
            <a:endParaRPr lang="en-US" dirty="0"/>
          </a:p>
          <a:p>
            <a:r>
              <a:rPr lang="en-US" dirty="0"/>
              <a:t>Each property is exposed to the engine in a context</a:t>
            </a:r>
          </a:p>
          <a:p>
            <a:pPr lvl="1"/>
            <a:r>
              <a:rPr lang="en-US" dirty="0"/>
              <a:t>The context defines the visibility rules for a property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QObjects</a:t>
            </a:r>
            <a:r>
              <a:rPr lang="en-US" dirty="0"/>
              <a:t> may be exposed to the engine as well</a:t>
            </a:r>
          </a:p>
          <a:p>
            <a:pPr lvl="1"/>
            <a:r>
              <a:rPr lang="en-US" dirty="0"/>
              <a:t>All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properties, but not the object itself, become visible in the context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248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Lab 9: </a:t>
            </a:r>
            <a:r>
              <a:rPr lang="fi-FI" sz="1400" dirty="0">
                <a:cs typeface="Open Sans Light"/>
              </a:rPr>
              <a:t>C++ </a:t>
            </a:r>
            <a:r>
              <a:rPr lang="fi-FI" sz="1400" dirty="0" err="1">
                <a:cs typeface="Open Sans Light"/>
              </a:rPr>
              <a:t>Integration</a:t>
            </a:r>
            <a:endParaRPr lang="en-US" sz="1400" dirty="0">
              <a:cs typeface="Open Sans Light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08662196"/>
      </p:ext>
    </p:extLst>
  </p:cSld>
  <p:clrMapOvr>
    <a:masterClrMapping/>
  </p:clrMapOvr>
  <p:transition spd="med">
    <p:fad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Creating QML Types in C++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79520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Types &amp;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QML types are described by </a:t>
            </a:r>
            <a:r>
              <a:rPr lang="en-US" u="sng" dirty="0"/>
              <a:t>type-safe</a:t>
            </a:r>
            <a:r>
              <a:rPr lang="en-US" dirty="0"/>
              <a:t> properties:</a:t>
            </a:r>
          </a:p>
          <a:p>
            <a:pPr lvl="1"/>
            <a:r>
              <a:rPr lang="en-US" dirty="0"/>
              <a:t>Simple name-value definitions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dirty="0"/>
              <a:t>, ...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Used for</a:t>
            </a:r>
          </a:p>
          <a:p>
            <a:pPr lvl="1"/>
            <a:r>
              <a:rPr lang="en-US" dirty="0"/>
              <a:t>Identifying objects 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Customizing item appearance</a:t>
            </a:r>
          </a:p>
          <a:p>
            <a:pPr lvl="1"/>
            <a:r>
              <a:rPr lang="en-US" dirty="0"/>
              <a:t>Changing their behavior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675" y="3617640"/>
            <a:ext cx="1217715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10.5</a:t>
            </a:r>
            <a:r>
              <a:rPr lang="en-US" dirty="0">
                <a:solidFill>
                  <a:srgbClr val="C0C0C0"/>
                </a:solidFill>
              </a:rPr>
              <a:t> 		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real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property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Lorem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Ipsum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C0C0C0"/>
                </a:solidFill>
              </a:rPr>
              <a:t> 	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string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property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focus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</a:t>
            </a:r>
            <a:r>
              <a:rPr lang="en-US" dirty="0">
                <a:solidFill>
                  <a:srgbClr val="C0C0C0"/>
                </a:solidFill>
              </a:rPr>
              <a:t> 	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bool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property</a:t>
            </a:r>
            <a:r>
              <a:rPr lang="en-US" dirty="0"/>
              <a:t> </a:t>
            </a:r>
            <a:endParaRPr lang="en-US" dirty="0">
              <a:solidFill>
                <a:srgbClr val="800000"/>
              </a:solidFill>
            </a:endParaRPr>
          </a:p>
          <a:p>
            <a:r>
              <a:rPr lang="en-US" dirty="0">
                <a:solidFill>
                  <a:srgbClr val="800000"/>
                </a:solidFill>
              </a:rPr>
              <a:t>   states: [ 	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list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property (notice the </a:t>
            </a:r>
            <a:r>
              <a:rPr lang="en-US" b="1" dirty="0">
                <a:solidFill>
                  <a:srgbClr val="008000"/>
                </a:solidFill>
              </a:rPr>
              <a:t>[ ... , ... ] </a:t>
            </a:r>
            <a:r>
              <a:rPr lang="en-US" dirty="0">
                <a:solidFill>
                  <a:srgbClr val="008000"/>
                </a:solidFill>
              </a:rPr>
              <a:t>structure)</a:t>
            </a:r>
            <a:endParaRPr lang="en-US" dirty="0">
              <a:solidFill>
                <a:srgbClr val="C0C0C0"/>
              </a:solidFill>
            </a:endParaRPr>
          </a:p>
          <a:p>
            <a:r>
              <a:rPr lang="en-US" dirty="0">
                <a:solidFill>
                  <a:srgbClr val="C0C0C0"/>
                </a:solidFill>
              </a:rPr>
              <a:t>      </a:t>
            </a:r>
            <a:r>
              <a:rPr lang="en-US" dirty="0">
                <a:solidFill>
                  <a:srgbClr val="800080"/>
                </a:solidFill>
              </a:rPr>
              <a:t>State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{ name: </a:t>
            </a:r>
            <a:r>
              <a:rPr lang="en-US" dirty="0">
                <a:solidFill>
                  <a:srgbClr val="008000"/>
                </a:solidFill>
              </a:rPr>
              <a:t>"State_1"</a:t>
            </a:r>
            <a:r>
              <a:rPr lang="en-US" dirty="0">
                <a:solidFill>
                  <a:srgbClr val="800000"/>
                </a:solidFill>
              </a:rPr>
              <a:t> }, </a:t>
            </a:r>
          </a:p>
          <a:p>
            <a:r>
              <a:rPr lang="en-US" dirty="0">
                <a:solidFill>
                  <a:srgbClr val="C0C0C0"/>
                </a:solidFill>
              </a:rPr>
              <a:t>      </a:t>
            </a:r>
            <a:r>
              <a:rPr lang="en-US" dirty="0">
                <a:solidFill>
                  <a:srgbClr val="800080"/>
                </a:solidFill>
              </a:rPr>
              <a:t>State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{ name: </a:t>
            </a:r>
            <a:r>
              <a:rPr lang="en-US" dirty="0">
                <a:solidFill>
                  <a:srgbClr val="008000"/>
                </a:solidFill>
              </a:rPr>
              <a:t>"State_2"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} </a:t>
            </a:r>
          </a:p>
          <a:p>
            <a:r>
              <a:rPr lang="en-US" dirty="0">
                <a:solidFill>
                  <a:srgbClr val="800000"/>
                </a:solidFill>
              </a:rPr>
              <a:t>   ] </a:t>
            </a:r>
          </a:p>
          <a:p>
            <a:r>
              <a:rPr lang="en-US" dirty="0"/>
              <a:t>   font { </a:t>
            </a:r>
            <a:r>
              <a:rPr lang="en-US" dirty="0" err="1"/>
              <a:t>pixelSize</a:t>
            </a:r>
            <a:r>
              <a:rPr lang="en-US" dirty="0"/>
              <a:t>: 14; bold: true }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grouped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property</a:t>
            </a:r>
            <a:endParaRPr lang="en-US" dirty="0"/>
          </a:p>
          <a:p>
            <a:endParaRPr lang="en-US" dirty="0">
              <a:solidFill>
                <a:srgbClr val="C0C0C0"/>
              </a:solidFill>
            </a:endParaRPr>
          </a:p>
          <a:p>
            <a:r>
              <a:rPr lang="en-US" dirty="0">
                <a:solidFill>
                  <a:srgbClr val="C0C0C0"/>
                </a:solidFill>
              </a:rPr>
              <a:t>  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"hello"</a:t>
            </a:r>
            <a:r>
              <a:rPr lang="en-US" dirty="0">
                <a:solidFill>
                  <a:srgbClr val="C0C0C0"/>
                </a:solidFill>
              </a:rPr>
              <a:t> 	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Illegal, real number expected!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  <a:endParaRPr lang="fi-FI" b="1" dirty="0">
              <a:solidFill>
                <a:srgbClr val="0000FF"/>
              </a:solidFill>
            </a:endParaRPr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75612650"/>
      </p:ext>
    </p:extLst>
  </p:cSld>
  <p:clrMapOvr>
    <a:masterClrMapping/>
  </p:clrMapOvr>
  <p:transition spd="med">
    <p:fad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Open Sans Light"/>
              </a:rPr>
              <a:t>Adding New Types</a:t>
            </a:r>
          </a:p>
          <a:p>
            <a:r>
              <a:rPr lang="en-US" dirty="0">
                <a:cs typeface="Open Sans Light"/>
              </a:rPr>
              <a:t>Enumerations and List Properties </a:t>
            </a:r>
          </a:p>
          <a:p>
            <a:r>
              <a:rPr lang="en-US" dirty="0">
                <a:cs typeface="Open Sans Light"/>
              </a:rPr>
              <a:t>Default and Grouped Properties</a:t>
            </a:r>
          </a:p>
          <a:p>
            <a:r>
              <a:rPr lang="en-US" dirty="0"/>
              <a:t>Type Plugins </a:t>
            </a:r>
          </a:p>
          <a:p>
            <a:r>
              <a:rPr lang="en-US" dirty="0"/>
              <a:t>Plugin Deployment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E135-EBE6-4691-A4B0-12A1C5762DFD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250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38103360"/>
      </p:ext>
    </p:extLst>
  </p:cSld>
  <p:clrMapOvr>
    <a:masterClrMapping/>
  </p:clrMapOvr>
  <p:transition spd="med">
    <p:fad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QML is heavily based on the meta-object system</a:t>
            </a:r>
          </a:p>
          <a:p>
            <a:endParaRPr lang="en-US" dirty="0"/>
          </a:p>
          <a:p>
            <a:r>
              <a:rPr lang="en-US" dirty="0"/>
              <a:t>Any features (properties, enumerations, </a:t>
            </a:r>
            <a:r>
              <a:rPr lang="en-US" dirty="0" err="1"/>
              <a:t>invokables</a:t>
            </a:r>
            <a:r>
              <a:rPr lang="en-US" dirty="0"/>
              <a:t> etc.) known by the meta-object can be accessed in the QML engine after registration</a:t>
            </a:r>
          </a:p>
          <a:p>
            <a:endParaRPr lang="en-US" dirty="0"/>
          </a:p>
          <a:p>
            <a:r>
              <a:rPr lang="en-US" dirty="0"/>
              <a:t>Classes, not deriving from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, can be registered as well</a:t>
            </a:r>
          </a:p>
          <a:p>
            <a:pPr lvl="1"/>
            <a:r>
              <a:rPr lang="en-US" dirty="0"/>
              <a:t>They need to have a meta-object</a:t>
            </a:r>
          </a:p>
          <a:p>
            <a:pPr lvl="1"/>
            <a:r>
              <a:rPr lang="en-US" dirty="0"/>
              <a:t>The meta-object can be created with </a:t>
            </a:r>
            <a:r>
              <a:rPr lang="en-US" dirty="0">
                <a:latin typeface="Courier New"/>
                <a:cs typeface="Courier New"/>
              </a:rPr>
              <a:t>Q_GADGET</a:t>
            </a:r>
            <a:r>
              <a:rPr lang="en-US" dirty="0"/>
              <a:t> macro </a:t>
            </a:r>
          </a:p>
          <a:p>
            <a:pPr lvl="1"/>
            <a:r>
              <a:rPr lang="en-US" dirty="0"/>
              <a:t>Enumerations, properties, and </a:t>
            </a:r>
            <a:r>
              <a:rPr lang="en-US" dirty="0" err="1"/>
              <a:t>invokables</a:t>
            </a:r>
            <a:r>
              <a:rPr lang="en-US" dirty="0"/>
              <a:t> supported, but not signals and slots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251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Types	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23895780"/>
      </p:ext>
    </p:extLst>
  </p:cSld>
  <p:clrMapOvr>
    <a:masterClrMapping/>
  </p:clrMapOvr>
  <p:transition spd="med">
    <p:fad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QML types are actually implemented in C++</a:t>
            </a:r>
          </a:p>
          <a:p>
            <a:pPr lvl="1"/>
            <a:r>
              <a:rPr lang="en-US" dirty="0"/>
              <a:t>For example: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Item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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QQuickItem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Qt Meta-Object System heavily involved all the way!</a:t>
            </a:r>
          </a:p>
          <a:p>
            <a:endParaRPr lang="en-US" dirty="0"/>
          </a:p>
          <a:p>
            <a:r>
              <a:rPr lang="en-US" dirty="0"/>
              <a:t>You can also create your own custom types this way</a:t>
            </a:r>
          </a:p>
          <a:p>
            <a:pPr lvl="1"/>
            <a:r>
              <a:rPr lang="en-US" dirty="0"/>
              <a:t>These can be either visual or non-visual types</a:t>
            </a:r>
          </a:p>
          <a:p>
            <a:endParaRPr lang="en-US" dirty="0"/>
          </a:p>
          <a:p>
            <a:r>
              <a:rPr lang="en-US" dirty="0"/>
              <a:t>More flexible than simply extending types using QML</a:t>
            </a:r>
          </a:p>
          <a:p>
            <a:pPr lvl="1"/>
            <a:r>
              <a:rPr lang="en-US" dirty="0"/>
              <a:t>E.g. better inheritance and coercion support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C++ Objects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0721" y="6381753"/>
            <a:ext cx="504694" cy="142875"/>
          </a:xfrm>
        </p:spPr>
        <p:txBody>
          <a:bodyPr/>
          <a:lstStyle/>
          <a:p>
            <a:fld id="{A683D178-98AA-4574-9EAA-8EB007C55176}" type="slidenum">
              <a:rPr lang="en-US" smtClean="0"/>
              <a:pPr/>
              <a:t>252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27264129"/>
      </p:ext>
    </p:extLst>
  </p:cSld>
  <p:clrMapOvr>
    <a:masterClrMapping/>
  </p:clrMapOvr>
  <p:transition spd="med">
    <p:fad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Let’s assume we want to use a QML type as below</a:t>
            </a:r>
          </a:p>
          <a:p>
            <a:pPr lvl="1"/>
            <a:r>
              <a:rPr lang="en-US" dirty="0"/>
              <a:t>Our custom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Person</a:t>
            </a:r>
            <a:r>
              <a:rPr lang="en-US" dirty="0"/>
              <a:t> type will be implemented in C++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First we need to pick a suitable base class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/>
              <a:t> for non-visual types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QQuickItem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QQuickPaintedItem</a:t>
            </a:r>
            <a:r>
              <a:rPr lang="en-US" dirty="0"/>
              <a:t> for visual types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QAbstractItemModel</a:t>
            </a:r>
            <a:r>
              <a:rPr lang="en-US" dirty="0"/>
              <a:t> for models</a:t>
            </a:r>
          </a:p>
          <a:p>
            <a:r>
              <a:rPr lang="en-US" dirty="0"/>
              <a:t>In our first simple case the choice is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93285" y="2492896"/>
            <a:ext cx="3761395" cy="1671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500" b="1" dirty="0"/>
              <a:t>// In </a:t>
            </a:r>
            <a:r>
              <a:rPr lang="fi-FI" sz="1500" b="1" dirty="0" err="1"/>
              <a:t>main.qml</a:t>
            </a:r>
            <a:r>
              <a:rPr lang="fi-FI" sz="1500" b="1" dirty="0"/>
              <a:t>:</a:t>
            </a:r>
            <a:endParaRPr lang="en-US" sz="1500" b="1" dirty="0"/>
          </a:p>
          <a:p>
            <a:r>
              <a:rPr lang="en-US" sz="1500" dirty="0"/>
              <a:t>import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People 1.0 </a:t>
            </a:r>
          </a:p>
          <a:p>
            <a:endParaRPr lang="en-US" sz="1500" dirty="0">
              <a:solidFill>
                <a:srgbClr val="C0C0C0"/>
              </a:solidFill>
            </a:endParaRPr>
          </a:p>
          <a:p>
            <a:r>
              <a:rPr lang="en-US" sz="1500" dirty="0">
                <a:solidFill>
                  <a:srgbClr val="800080"/>
                </a:solidFill>
              </a:rPr>
              <a:t>Person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name: </a:t>
            </a:r>
            <a:r>
              <a:rPr lang="en-US" sz="1500" dirty="0">
                <a:solidFill>
                  <a:srgbClr val="008000"/>
                </a:solidFill>
              </a:rPr>
              <a:t>"Bob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Jones"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</a:t>
            </a:r>
            <a:r>
              <a:rPr lang="en-US" sz="1500" dirty="0" err="1">
                <a:solidFill>
                  <a:srgbClr val="800000"/>
                </a:solidFill>
              </a:rPr>
              <a:t>shoeSize</a:t>
            </a:r>
            <a:r>
              <a:rPr lang="en-US" sz="1500" dirty="0">
                <a:solidFill>
                  <a:srgbClr val="800000"/>
                </a:solidFill>
              </a:rPr>
              <a:t>: 12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}</a:t>
            </a:r>
            <a:endParaRPr lang="fi-FI" sz="1500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integration/basicQObject</a:t>
            </a:r>
            <a:endParaRPr lang="en-US" sz="1400" dirty="0">
              <a:cs typeface="Open Sans Light"/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16089917"/>
      </p:ext>
    </p:extLst>
  </p:cSld>
  <p:clrMapOvr>
    <a:masterClrMapping/>
  </p:clrMapOvr>
  <p:transition spd="med">
    <p:fad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78399" y="4762852"/>
            <a:ext cx="7808531" cy="1186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 err="1"/>
              <a:t>int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main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/>
              <a:t>int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argc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char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 err="1">
                <a:solidFill>
                  <a:srgbClr val="000000"/>
                </a:solidFill>
              </a:rPr>
              <a:t>argv</a:t>
            </a:r>
            <a:r>
              <a:rPr lang="en-US" sz="1300" dirty="0">
                <a:solidFill>
                  <a:srgbClr val="000000"/>
                </a:solidFill>
              </a:rPr>
              <a:t>[])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QGuiApplication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a(</a:t>
            </a:r>
            <a:r>
              <a:rPr lang="en-US" sz="1300" dirty="0" err="1">
                <a:solidFill>
                  <a:srgbClr val="000000"/>
                </a:solidFill>
              </a:rPr>
              <a:t>argc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argv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r>
              <a:rPr lang="en-US" sz="1300" dirty="0"/>
              <a:t> </a:t>
            </a:r>
          </a:p>
          <a:p>
            <a:r>
              <a:rPr lang="en-US" sz="1300" dirty="0"/>
              <a:t>    </a:t>
            </a:r>
            <a:r>
              <a:rPr lang="en-US" sz="1300" b="1" dirty="0" err="1"/>
              <a:t>qmlRegisterType</a:t>
            </a:r>
            <a:r>
              <a:rPr lang="en-US" sz="1300" b="1" dirty="0">
                <a:solidFill>
                  <a:srgbClr val="000000"/>
                </a:solidFill>
              </a:rPr>
              <a:t>&lt;</a:t>
            </a:r>
            <a:r>
              <a:rPr lang="en-US" sz="1300" b="1" dirty="0" err="1">
                <a:solidFill>
                  <a:srgbClr val="800080"/>
                </a:solidFill>
              </a:rPr>
              <a:t>CppPerson</a:t>
            </a:r>
            <a:r>
              <a:rPr lang="en-US" sz="1300" b="1" dirty="0">
                <a:solidFill>
                  <a:srgbClr val="000000"/>
                </a:solidFill>
              </a:rPr>
              <a:t>&gt;(</a:t>
            </a:r>
            <a:r>
              <a:rPr lang="en-US" sz="1300" b="1" dirty="0">
                <a:solidFill>
                  <a:srgbClr val="008000"/>
                </a:solidFill>
              </a:rPr>
              <a:t>"People"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80"/>
                </a:solidFill>
              </a:rPr>
              <a:t>1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000080"/>
                </a:solidFill>
              </a:rPr>
              <a:t>0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"Person"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  <a:r>
              <a:rPr lang="en-US" sz="1300" b="1" dirty="0"/>
              <a:t>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}</a:t>
            </a:r>
            <a:endParaRPr lang="fi-FI" sz="1300" dirty="0">
              <a:solidFill>
                <a:srgbClr val="80000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78399" y="1486818"/>
            <a:ext cx="7808531" cy="3310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/>
              <a:t>class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CppPerson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public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QObject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b="1" dirty="0">
                <a:solidFill>
                  <a:srgbClr val="800080"/>
                </a:solidFill>
              </a:rPr>
              <a:t>   Q_OBJECT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800080"/>
                </a:solidFill>
              </a:rPr>
              <a:t>   Q_PROPERTY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/>
              <a:t>QString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name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READ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name</a:t>
            </a:r>
            <a:r>
              <a:rPr lang="en-US" sz="1300" b="1" dirty="0">
                <a:solidFill>
                  <a:srgbClr val="C0C0C0"/>
                </a:solidFill>
              </a:rPr>
              <a:t>     </a:t>
            </a:r>
            <a:r>
              <a:rPr lang="en-US" sz="1300" b="1" dirty="0"/>
              <a:t>WRITE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setName</a:t>
            </a:r>
            <a:r>
              <a:rPr lang="en-US" sz="1300" b="1" dirty="0">
                <a:solidFill>
                  <a:srgbClr val="000000"/>
                </a:solidFill>
              </a:rPr>
              <a:t>)</a:t>
            </a:r>
            <a:r>
              <a:rPr lang="en-US" sz="1300" b="1" dirty="0"/>
              <a:t> 	</a:t>
            </a:r>
          </a:p>
          <a:p>
            <a:r>
              <a:rPr lang="en-US" sz="1300" b="1" dirty="0">
                <a:solidFill>
                  <a:srgbClr val="800080"/>
                </a:solidFill>
              </a:rPr>
              <a:t>   Q_PROPERTY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/>
              <a:t>int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shoeSize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READ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shoeSize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WRITE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setShoeSize</a:t>
            </a:r>
            <a:r>
              <a:rPr lang="en-US" sz="1300" b="1" dirty="0">
                <a:solidFill>
                  <a:srgbClr val="000000"/>
                </a:solidFill>
              </a:rPr>
              <a:t>)</a:t>
            </a:r>
            <a:r>
              <a:rPr lang="en-US" sz="1300" b="1" dirty="0"/>
              <a:t> </a:t>
            </a:r>
          </a:p>
          <a:p>
            <a:endParaRPr lang="en-US" sz="1300" dirty="0"/>
          </a:p>
          <a:p>
            <a:r>
              <a:rPr lang="en-US" sz="1300" dirty="0"/>
              <a:t>public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CppPerson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>
                <a:solidFill>
                  <a:srgbClr val="000000"/>
                </a:solidFill>
              </a:rPr>
              <a:t>QObject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*parent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=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80"/>
                </a:solidFill>
              </a:rPr>
              <a:t>0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</a:t>
            </a:r>
            <a:endParaRPr lang="en-US" sz="1300" dirty="0"/>
          </a:p>
          <a:p>
            <a:r>
              <a:rPr lang="en-US" sz="1300" dirty="0"/>
              <a:t>   </a:t>
            </a:r>
            <a:r>
              <a:rPr lang="en-US" sz="1300" dirty="0" err="1"/>
              <a:t>QString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name</a:t>
            </a:r>
            <a:r>
              <a:rPr lang="en-US" sz="1300" dirty="0">
                <a:solidFill>
                  <a:srgbClr val="000000"/>
                </a:solidFill>
              </a:rPr>
              <a:t>()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const</a:t>
            </a:r>
            <a:r>
              <a:rPr lang="en-US" sz="1300" dirty="0">
                <a:solidFill>
                  <a:srgbClr val="000000"/>
                </a:solidFill>
              </a:rPr>
              <a:t>;</a:t>
            </a:r>
            <a:r>
              <a:rPr lang="en-US" sz="1300" dirty="0"/>
              <a:t> </a:t>
            </a:r>
          </a:p>
          <a:p>
            <a:r>
              <a:rPr lang="en-US" sz="1300" dirty="0"/>
              <a:t>   void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setName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/>
              <a:t>const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QString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&amp;name);</a:t>
            </a:r>
            <a:r>
              <a:rPr lang="en-US" sz="1300" dirty="0"/>
              <a:t> </a:t>
            </a:r>
          </a:p>
          <a:p>
            <a:r>
              <a:rPr lang="en-US" sz="1300" dirty="0"/>
              <a:t>   </a:t>
            </a:r>
            <a:r>
              <a:rPr lang="en-US" sz="1300" dirty="0" err="1"/>
              <a:t>int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shoeSize</a:t>
            </a:r>
            <a:r>
              <a:rPr lang="en-US" sz="1300" dirty="0">
                <a:solidFill>
                  <a:srgbClr val="000000"/>
                </a:solidFill>
              </a:rPr>
              <a:t>()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const</a:t>
            </a:r>
            <a:r>
              <a:rPr lang="en-US" sz="1300" dirty="0">
                <a:solidFill>
                  <a:srgbClr val="000000"/>
                </a:solidFill>
              </a:rPr>
              <a:t>;</a:t>
            </a:r>
            <a:r>
              <a:rPr lang="en-US" sz="1300" dirty="0"/>
              <a:t> </a:t>
            </a:r>
          </a:p>
          <a:p>
            <a:r>
              <a:rPr lang="en-US" sz="1300" dirty="0"/>
              <a:t>   void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setShoeSize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/>
              <a:t>int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size);</a:t>
            </a:r>
            <a:r>
              <a:rPr lang="en-US" sz="1300" dirty="0"/>
              <a:t> </a:t>
            </a:r>
          </a:p>
          <a:p>
            <a:r>
              <a:rPr lang="en-US" sz="1300" dirty="0"/>
              <a:t>private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/>
              <a:t> </a:t>
            </a:r>
          </a:p>
          <a:p>
            <a:r>
              <a:rPr lang="en-US" sz="1300" dirty="0"/>
              <a:t>   </a:t>
            </a:r>
            <a:r>
              <a:rPr lang="en-US" sz="1300" dirty="0" err="1"/>
              <a:t>QString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00"/>
                </a:solidFill>
              </a:rPr>
              <a:t>m_name</a:t>
            </a:r>
            <a:r>
              <a:rPr lang="en-US" sz="1300" dirty="0">
                <a:solidFill>
                  <a:srgbClr val="000000"/>
                </a:solidFill>
              </a:rPr>
              <a:t>;</a:t>
            </a:r>
            <a:r>
              <a:rPr lang="en-US" sz="1300" dirty="0"/>
              <a:t> </a:t>
            </a:r>
          </a:p>
          <a:p>
            <a:r>
              <a:rPr lang="en-US" sz="1300" dirty="0"/>
              <a:t>   </a:t>
            </a:r>
            <a:r>
              <a:rPr lang="en-US" sz="1300" dirty="0" err="1"/>
              <a:t>int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00"/>
                </a:solidFill>
              </a:rPr>
              <a:t>m_shoeSize</a:t>
            </a:r>
            <a:r>
              <a:rPr lang="en-US" sz="1300" dirty="0">
                <a:solidFill>
                  <a:srgbClr val="000000"/>
                </a:solidFill>
              </a:rPr>
              <a:t>;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};</a:t>
            </a:r>
            <a:endParaRPr lang="fi-FI" sz="1300" dirty="0">
              <a:solidFill>
                <a:srgbClr val="800000"/>
              </a:solidFill>
            </a:endParaRP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8574269" y="2405188"/>
            <a:ext cx="3422889" cy="901874"/>
          </a:xfrm>
          <a:prstGeom prst="borderCallout1">
            <a:avLst>
              <a:gd name="adj1" fmla="val 49306"/>
              <a:gd name="adj2" fmla="val -2191"/>
              <a:gd name="adj3" fmla="val 6614"/>
              <a:gd name="adj4" fmla="val -22050"/>
            </a:avLst>
          </a:prstGeom>
          <a:gradFill>
            <a:gsLst>
              <a:gs pos="0">
                <a:srgbClr val="86BC25"/>
              </a:gs>
              <a:gs pos="100000">
                <a:schemeClr val="accent1">
                  <a:tint val="50000"/>
                  <a:shade val="100000"/>
                  <a:satMod val="350000"/>
                  <a:lumMod val="0"/>
                  <a:lumOff val="100000"/>
                </a:schemeClr>
              </a:gs>
            </a:gsLst>
          </a:gradFill>
          <a:ln w="25400">
            <a:solidFill>
              <a:srgbClr val="86BC2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>
                <a:solidFill>
                  <a:schemeClr val="tx1"/>
                </a:solidFill>
                <a:cs typeface="Open Sans Light"/>
              </a:rPr>
              <a:t>Expose properties via Qt Meta-Object System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6724" y="1816995"/>
            <a:ext cx="7136094" cy="676408"/>
          </a:xfrm>
          <a:prstGeom prst="roundRect">
            <a:avLst/>
          </a:prstGeom>
          <a:solidFill>
            <a:srgbClr val="86BC25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8574269" y="3484513"/>
            <a:ext cx="3422889" cy="901874"/>
          </a:xfrm>
          <a:prstGeom prst="borderCallout1">
            <a:avLst>
              <a:gd name="adj1" fmla="val 49306"/>
              <a:gd name="adj2" fmla="val -2191"/>
              <a:gd name="adj3" fmla="val 28206"/>
              <a:gd name="adj4" fmla="val -90382"/>
            </a:avLst>
          </a:prstGeom>
          <a:gradFill>
            <a:gsLst>
              <a:gs pos="0">
                <a:srgbClr val="86BC25"/>
              </a:gs>
              <a:gs pos="100000">
                <a:schemeClr val="accent1">
                  <a:tint val="50000"/>
                  <a:shade val="100000"/>
                  <a:satMod val="350000"/>
                  <a:lumMod val="0"/>
                  <a:lumOff val="100000"/>
                </a:schemeClr>
              </a:gs>
            </a:gsLst>
          </a:gradFill>
          <a:ln w="25400">
            <a:solidFill>
              <a:srgbClr val="86BC2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>
                <a:solidFill>
                  <a:schemeClr val="tx1"/>
                </a:solidFill>
                <a:cs typeface="Open Sans Light"/>
              </a:rPr>
              <a:t>Setters and getters for the properties as needed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15201" y="2922803"/>
            <a:ext cx="4631542" cy="1027135"/>
          </a:xfrm>
          <a:prstGeom prst="roundRect">
            <a:avLst/>
          </a:prstGeom>
          <a:solidFill>
            <a:srgbClr val="86BC25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11" name="Line Callout 1 10"/>
          <p:cNvSpPr/>
          <p:nvPr/>
        </p:nvSpPr>
        <p:spPr>
          <a:xfrm>
            <a:off x="8574269" y="4634602"/>
            <a:ext cx="3422889" cy="1058448"/>
          </a:xfrm>
          <a:prstGeom prst="borderCallout1">
            <a:avLst>
              <a:gd name="adj1" fmla="val 49306"/>
              <a:gd name="adj2" fmla="val -65"/>
              <a:gd name="adj3" fmla="val 64197"/>
              <a:gd name="adj4" fmla="val -49184"/>
            </a:avLst>
          </a:prstGeom>
          <a:gradFill>
            <a:gsLst>
              <a:gs pos="0">
                <a:srgbClr val="86BC25"/>
              </a:gs>
              <a:gs pos="100000">
                <a:schemeClr val="accent1">
                  <a:tint val="50000"/>
                  <a:shade val="100000"/>
                  <a:satMod val="350000"/>
                  <a:lumMod val="0"/>
                  <a:lumOff val="100000"/>
                </a:schemeClr>
              </a:gs>
            </a:gsLst>
          </a:gradFill>
          <a:ln w="25400">
            <a:solidFill>
              <a:srgbClr val="86BC2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 err="1">
                <a:solidFill>
                  <a:schemeClr val="tx1"/>
                </a:solidFill>
                <a:cs typeface="Open Sans Light"/>
              </a:rPr>
              <a:t>CppPerson</a:t>
            </a:r>
            <a:r>
              <a:rPr lang="en-US" dirty="0">
                <a:solidFill>
                  <a:schemeClr val="tx1"/>
                </a:solidFill>
                <a:cs typeface="Open Sans Light"/>
              </a:rPr>
              <a:t> exposed to QML as ”Person” in the ”People 1.0” module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97269" y="5163830"/>
            <a:ext cx="5951947" cy="247391"/>
          </a:xfrm>
          <a:prstGeom prst="roundRect">
            <a:avLst/>
          </a:prstGeom>
          <a:solidFill>
            <a:srgbClr val="86BC25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285336" y="1501231"/>
            <a:ext cx="1895563" cy="250520"/>
          </a:xfrm>
          <a:prstGeom prst="roundRect">
            <a:avLst/>
          </a:prstGeom>
          <a:solidFill>
            <a:srgbClr val="86BC25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8574269" y="1300813"/>
            <a:ext cx="3422889" cy="901874"/>
          </a:xfrm>
          <a:prstGeom prst="borderCallout1">
            <a:avLst>
              <a:gd name="adj1" fmla="val 49306"/>
              <a:gd name="adj2" fmla="val -2191"/>
              <a:gd name="adj3" fmla="val 31755"/>
              <a:gd name="adj4" fmla="val -128398"/>
            </a:avLst>
          </a:prstGeom>
          <a:gradFill>
            <a:gsLst>
              <a:gs pos="0">
                <a:srgbClr val="86BC25"/>
              </a:gs>
              <a:gs pos="100000">
                <a:schemeClr val="accent1">
                  <a:tint val="50000"/>
                  <a:shade val="100000"/>
                  <a:satMod val="350000"/>
                  <a:lumMod val="0"/>
                  <a:lumOff val="100000"/>
                </a:schemeClr>
              </a:gs>
            </a:gsLst>
          </a:gradFill>
          <a:ln w="25400">
            <a:solidFill>
              <a:srgbClr val="86BC2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>
                <a:solidFill>
                  <a:schemeClr val="tx1"/>
                </a:solidFill>
                <a:cs typeface="Open Sans Light"/>
              </a:rPr>
              <a:t>Select a suitable base class for your use case</a:t>
            </a:r>
          </a:p>
        </p:txBody>
      </p:sp>
      <p:sp>
        <p:nvSpPr>
          <p:cNvPr id="1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164380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27184" y="2564904"/>
            <a:ext cx="10941646" cy="16855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/>
              <a:t>class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CppPerson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public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QObject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Q_PROPERTY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/>
              <a:t>QString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name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READ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name</a:t>
            </a:r>
            <a:r>
              <a:rPr lang="en-US" sz="1300" dirty="0">
                <a:solidFill>
                  <a:srgbClr val="C0C0C0"/>
                </a:solidFill>
              </a:rPr>
              <a:t>     </a:t>
            </a:r>
            <a:r>
              <a:rPr lang="en-US" sz="1300" dirty="0"/>
              <a:t>WRITE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setName</a:t>
            </a:r>
            <a:r>
              <a:rPr lang="en-US" sz="1300" dirty="0"/>
              <a:t>     </a:t>
            </a:r>
            <a:r>
              <a:rPr lang="en-US" sz="1300" b="1" dirty="0"/>
              <a:t>NOTIFY </a:t>
            </a:r>
            <a:r>
              <a:rPr lang="en-US" sz="1300" b="1" dirty="0" err="1"/>
              <a:t>nameChanged</a:t>
            </a:r>
            <a:r>
              <a:rPr lang="en-US" sz="1300" dirty="0">
                <a:solidFill>
                  <a:srgbClr val="000000"/>
                </a:solidFill>
              </a:rPr>
              <a:t>)</a:t>
            </a:r>
            <a:r>
              <a:rPr lang="en-US" sz="1300" dirty="0"/>
              <a:t> 	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Q_PROPERTY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/>
              <a:t>int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shoeSize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READ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shoeSize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WRITE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setShoeSize</a:t>
            </a:r>
            <a:r>
              <a:rPr lang="en-US" sz="1300" dirty="0"/>
              <a:t> </a:t>
            </a:r>
            <a:r>
              <a:rPr lang="en-US" sz="1300" b="1" dirty="0"/>
              <a:t>NOTIFY </a:t>
            </a:r>
            <a:r>
              <a:rPr lang="en-US" sz="1300" b="1" dirty="0" err="1"/>
              <a:t>shoeSizeChanged</a:t>
            </a:r>
            <a:r>
              <a:rPr lang="en-US" sz="1300" dirty="0">
                <a:solidFill>
                  <a:srgbClr val="000000"/>
                </a:solidFill>
              </a:rPr>
              <a:t>)</a:t>
            </a:r>
            <a:r>
              <a:rPr lang="en-US" sz="1300" dirty="0"/>
              <a:t> </a:t>
            </a:r>
          </a:p>
          <a:p>
            <a:r>
              <a:rPr lang="fi-FI" sz="1300" dirty="0"/>
              <a:t>   // ...</a:t>
            </a:r>
            <a:endParaRPr lang="en-US" sz="1300" dirty="0"/>
          </a:p>
          <a:p>
            <a:r>
              <a:rPr lang="en-US" sz="1300" b="1" dirty="0"/>
              <a:t>signals</a:t>
            </a:r>
            <a:r>
              <a:rPr lang="en-US" sz="1300" b="1" dirty="0">
                <a:solidFill>
                  <a:srgbClr val="000000"/>
                </a:solidFill>
              </a:rPr>
              <a:t>:</a:t>
            </a:r>
            <a:r>
              <a:rPr lang="en-US" sz="1300" b="1" dirty="0"/>
              <a:t> </a:t>
            </a:r>
          </a:p>
          <a:p>
            <a:r>
              <a:rPr lang="en-US" sz="1300" b="1" dirty="0"/>
              <a:t>   void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nameChanged</a:t>
            </a:r>
            <a:r>
              <a:rPr lang="en-US" sz="1300" b="1" dirty="0">
                <a:solidFill>
                  <a:srgbClr val="000000"/>
                </a:solidFill>
              </a:rPr>
              <a:t>();</a:t>
            </a:r>
            <a:r>
              <a:rPr lang="en-US" sz="1300" b="1" dirty="0"/>
              <a:t> </a:t>
            </a:r>
          </a:p>
          <a:p>
            <a:r>
              <a:rPr lang="en-US" sz="1300" b="1" dirty="0"/>
              <a:t>   void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shoeSizeChanged</a:t>
            </a:r>
            <a:r>
              <a:rPr lang="en-US" sz="1300" b="1" dirty="0">
                <a:solidFill>
                  <a:srgbClr val="000000"/>
                </a:solidFill>
              </a:rPr>
              <a:t>();</a:t>
            </a:r>
            <a:r>
              <a:rPr lang="en-US" sz="1300" b="1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};</a:t>
            </a:r>
            <a:endParaRPr lang="fi-FI" sz="1300" dirty="0">
              <a:solidFill>
                <a:srgbClr val="80000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29882" y="4365105"/>
            <a:ext cx="6025991" cy="1638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/>
              <a:t>void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CppPerson</a:t>
            </a:r>
            <a:r>
              <a:rPr lang="en-US" sz="1300" dirty="0">
                <a:solidFill>
                  <a:srgbClr val="000000"/>
                </a:solidFill>
              </a:rPr>
              <a:t>::</a:t>
            </a:r>
            <a:r>
              <a:rPr lang="en-US" sz="1300" dirty="0" err="1"/>
              <a:t>setName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/>
              <a:t>const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QString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&amp;name)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b="1" dirty="0"/>
              <a:t>   if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800000"/>
                </a:solidFill>
              </a:rPr>
              <a:t>m_name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!=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name)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{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</a:t>
            </a:r>
            <a:r>
              <a:rPr lang="en-US" sz="1300" b="1" dirty="0" err="1">
                <a:solidFill>
                  <a:srgbClr val="800000"/>
                </a:solidFill>
              </a:rPr>
              <a:t>m_name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=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name;</a:t>
            </a:r>
            <a:r>
              <a:rPr lang="en-US" sz="1300" b="1" dirty="0"/>
              <a:t> </a:t>
            </a:r>
          </a:p>
          <a:p>
            <a:r>
              <a:rPr lang="en-US" sz="1300" b="1" dirty="0"/>
              <a:t>      emit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nameChanged</a:t>
            </a:r>
            <a:r>
              <a:rPr lang="en-US" sz="1300" b="1" dirty="0">
                <a:solidFill>
                  <a:srgbClr val="000000"/>
                </a:solidFill>
              </a:rPr>
              <a:t>();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000000"/>
                </a:solidFill>
              </a:rPr>
              <a:t>   }</a:t>
            </a:r>
            <a:r>
              <a:rPr lang="en-US" sz="1300" b="1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}</a:t>
            </a:r>
            <a:r>
              <a:rPr lang="en-US" sz="1300" dirty="0"/>
              <a:t> </a:t>
            </a:r>
            <a:endParaRPr lang="fi-FI" sz="1300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also adding the NOTIFY signal to properties</a:t>
            </a:r>
          </a:p>
          <a:p>
            <a:pPr lvl="1"/>
            <a:r>
              <a:rPr lang="en-US" dirty="0"/>
              <a:t>Otherwise QML bindings to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Person</a:t>
            </a:r>
            <a:r>
              <a:rPr lang="en-US" dirty="0"/>
              <a:t>’s properties will not work</a:t>
            </a:r>
          </a:p>
          <a:p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NOTIFY Signal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465921" y="2766348"/>
            <a:ext cx="2930329" cy="475990"/>
          </a:xfrm>
          <a:prstGeom prst="roundRect">
            <a:avLst/>
          </a:prstGeom>
          <a:solidFill>
            <a:srgbClr val="86BC25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8" name="Line Callout 1 7"/>
          <p:cNvSpPr/>
          <p:nvPr/>
        </p:nvSpPr>
        <p:spPr>
          <a:xfrm>
            <a:off x="7329993" y="3867534"/>
            <a:ext cx="4549937" cy="901874"/>
          </a:xfrm>
          <a:prstGeom prst="borderCallout1">
            <a:avLst>
              <a:gd name="adj1" fmla="val -2083"/>
              <a:gd name="adj2" fmla="val 62164"/>
              <a:gd name="adj3" fmla="val -91615"/>
              <a:gd name="adj4" fmla="val 46222"/>
            </a:avLst>
          </a:prstGeom>
          <a:gradFill>
            <a:gsLst>
              <a:gs pos="0">
                <a:srgbClr val="86BC25"/>
              </a:gs>
              <a:gs pos="100000">
                <a:schemeClr val="accent1">
                  <a:tint val="50000"/>
                  <a:shade val="100000"/>
                  <a:satMod val="350000"/>
                  <a:lumMod val="0"/>
                  <a:lumOff val="100000"/>
                </a:schemeClr>
              </a:gs>
            </a:gsLst>
          </a:gradFill>
          <a:ln w="25400">
            <a:solidFill>
              <a:srgbClr val="86BC2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>
                <a:solidFill>
                  <a:schemeClr val="tx1"/>
                </a:solidFill>
                <a:cs typeface="Open Sans Light"/>
              </a:rPr>
              <a:t>Note the naming convention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propertyname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&gt;Changed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6912569" y="4986686"/>
            <a:ext cx="4967363" cy="901874"/>
          </a:xfrm>
          <a:prstGeom prst="borderCallout1">
            <a:avLst>
              <a:gd name="adj1" fmla="val 57427"/>
              <a:gd name="adj2" fmla="val -999"/>
              <a:gd name="adj3" fmla="val -6571"/>
              <a:gd name="adj4" fmla="val -57209"/>
            </a:avLst>
          </a:prstGeom>
          <a:gradFill>
            <a:gsLst>
              <a:gs pos="0">
                <a:srgbClr val="86BC25"/>
              </a:gs>
              <a:gs pos="100000">
                <a:schemeClr val="accent1">
                  <a:tint val="50000"/>
                  <a:shade val="100000"/>
                  <a:satMod val="350000"/>
                  <a:lumMod val="0"/>
                  <a:lumOff val="100000"/>
                </a:schemeClr>
              </a:gs>
            </a:gsLst>
          </a:gradFill>
          <a:ln w="25400">
            <a:solidFill>
              <a:srgbClr val="86BC2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en-US" dirty="0">
                <a:solidFill>
                  <a:schemeClr val="tx1"/>
                </a:solidFill>
                <a:cs typeface="Open Sans Light"/>
              </a:rPr>
              <a:t>Make sure to emit the signal only when the property actually changes!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19841" y="4520513"/>
            <a:ext cx="3258874" cy="763440"/>
          </a:xfrm>
          <a:prstGeom prst="roundRect">
            <a:avLst/>
          </a:prstGeom>
          <a:solidFill>
            <a:srgbClr val="86BC25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454226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751127" y="2564904"/>
            <a:ext cx="10492997" cy="3672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/>
              <a:t>import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People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2.1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endParaRPr lang="en-US" sz="1300" dirty="0">
              <a:solidFill>
                <a:srgbClr val="00800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 Person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person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name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"Bob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Jones"</a:t>
            </a:r>
            <a:r>
              <a:rPr lang="en-US" sz="1300" dirty="0"/>
              <a:t>; </a:t>
            </a:r>
            <a:r>
              <a:rPr lang="en-US" sz="1300" dirty="0" err="1">
                <a:solidFill>
                  <a:srgbClr val="800000"/>
                </a:solidFill>
              </a:rPr>
              <a:t>shoeSize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12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</a:t>
            </a:r>
            <a:r>
              <a:rPr lang="en-US" sz="1300" b="1" dirty="0" err="1">
                <a:solidFill>
                  <a:srgbClr val="800000"/>
                </a:solidFill>
              </a:rPr>
              <a:t>onNameChanged</a:t>
            </a:r>
            <a:r>
              <a:rPr lang="en-US" sz="1300" b="1" dirty="0"/>
              <a:t>: { console.log(</a:t>
            </a:r>
            <a:r>
              <a:rPr lang="en-US" sz="1300" b="1" dirty="0">
                <a:solidFill>
                  <a:srgbClr val="008000"/>
                </a:solidFill>
              </a:rPr>
              <a:t>"New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name: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/>
              <a:t> + name); }</a:t>
            </a:r>
            <a:endParaRPr lang="en-US" sz="1300" dirty="0"/>
          </a:p>
          <a:p>
            <a:r>
              <a:rPr lang="en-US" sz="1300" dirty="0">
                <a:solidFill>
                  <a:srgbClr val="800080"/>
                </a:solidFill>
              </a:rPr>
              <a:t>      Column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  <a:endParaRPr lang="en-US" sz="1300" dirty="0">
              <a:solidFill>
                <a:srgbClr val="00800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       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     text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"Person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name: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+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person.name</a:t>
            </a:r>
            <a:r>
              <a:rPr lang="en-US" sz="1300" dirty="0"/>
              <a:t> </a:t>
            </a:r>
          </a:p>
          <a:p>
            <a:r>
              <a:rPr lang="en-US" sz="1300" dirty="0"/>
              <a:t>         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     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     text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"Person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shoe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size: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+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person.shoeSize</a:t>
            </a:r>
            <a:r>
              <a:rPr lang="en-US" sz="1300" dirty="0"/>
              <a:t> </a:t>
            </a:r>
          </a:p>
          <a:p>
            <a:r>
              <a:rPr lang="en-US" sz="1300" dirty="0"/>
              <a:t>          } </a:t>
            </a:r>
          </a:p>
          <a:p>
            <a:r>
              <a:rPr lang="en-US" sz="1300" dirty="0"/>
              <a:t>       }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   </a:t>
            </a:r>
            <a:r>
              <a:rPr lang="en-US" sz="1300" dirty="0" err="1">
                <a:solidFill>
                  <a:srgbClr val="800080"/>
                </a:solidFill>
              </a:rPr>
              <a:t>MouseArea</a:t>
            </a:r>
            <a:r>
              <a:rPr lang="en-US" sz="1300" dirty="0"/>
              <a:t> { </a:t>
            </a:r>
          </a:p>
          <a:p>
            <a:r>
              <a:rPr lang="en-US" sz="1300" dirty="0"/>
              <a:t>          </a:t>
            </a:r>
            <a:r>
              <a:rPr lang="en-US" sz="1300" dirty="0" err="1"/>
              <a:t>anchors.fill</a:t>
            </a:r>
            <a:r>
              <a:rPr lang="en-US" sz="1300" dirty="0"/>
              <a:t>: parent </a:t>
            </a:r>
          </a:p>
          <a:p>
            <a:r>
              <a:rPr lang="en-US" sz="1300" dirty="0"/>
              <a:t>          </a:t>
            </a:r>
            <a:r>
              <a:rPr lang="en-US" sz="1300" dirty="0" err="1"/>
              <a:t>onClicked</a:t>
            </a:r>
            <a:r>
              <a:rPr lang="en-US" sz="1300" dirty="0"/>
              <a:t>: { </a:t>
            </a:r>
            <a:r>
              <a:rPr lang="en-US" sz="1300" b="1" dirty="0"/>
              <a:t>person.name = </a:t>
            </a:r>
            <a:r>
              <a:rPr lang="en-US" sz="1300" b="1" dirty="0">
                <a:solidFill>
                  <a:srgbClr val="008000"/>
                </a:solidFill>
              </a:rPr>
              <a:t>"John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Doe"</a:t>
            </a:r>
            <a:r>
              <a:rPr lang="en-US" sz="1300" b="1" dirty="0"/>
              <a:t>;</a:t>
            </a:r>
            <a:r>
              <a:rPr lang="en-US" sz="1300" dirty="0"/>
              <a:t> } </a:t>
            </a:r>
          </a:p>
          <a:p>
            <a:r>
              <a:rPr lang="en-US" sz="1300" dirty="0"/>
              <a:t>      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NOTIFY</a:t>
            </a:r>
            <a:r>
              <a:rPr lang="en-US" dirty="0"/>
              <a:t> signal can also be manually observed in QML</a:t>
            </a:r>
          </a:p>
          <a:p>
            <a:pPr lvl="1"/>
            <a:r>
              <a:rPr lang="en-US" dirty="0"/>
              <a:t>Example below shows both use cases: bindings and observers</a:t>
            </a:r>
          </a:p>
          <a:p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NOTIFY Signal</a:t>
            </a:r>
          </a:p>
        </p:txBody>
      </p:sp>
      <p:pic>
        <p:nvPicPr>
          <p:cNvPr id="6" name="Picture 5" descr="BasicQObjec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333" y="3905501"/>
            <a:ext cx="3709996" cy="1161694"/>
          </a:xfrm>
          <a:prstGeom prst="rect">
            <a:avLst/>
          </a:prstGeom>
        </p:spPr>
      </p:pic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69625050"/>
      </p:ext>
    </p:extLst>
  </p:cSld>
  <p:clrMapOvr>
    <a:masterClrMapping/>
  </p:clrMapOvr>
  <p:transition spd="med">
    <p:fad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720" y="1844826"/>
            <a:ext cx="11087386" cy="2376263"/>
          </a:xfrm>
        </p:spPr>
        <p:txBody>
          <a:bodyPr/>
          <a:lstStyle/>
          <a:p>
            <a:r>
              <a:rPr lang="en-GB" dirty="0" err="1"/>
              <a:t>Enums</a:t>
            </a:r>
            <a:r>
              <a:rPr lang="en-GB" dirty="0"/>
              <a:t> are available in QML, if added to the meta-object of a registered type </a:t>
            </a:r>
          </a:p>
          <a:p>
            <a:pPr lvl="1"/>
            <a:r>
              <a:rPr lang="en-GB" dirty="0" err="1">
                <a:latin typeface="Courier New" pitchFamily="49" charset="0"/>
                <a:cs typeface="Courier New" pitchFamily="49" charset="0"/>
              </a:rPr>
              <a:t>myProperty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MyClass.EnumValue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; // In QML</a:t>
            </a:r>
          </a:p>
          <a:p>
            <a:pPr lvl="1"/>
            <a:r>
              <a:rPr lang="en-GB" dirty="0">
                <a:latin typeface="Courier New" pitchFamily="49" charset="0"/>
                <a:cs typeface="Courier New" pitchFamily="49" charset="0"/>
              </a:rPr>
              <a:t>Q_ENUM(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MyEnum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) // In class definition </a:t>
            </a:r>
          </a:p>
          <a:p>
            <a:r>
              <a:rPr lang="en-GB" dirty="0"/>
              <a:t>List properties – rather heavy, use with care </a:t>
            </a:r>
          </a:p>
          <a:p>
            <a:pPr lvl="1"/>
            <a:r>
              <a:rPr lang="en-GB" dirty="0">
                <a:latin typeface="Courier New" pitchFamily="49" charset="0"/>
                <a:cs typeface="Courier New" pitchFamily="49" charset="0"/>
              </a:rPr>
              <a:t>states: [ State { name: “state1”, 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Q_PROPERTY(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QQmlListProperty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QState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 states READ states NOTIFY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statesChanged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/>
              <a:t>Read only property but possibly writable container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Enumerations and List Properties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7870" y="4197600"/>
            <a:ext cx="10492997" cy="743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 err="1">
                <a:solidFill>
                  <a:srgbClr val="800080"/>
                </a:solidFill>
              </a:rPr>
              <a:t>QQmlListProperty</a:t>
            </a:r>
            <a:r>
              <a:rPr lang="en-US" sz="1300" dirty="0">
                <a:solidFill>
                  <a:srgbClr val="000000"/>
                </a:solidFill>
              </a:rPr>
              <a:t>&lt;</a:t>
            </a:r>
            <a:r>
              <a:rPr lang="en-US" sz="1300" dirty="0" err="1">
                <a:solidFill>
                  <a:srgbClr val="800080"/>
                </a:solidFill>
              </a:rPr>
              <a:t>StateItem</a:t>
            </a:r>
            <a:r>
              <a:rPr lang="en-US" sz="1300" dirty="0">
                <a:solidFill>
                  <a:srgbClr val="000000"/>
                </a:solidFill>
              </a:rPr>
              <a:t>&gt;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StateList</a:t>
            </a:r>
            <a:r>
              <a:rPr lang="en-US" sz="1300" dirty="0">
                <a:solidFill>
                  <a:srgbClr val="000000"/>
                </a:solidFill>
              </a:rPr>
              <a:t>::</a:t>
            </a:r>
            <a:r>
              <a:rPr lang="en-US" sz="1300" dirty="0"/>
              <a:t>states</a:t>
            </a:r>
            <a:r>
              <a:rPr lang="en-US" sz="1300" dirty="0">
                <a:solidFill>
                  <a:srgbClr val="000000"/>
                </a:solidFill>
              </a:rPr>
              <a:t>()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dirty="0"/>
              <a:t>    return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QQmlListProperty</a:t>
            </a:r>
            <a:r>
              <a:rPr lang="en-US" sz="1300" dirty="0">
                <a:solidFill>
                  <a:srgbClr val="000000"/>
                </a:solidFill>
              </a:rPr>
              <a:t>&lt;</a:t>
            </a:r>
            <a:r>
              <a:rPr lang="en-US" sz="1300" dirty="0" err="1">
                <a:solidFill>
                  <a:srgbClr val="800080"/>
                </a:solidFill>
              </a:rPr>
              <a:t>StateItem</a:t>
            </a:r>
            <a:r>
              <a:rPr lang="en-US" sz="1300" dirty="0">
                <a:solidFill>
                  <a:srgbClr val="000000"/>
                </a:solidFill>
              </a:rPr>
              <a:t>&gt;(</a:t>
            </a:r>
            <a:r>
              <a:rPr lang="en-US" sz="1300" dirty="0"/>
              <a:t>this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80"/>
                </a:solidFill>
              </a:rPr>
              <a:t>0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&amp;</a:t>
            </a:r>
            <a:r>
              <a:rPr lang="en-US" sz="1300" dirty="0" err="1">
                <a:solidFill>
                  <a:srgbClr val="800080"/>
                </a:solidFill>
              </a:rPr>
              <a:t>StateList</a:t>
            </a:r>
            <a:r>
              <a:rPr lang="en-US" sz="1300" dirty="0">
                <a:solidFill>
                  <a:srgbClr val="000000"/>
                </a:solidFill>
              </a:rPr>
              <a:t>::</a:t>
            </a:r>
            <a:r>
              <a:rPr lang="en-US" sz="1300" dirty="0" err="1"/>
              <a:t>append_state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}</a:t>
            </a:r>
            <a:endParaRPr lang="fi-FI" sz="13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21057" y="4941168"/>
            <a:ext cx="10492997" cy="1296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/>
              <a:t>void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StateList</a:t>
            </a:r>
            <a:r>
              <a:rPr lang="en-US" sz="1300" dirty="0">
                <a:solidFill>
                  <a:srgbClr val="000000"/>
                </a:solidFill>
              </a:rPr>
              <a:t>::</a:t>
            </a:r>
            <a:r>
              <a:rPr lang="en-US" sz="1300" dirty="0" err="1"/>
              <a:t>append_state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>
                <a:solidFill>
                  <a:srgbClr val="800080"/>
                </a:solidFill>
              </a:rPr>
              <a:t>QQmlListProperty</a:t>
            </a:r>
            <a:r>
              <a:rPr lang="en-US" sz="1300" dirty="0">
                <a:solidFill>
                  <a:srgbClr val="000000"/>
                </a:solidFill>
              </a:rPr>
              <a:t>&lt;</a:t>
            </a:r>
            <a:r>
              <a:rPr lang="en-US" sz="1300" dirty="0" err="1">
                <a:solidFill>
                  <a:srgbClr val="800080"/>
                </a:solidFill>
              </a:rPr>
              <a:t>StateItem</a:t>
            </a:r>
            <a:r>
              <a:rPr lang="en-US" sz="1300" dirty="0">
                <a:solidFill>
                  <a:srgbClr val="000000"/>
                </a:solidFill>
              </a:rPr>
              <a:t>&gt;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*list,</a:t>
            </a:r>
            <a:r>
              <a:rPr lang="en-US" sz="1300" dirty="0"/>
              <a:t> </a:t>
            </a:r>
            <a:r>
              <a:rPr lang="en-US" sz="1300" dirty="0" err="1">
                <a:solidFill>
                  <a:srgbClr val="800080"/>
                </a:solidFill>
              </a:rPr>
              <a:t>StateItem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*state)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StateList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 err="1">
                <a:solidFill>
                  <a:srgbClr val="000000"/>
                </a:solidFill>
              </a:rPr>
              <a:t>stateList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=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qobject_cast</a:t>
            </a:r>
            <a:r>
              <a:rPr lang="en-US" sz="1300" dirty="0">
                <a:solidFill>
                  <a:srgbClr val="000000"/>
                </a:solidFill>
              </a:rPr>
              <a:t>&lt;</a:t>
            </a:r>
            <a:r>
              <a:rPr lang="en-US" sz="1300" dirty="0" err="1">
                <a:solidFill>
                  <a:srgbClr val="800080"/>
                </a:solidFill>
              </a:rPr>
              <a:t>StateList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*&gt;(list-&gt;</a:t>
            </a:r>
            <a:r>
              <a:rPr lang="en-US" sz="1300" dirty="0"/>
              <a:t>object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r>
              <a:rPr lang="en-US" sz="1300" dirty="0"/>
              <a:t> </a:t>
            </a:r>
          </a:p>
          <a:p>
            <a:r>
              <a:rPr lang="en-US" sz="1300" dirty="0"/>
              <a:t>    if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>
                <a:solidFill>
                  <a:srgbClr val="000000"/>
                </a:solidFill>
              </a:rPr>
              <a:t>stateList</a:t>
            </a:r>
            <a:r>
              <a:rPr lang="en-US" sz="1300" dirty="0">
                <a:solidFill>
                  <a:srgbClr val="000000"/>
                </a:solidFill>
              </a:rPr>
              <a:t>)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        state-&gt;</a:t>
            </a:r>
            <a:r>
              <a:rPr lang="en-US" sz="1300" dirty="0" err="1"/>
              <a:t>setParent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>
                <a:solidFill>
                  <a:srgbClr val="000000"/>
                </a:solidFill>
              </a:rPr>
              <a:t>stateList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        </a:t>
            </a:r>
            <a:r>
              <a:rPr lang="en-US" sz="1300" dirty="0" err="1">
                <a:solidFill>
                  <a:srgbClr val="000000"/>
                </a:solidFill>
              </a:rPr>
              <a:t>stateList</a:t>
            </a:r>
            <a:r>
              <a:rPr lang="en-US" sz="1300" dirty="0">
                <a:solidFill>
                  <a:srgbClr val="000000"/>
                </a:solidFill>
              </a:rPr>
              <a:t>-&gt;</a:t>
            </a:r>
            <a:r>
              <a:rPr lang="en-US" sz="1300" dirty="0" err="1"/>
              <a:t>m_states</a:t>
            </a:r>
            <a:r>
              <a:rPr lang="en-US" sz="1300" dirty="0" err="1">
                <a:solidFill>
                  <a:srgbClr val="000000"/>
                </a:solidFill>
              </a:rPr>
              <a:t>.</a:t>
            </a:r>
            <a:r>
              <a:rPr lang="en-US" sz="1300" dirty="0" err="1"/>
              <a:t>append</a:t>
            </a:r>
            <a:r>
              <a:rPr lang="en-US" sz="1300" dirty="0">
                <a:solidFill>
                  <a:srgbClr val="000000"/>
                </a:solidFill>
              </a:rPr>
              <a:t>(state);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        </a:t>
            </a:r>
            <a:r>
              <a:rPr lang="en-US" sz="1300" dirty="0" err="1">
                <a:solidFill>
                  <a:srgbClr val="000000"/>
                </a:solidFill>
              </a:rPr>
              <a:t>stateList</a:t>
            </a:r>
            <a:r>
              <a:rPr lang="en-US" sz="1300" dirty="0">
                <a:solidFill>
                  <a:srgbClr val="000000"/>
                </a:solidFill>
              </a:rPr>
              <a:t>-&gt;</a:t>
            </a:r>
            <a:r>
              <a:rPr lang="en-US" sz="1300" dirty="0" err="1"/>
              <a:t>statesChanged</a:t>
            </a:r>
            <a:r>
              <a:rPr lang="en-US" sz="1300" dirty="0">
                <a:solidFill>
                  <a:srgbClr val="000000"/>
                </a:solidFill>
              </a:rPr>
              <a:t>();</a:t>
            </a:r>
            <a:endParaRPr lang="fi-FI" sz="1300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54567185"/>
      </p:ext>
    </p:extLst>
  </p:cSld>
  <p:clrMapOvr>
    <a:masterClrMapping/>
  </p:clrMapOvr>
  <p:transition spd="med">
    <p:fad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Default property</a:t>
            </a:r>
          </a:p>
          <a:p>
            <a:pPr lvl="1"/>
            <a:r>
              <a:rPr lang="en-US" dirty="0"/>
              <a:t>One property of a QML type can be marked as the default</a:t>
            </a:r>
            <a:endParaRPr lang="en-GB" dirty="0"/>
          </a:p>
          <a:p>
            <a:pPr lvl="1"/>
            <a:r>
              <a:rPr lang="en-GB" dirty="0"/>
              <a:t>No need to name the property in QML</a:t>
            </a:r>
          </a:p>
          <a:p>
            <a:pPr lvl="1"/>
            <a:r>
              <a:rPr lang="en-GB" dirty="0"/>
              <a:t>For example, </a:t>
            </a:r>
            <a:r>
              <a:rPr lang="en-GB" dirty="0">
                <a:latin typeface="Courier New"/>
                <a:cs typeface="Courier New"/>
              </a:rPr>
              <a:t>delegate</a:t>
            </a:r>
            <a:r>
              <a:rPr lang="en-GB" dirty="0"/>
              <a:t> is a default property of </a:t>
            </a:r>
            <a:r>
              <a:rPr lang="en-GB" dirty="0" err="1">
                <a:latin typeface="Courier New"/>
                <a:cs typeface="Courier New"/>
              </a:rPr>
              <a:t>ListView</a:t>
            </a:r>
            <a:r>
              <a:rPr lang="en-GB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GB" dirty="0">
                <a:latin typeface="Courier New" pitchFamily="49" charset="0"/>
                <a:cs typeface="Courier New" pitchFamily="49" charset="0"/>
              </a:rPr>
              <a:t>Q_CLASSINFO(“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DefaultProperty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”, “delegate”)</a:t>
            </a:r>
          </a:p>
          <a:p>
            <a:endParaRPr lang="en-US" dirty="0"/>
          </a:p>
          <a:p>
            <a:r>
              <a:rPr lang="en-US" dirty="0"/>
              <a:t>Grouped Properties </a:t>
            </a:r>
          </a:p>
          <a:p>
            <a:pPr lvl="1"/>
            <a:r>
              <a:rPr lang="en-US" dirty="0"/>
              <a:t>A property of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*</a:t>
            </a:r>
            <a:r>
              <a:rPr lang="en-US" dirty="0"/>
              <a:t> type to another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with properties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258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and Grouped Properties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240" y="4653136"/>
            <a:ext cx="5255215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/>
              <a:t>Class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0080"/>
                </a:solidFill>
              </a:rPr>
              <a:t>Pet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public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QObject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80"/>
                </a:solidFill>
              </a:rPr>
              <a:t>    Q_OBJECT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0080"/>
                </a:solidFill>
              </a:rPr>
              <a:t>    Q_PROPERTY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/>
              <a:t>QString</a:t>
            </a:r>
            <a:r>
              <a:rPr lang="en-US" sz="1200" dirty="0"/>
              <a:t> name 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name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WRITE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setName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0080"/>
                </a:solidFill>
              </a:rPr>
              <a:t>    Q_PROPERTY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WRITE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setColor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endParaRPr lang="fi-FI" sz="1300" dirty="0">
              <a:solidFill>
                <a:srgbClr val="80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526348" y="4653136"/>
            <a:ext cx="5255215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/>
              <a:t>Class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0080"/>
                </a:solidFill>
              </a:rPr>
              <a:t>Person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public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QObject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80"/>
                </a:solidFill>
              </a:rPr>
              <a:t>    Q_OBJECT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0080"/>
                </a:solidFill>
              </a:rPr>
              <a:t>    Q_PROPERTY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Pet *pet 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pet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r>
              <a:rPr lang="en-US" sz="1200" dirty="0"/>
              <a:t> </a:t>
            </a:r>
          </a:p>
          <a:p>
            <a:endParaRPr lang="fi-FI" sz="1300" dirty="0">
              <a:solidFill>
                <a:srgbClr val="8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51240" y="5877272"/>
            <a:ext cx="11230323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/>
              <a:t>pet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{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0000"/>
                </a:solidFill>
              </a:rPr>
              <a:t>name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“</a:t>
            </a:r>
            <a:r>
              <a:rPr lang="en-US" sz="1200" dirty="0" err="1"/>
              <a:t>Muffit</a:t>
            </a:r>
            <a:r>
              <a:rPr lang="en-US" sz="1200" dirty="0"/>
              <a:t>”;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0000"/>
                </a:solidFill>
              </a:rPr>
              <a:t>color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”brown”</a:t>
            </a:r>
            <a:r>
              <a:rPr lang="en-US" sz="1200" dirty="0"/>
              <a:t>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} </a:t>
            </a:r>
            <a:br>
              <a:rPr lang="en-US" sz="1200" dirty="0"/>
            </a:br>
            <a:endParaRPr lang="fi-FI" sz="1300" dirty="0">
              <a:solidFill>
                <a:srgbClr val="800000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24762533"/>
      </p:ext>
    </p:extLst>
  </p:cSld>
  <p:clrMapOvr>
    <a:masterClrMapping/>
  </p:clrMapOvr>
  <p:transition spd="med">
    <p:fad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QQmlParserStatus</a:t>
            </a:r>
            <a:r>
              <a:rPr lang="en-GB" dirty="0"/>
              <a:t> interface</a:t>
            </a:r>
          </a:p>
          <a:p>
            <a:r>
              <a:rPr lang="en-GB" dirty="0"/>
              <a:t>Provides several methods to follow component initialization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Optimized Way to Create Costly Structures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4995" y="2745673"/>
            <a:ext cx="9392796" cy="21954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/>
              <a:t>class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Example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public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QObject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public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QQmlParserStatus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Q_OBJECT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Q_INTERFACES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80"/>
                </a:solidFill>
              </a:rPr>
              <a:t>QQmlParserStatus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/>
              <a:t>public</a:t>
            </a:r>
            <a:r>
              <a:rPr lang="en-US" dirty="0">
                <a:solidFill>
                  <a:srgbClr val="000000"/>
                </a:solidFill>
              </a:rPr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/>
              <a:t>virtual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void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componentComplete</a:t>
            </a:r>
            <a:r>
              <a:rPr lang="en-US" dirty="0">
                <a:solidFill>
                  <a:srgbClr val="000000"/>
                </a:solidFill>
              </a:rPr>
              <a:t>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 err="1"/>
              <a:t>qDebug</a:t>
            </a:r>
            <a:r>
              <a:rPr lang="en-US" dirty="0">
                <a:solidFill>
                  <a:srgbClr val="000000"/>
                </a:solidFill>
              </a:rPr>
              <a:t>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&lt;&lt;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Woohoo</a:t>
            </a:r>
            <a:r>
              <a:rPr lang="en-US" dirty="0">
                <a:solidFill>
                  <a:srgbClr val="008000"/>
                </a:solidFill>
              </a:rPr>
              <a:t>!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Now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to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do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my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costly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initialization"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000000"/>
                </a:solidFill>
              </a:rPr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};</a:t>
            </a:r>
            <a:r>
              <a:rPr lang="en-US" dirty="0"/>
              <a:t> </a:t>
            </a:r>
            <a:endParaRPr lang="fi-FI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88903096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File Structure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id</a:t>
            </a:r>
          </a:p>
          <a:p>
            <a:r>
              <a:rPr lang="en-US" dirty="0"/>
              <a:t>property declarations</a:t>
            </a:r>
          </a:p>
          <a:p>
            <a:r>
              <a:rPr lang="en-US" dirty="0"/>
              <a:t>signal declarations</a:t>
            </a:r>
          </a:p>
          <a:p>
            <a:r>
              <a:rPr lang="en-US" dirty="0"/>
              <a:t>JavaScript functions</a:t>
            </a:r>
          </a:p>
          <a:p>
            <a:r>
              <a:rPr lang="en-US" dirty="0"/>
              <a:t>object properties</a:t>
            </a:r>
          </a:p>
          <a:p>
            <a:r>
              <a:rPr lang="en-US" dirty="0"/>
              <a:t>child objects</a:t>
            </a:r>
          </a:p>
          <a:p>
            <a:r>
              <a:rPr lang="en-US" dirty="0"/>
              <a:t>States</a:t>
            </a:r>
          </a:p>
          <a:p>
            <a:pPr lvl="1"/>
            <a:r>
              <a:rPr lang="en-US" dirty="0"/>
              <a:t>If you have only one state, omit []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states: State { name: “</a:t>
            </a:r>
            <a:r>
              <a:rPr lang="en-US" dirty="0" err="1">
                <a:latin typeface="Courier New"/>
                <a:cs typeface="Courier New"/>
              </a:rPr>
              <a:t>CoolState</a:t>
            </a:r>
            <a:r>
              <a:rPr lang="en-US" dirty="0">
                <a:latin typeface="Courier New"/>
                <a:cs typeface="Courier New"/>
              </a:rPr>
              <a:t>” }</a:t>
            </a:r>
          </a:p>
          <a:p>
            <a:r>
              <a:rPr lang="en-US" dirty="0"/>
              <a:t>transitions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Grouped properties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anchors { left: </a:t>
            </a:r>
            <a:r>
              <a:rPr lang="en-US" dirty="0" err="1">
                <a:latin typeface="Courier New"/>
                <a:cs typeface="Courier New"/>
              </a:rPr>
              <a:t>parent.left</a:t>
            </a:r>
            <a:r>
              <a:rPr lang="en-US" dirty="0">
                <a:latin typeface="Courier New"/>
                <a:cs typeface="Courier New"/>
              </a:rPr>
              <a:t>; </a:t>
            </a:r>
            <a:r>
              <a:rPr lang="en-US" dirty="0" err="1">
                <a:latin typeface="Courier New"/>
                <a:cs typeface="Courier New"/>
              </a:rPr>
              <a:t>leftMargin</a:t>
            </a:r>
            <a:r>
              <a:rPr lang="en-US" dirty="0">
                <a:latin typeface="Courier New"/>
                <a:cs typeface="Courier New"/>
              </a:rPr>
              <a:t>: 42}</a:t>
            </a:r>
          </a:p>
          <a:p>
            <a:r>
              <a:rPr lang="en-US" dirty="0"/>
              <a:t>JS </a:t>
            </a:r>
          </a:p>
          <a:p>
            <a:pPr lvl="1"/>
            <a:r>
              <a:rPr lang="en-US" dirty="0"/>
              <a:t>Single line</a:t>
            </a:r>
          </a:p>
          <a:p>
            <a:pPr lvl="1"/>
            <a:r>
              <a:rPr lang="en-US" dirty="0"/>
              <a:t>JS code block (couple of lines)</a:t>
            </a:r>
          </a:p>
          <a:p>
            <a:pPr lvl="1"/>
            <a:r>
              <a:rPr lang="en-US" dirty="0"/>
              <a:t>JS function</a:t>
            </a:r>
          </a:p>
          <a:p>
            <a:pPr lvl="1"/>
            <a:r>
              <a:rPr lang="en-US" dirty="0"/>
              <a:t>JS file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import “folder/</a:t>
            </a:r>
            <a:r>
              <a:rPr lang="en-US" dirty="0" err="1">
                <a:latin typeface="Courier New"/>
                <a:cs typeface="Courier New"/>
              </a:rPr>
              <a:t>sqllite.js</a:t>
            </a:r>
            <a:r>
              <a:rPr lang="en-US" dirty="0">
                <a:latin typeface="Courier New"/>
                <a:cs typeface="Courier New"/>
              </a:rPr>
              <a:t>” </a:t>
            </a:r>
            <a:r>
              <a:rPr lang="en-US" dirty="0"/>
              <a:t>as Database</a:t>
            </a:r>
          </a:p>
          <a:p>
            <a:r>
              <a:rPr lang="en-US" dirty="0"/>
              <a:t>Use descriptive ids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videoPlayer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imageLoader</a:t>
            </a:r>
            <a:r>
              <a:rPr lang="en-US" dirty="0"/>
              <a:t> etc.</a:t>
            </a:r>
          </a:p>
          <a:p>
            <a:pPr lvl="1"/>
            <a:r>
              <a:rPr lang="en-US" dirty="0"/>
              <a:t>Sometimes el suffix used to separate from properties</a:t>
            </a:r>
          </a:p>
          <a:p>
            <a:pPr lvl="1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29368918"/>
      </p:ext>
    </p:extLst>
  </p:cSld>
  <p:clrMapOvr>
    <a:masterClrMapping/>
  </p:clrMapOvr>
  <p:transition spd="med">
    <p:fad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visual items, different base class is needed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QQuickItem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QQuickPaintedItem</a:t>
            </a:r>
            <a:r>
              <a:rPr lang="en-US" dirty="0"/>
              <a:t> instead of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Paint function also needs to be implemented</a:t>
            </a:r>
          </a:p>
          <a:p>
            <a:pPr lvl="1"/>
            <a:r>
              <a:rPr lang="en-US" dirty="0"/>
              <a:t>Otherwise the usage stays the same</a:t>
            </a:r>
          </a:p>
          <a:p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Items</a:t>
            </a:r>
          </a:p>
        </p:txBody>
      </p:sp>
      <p:pic>
        <p:nvPicPr>
          <p:cNvPr id="5" name="Picture 4" descr="BasicItem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01" y="3930848"/>
            <a:ext cx="4012715" cy="22672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36886" y="3140969"/>
            <a:ext cx="6396498" cy="3057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/>
              <a:t>import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QtQuick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2.1</a:t>
            </a:r>
          </a:p>
          <a:p>
            <a:r>
              <a:rPr lang="en-US" sz="1300" b="1" dirty="0"/>
              <a:t>import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Charts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1.0 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300;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200 </a:t>
            </a:r>
          </a:p>
          <a:p>
            <a:r>
              <a:rPr lang="en-US" sz="1300" b="1" dirty="0">
                <a:solidFill>
                  <a:srgbClr val="800080"/>
                </a:solidFill>
              </a:rPr>
              <a:t>   </a:t>
            </a:r>
            <a:r>
              <a:rPr lang="en-US" sz="1300" b="1" dirty="0" err="1">
                <a:solidFill>
                  <a:srgbClr val="800080"/>
                </a:solidFill>
              </a:rPr>
              <a:t>PieChart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{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id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aPieChart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</a:t>
            </a:r>
            <a:r>
              <a:rPr lang="en-US" sz="1300" b="1" dirty="0" err="1">
                <a:solidFill>
                  <a:srgbClr val="800000"/>
                </a:solidFill>
              </a:rPr>
              <a:t>anchors.centerIn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parent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width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100;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800000"/>
                </a:solidFill>
              </a:rPr>
              <a:t>height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100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name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"A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simple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pie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chart"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color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"red"</a:t>
            </a:r>
            <a:r>
              <a:rPr lang="en-US" sz="1300" b="1" dirty="0"/>
              <a:t> </a:t>
            </a:r>
          </a:p>
          <a:p>
            <a:r>
              <a:rPr lang="en-US" sz="1300" b="1" dirty="0"/>
              <a:t>   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</a:p>
          <a:p>
            <a:r>
              <a:rPr lang="fi-FI" sz="1300" dirty="0"/>
              <a:t>      </a:t>
            </a:r>
            <a:r>
              <a:rPr lang="fi-FI" sz="1300" dirty="0">
                <a:solidFill>
                  <a:srgbClr val="008000"/>
                </a:solidFill>
              </a:rPr>
              <a:t>//</a:t>
            </a:r>
            <a:r>
              <a:rPr lang="fi-FI" sz="1300" dirty="0"/>
              <a:t> </a:t>
            </a:r>
            <a:r>
              <a:rPr lang="fi-FI" sz="1300" dirty="0">
                <a:solidFill>
                  <a:srgbClr val="008000"/>
                </a:solidFill>
              </a:rPr>
              <a:t>...</a:t>
            </a:r>
            <a:endParaRPr lang="en-US" sz="1300" dirty="0">
              <a:solidFill>
                <a:srgbClr val="008000"/>
              </a:solidFill>
            </a:endParaRPr>
          </a:p>
          <a:p>
            <a:r>
              <a:rPr lang="en-US" sz="1300" dirty="0">
                <a:solidFill>
                  <a:srgbClr val="800000"/>
                </a:solidFill>
              </a:rPr>
              <a:t>      text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aPieChart.name </a:t>
            </a:r>
          </a:p>
          <a:p>
            <a:r>
              <a:rPr lang="en-US" sz="1300" dirty="0"/>
              <a:t>   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integration/basicItem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870097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Items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6886" y="1340769"/>
            <a:ext cx="11220679" cy="1712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/>
              <a:t>class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PieChart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public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800080"/>
                </a:solidFill>
              </a:rPr>
              <a:t>QQuickPaintedItem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 Q_OBJECT</a:t>
            </a:r>
            <a:r>
              <a:rPr lang="en-US" sz="1300" dirty="0"/>
              <a:t> </a:t>
            </a:r>
          </a:p>
          <a:p>
            <a:r>
              <a:rPr lang="en-US" sz="1300" b="1" dirty="0">
                <a:solidFill>
                  <a:srgbClr val="800080"/>
                </a:solidFill>
              </a:rPr>
              <a:t>   Q_PROPERTY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800080"/>
                </a:solidFill>
              </a:rPr>
              <a:t>QString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name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READ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name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WRITE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setName</a:t>
            </a:r>
            <a:r>
              <a:rPr lang="en-US" sz="1300" b="1" dirty="0"/>
              <a:t> NOTIFY </a:t>
            </a:r>
            <a:r>
              <a:rPr lang="en-US" sz="1300" b="1" dirty="0" err="1"/>
              <a:t>nameChanged</a:t>
            </a:r>
            <a:r>
              <a:rPr lang="en-US" sz="1300" b="1" dirty="0">
                <a:solidFill>
                  <a:srgbClr val="000000"/>
                </a:solidFill>
              </a:rPr>
              <a:t>)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800080"/>
                </a:solidFill>
              </a:rPr>
              <a:t>   Q_PROPERTY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800080"/>
                </a:solidFill>
              </a:rPr>
              <a:t>QColor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color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READ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color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WRITE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setColor</a:t>
            </a:r>
            <a:r>
              <a:rPr lang="en-US" sz="1300" b="1" dirty="0"/>
              <a:t> NOTIFY </a:t>
            </a:r>
            <a:r>
              <a:rPr lang="en-US" sz="1300" b="1" dirty="0" err="1"/>
              <a:t>colorChanged</a:t>
            </a:r>
            <a:r>
              <a:rPr lang="en-US" sz="1300" b="1" dirty="0">
                <a:solidFill>
                  <a:srgbClr val="000000"/>
                </a:solidFill>
              </a:rPr>
              <a:t>)</a:t>
            </a:r>
            <a:r>
              <a:rPr lang="en-US" sz="1300" b="1" dirty="0"/>
              <a:t> </a:t>
            </a:r>
            <a:endParaRPr lang="en-US" sz="1300" dirty="0"/>
          </a:p>
          <a:p>
            <a:r>
              <a:rPr lang="en-US" sz="1300" dirty="0"/>
              <a:t>public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/>
              <a:t> </a:t>
            </a:r>
          </a:p>
          <a:p>
            <a:r>
              <a:rPr lang="en-US" sz="1300" b="1" dirty="0"/>
              <a:t>   void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paint(</a:t>
            </a:r>
            <a:r>
              <a:rPr lang="en-US" sz="1300" b="1" dirty="0" err="1">
                <a:solidFill>
                  <a:srgbClr val="800080"/>
                </a:solidFill>
              </a:rPr>
              <a:t>QPainter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*painter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  <a:endParaRPr lang="fi-FI" sz="1300" b="1" dirty="0">
              <a:solidFill>
                <a:srgbClr val="000000"/>
              </a:solidFill>
            </a:endParaRPr>
          </a:p>
          <a:p>
            <a:r>
              <a:rPr lang="fi-FI" sz="1300" dirty="0"/>
              <a:t>   //</a:t>
            </a:r>
            <a:r>
              <a:rPr lang="fi-FI" sz="1300" dirty="0">
                <a:solidFill>
                  <a:srgbClr val="000000"/>
                </a:solidFill>
              </a:rPr>
              <a:t> </a:t>
            </a:r>
            <a:r>
              <a:rPr lang="fi-FI" sz="1300" dirty="0"/>
              <a:t>...</a:t>
            </a:r>
            <a:endParaRPr lang="en-US" sz="1300" dirty="0"/>
          </a:p>
          <a:p>
            <a:r>
              <a:rPr lang="en-US" sz="1300" dirty="0">
                <a:solidFill>
                  <a:srgbClr val="000000"/>
                </a:solidFill>
              </a:rPr>
              <a:t>};</a:t>
            </a:r>
            <a:endParaRPr lang="fi-FI" sz="1300" dirty="0">
              <a:solidFill>
                <a:srgbClr val="8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6889" y="3057224"/>
            <a:ext cx="11220679" cy="1868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 err="1">
                <a:solidFill>
                  <a:srgbClr val="800080"/>
                </a:solidFill>
              </a:rPr>
              <a:t>PieChart</a:t>
            </a:r>
            <a:r>
              <a:rPr lang="en-US" sz="1300" dirty="0">
                <a:solidFill>
                  <a:srgbClr val="000000"/>
                </a:solidFill>
              </a:rPr>
              <a:t>::</a:t>
            </a:r>
            <a:r>
              <a:rPr lang="en-US" sz="1300" dirty="0" err="1">
                <a:solidFill>
                  <a:srgbClr val="800080"/>
                </a:solidFill>
              </a:rPr>
              <a:t>PieChart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>
                <a:solidFill>
                  <a:srgbClr val="800080"/>
                </a:solidFill>
              </a:rPr>
              <a:t>QQuickPaintedItem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*parent)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QQuickPaintedItem</a:t>
            </a:r>
            <a:r>
              <a:rPr lang="en-US" sz="1300" dirty="0">
                <a:solidFill>
                  <a:srgbClr val="000000"/>
                </a:solidFill>
              </a:rPr>
              <a:t>(parent)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8000"/>
                </a:solidFill>
              </a:rPr>
              <a:t> </a:t>
            </a:r>
            <a:endParaRPr lang="en-US" sz="1300" b="1" dirty="0"/>
          </a:p>
          <a:p>
            <a:r>
              <a:rPr lang="en-US" sz="1300" dirty="0">
                <a:solidFill>
                  <a:srgbClr val="000000"/>
                </a:solidFill>
              </a:rPr>
              <a:t>}</a:t>
            </a:r>
            <a:endParaRPr lang="en-US" sz="1300" dirty="0"/>
          </a:p>
          <a:p>
            <a:r>
              <a:rPr lang="en-US" sz="1300" b="1" dirty="0"/>
              <a:t>void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800080"/>
                </a:solidFill>
              </a:rPr>
              <a:t>PieChart</a:t>
            </a:r>
            <a:r>
              <a:rPr lang="en-US" sz="1300" b="1" dirty="0">
                <a:solidFill>
                  <a:srgbClr val="000000"/>
                </a:solidFill>
              </a:rPr>
              <a:t>::paint(</a:t>
            </a:r>
            <a:r>
              <a:rPr lang="en-US" sz="1300" b="1" dirty="0" err="1">
                <a:solidFill>
                  <a:srgbClr val="800080"/>
                </a:solidFill>
              </a:rPr>
              <a:t>QPainter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*painter)</a:t>
            </a:r>
            <a:r>
              <a:rPr lang="en-US" sz="1300" b="1" dirty="0"/>
              <a:t> </a:t>
            </a:r>
            <a:r>
              <a:rPr lang="en-US" sz="1300" b="1" dirty="0">
                <a:solidFill>
                  <a:srgbClr val="000000"/>
                </a:solidFill>
              </a:rPr>
              <a:t>{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800080"/>
                </a:solidFill>
              </a:rPr>
              <a:t>   </a:t>
            </a:r>
            <a:r>
              <a:rPr lang="en-US" sz="1300" b="1" dirty="0" err="1">
                <a:solidFill>
                  <a:srgbClr val="800080"/>
                </a:solidFill>
              </a:rPr>
              <a:t>QPen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pen(</a:t>
            </a:r>
            <a:r>
              <a:rPr lang="en-US" sz="1300" b="1" dirty="0" err="1">
                <a:solidFill>
                  <a:srgbClr val="800000"/>
                </a:solidFill>
              </a:rPr>
              <a:t>m_color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80"/>
                </a:solidFill>
              </a:rPr>
              <a:t>2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000000"/>
                </a:solidFill>
              </a:rPr>
              <a:t>   painter-&gt;</a:t>
            </a:r>
            <a:r>
              <a:rPr lang="en-US" sz="1300" b="1" dirty="0" err="1"/>
              <a:t>setPen</a:t>
            </a:r>
            <a:r>
              <a:rPr lang="en-US" sz="1300" b="1" dirty="0">
                <a:solidFill>
                  <a:srgbClr val="000000"/>
                </a:solidFill>
              </a:rPr>
              <a:t>(pen);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000000"/>
                </a:solidFill>
              </a:rPr>
              <a:t>   painter-&gt;</a:t>
            </a:r>
            <a:r>
              <a:rPr lang="en-US" sz="1300" b="1" dirty="0" err="1"/>
              <a:t>setRenderHints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800080"/>
                </a:solidFill>
              </a:rPr>
              <a:t>QPainter</a:t>
            </a:r>
            <a:r>
              <a:rPr lang="en-US" sz="1300" b="1" dirty="0">
                <a:solidFill>
                  <a:srgbClr val="000000"/>
                </a:solidFill>
              </a:rPr>
              <a:t>::</a:t>
            </a:r>
            <a:r>
              <a:rPr lang="en-US" sz="1300" b="1" dirty="0">
                <a:solidFill>
                  <a:srgbClr val="800080"/>
                </a:solidFill>
              </a:rPr>
              <a:t>Antialiasing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true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000000"/>
                </a:solidFill>
              </a:rPr>
              <a:t>   painter-&gt;</a:t>
            </a:r>
            <a:r>
              <a:rPr lang="en-US" sz="1300" b="1" dirty="0" err="1"/>
              <a:t>drawPie</a:t>
            </a:r>
            <a:r>
              <a:rPr lang="en-US" sz="1300" b="1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000000"/>
                </a:solidFill>
              </a:rPr>
              <a:t>boundingRect</a:t>
            </a:r>
            <a:r>
              <a:rPr lang="en-US" sz="1300" b="1" dirty="0">
                <a:solidFill>
                  <a:srgbClr val="000000"/>
                </a:solidFill>
              </a:rPr>
              <a:t>(),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80"/>
                </a:solidFill>
              </a:rPr>
              <a:t>90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*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80"/>
                </a:solidFill>
              </a:rPr>
              <a:t>16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80"/>
                </a:solidFill>
              </a:rPr>
              <a:t>290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00"/>
                </a:solidFill>
              </a:rPr>
              <a:t>*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80"/>
                </a:solidFill>
              </a:rPr>
              <a:t>16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  <a:r>
              <a:rPr lang="en-US" sz="1300" b="1" dirty="0"/>
              <a:t> </a:t>
            </a:r>
          </a:p>
          <a:p>
            <a:r>
              <a:rPr lang="en-US" sz="1300" b="1" dirty="0">
                <a:solidFill>
                  <a:srgbClr val="000000"/>
                </a:solidFill>
              </a:rPr>
              <a:t>}</a:t>
            </a:r>
            <a:endParaRPr lang="fi-FI" sz="1300" b="1" dirty="0">
              <a:solidFill>
                <a:srgbClr val="80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6886" y="4925315"/>
            <a:ext cx="11220679" cy="9016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 err="1"/>
              <a:t>int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main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/>
              <a:t>int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argc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char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 err="1">
                <a:solidFill>
                  <a:srgbClr val="000000"/>
                </a:solidFill>
              </a:rPr>
              <a:t>argv</a:t>
            </a:r>
            <a:r>
              <a:rPr lang="en-US" sz="1300" dirty="0">
                <a:solidFill>
                  <a:srgbClr val="000000"/>
                </a:solidFill>
              </a:rPr>
              <a:t>[])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QGuiApplication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a(</a:t>
            </a:r>
            <a:r>
              <a:rPr lang="en-US" sz="1300" dirty="0" err="1">
                <a:solidFill>
                  <a:srgbClr val="000000"/>
                </a:solidFill>
              </a:rPr>
              <a:t>argc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argv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r>
              <a:rPr lang="en-US" sz="1300" dirty="0"/>
              <a:t> </a:t>
            </a:r>
          </a:p>
          <a:p>
            <a:r>
              <a:rPr lang="en-US" sz="1300" dirty="0"/>
              <a:t>   </a:t>
            </a:r>
            <a:r>
              <a:rPr lang="en-US" sz="1300" b="1" dirty="0" err="1"/>
              <a:t>qmlRegisterType</a:t>
            </a:r>
            <a:r>
              <a:rPr lang="en-US" sz="1300" b="1" dirty="0">
                <a:solidFill>
                  <a:srgbClr val="000000"/>
                </a:solidFill>
              </a:rPr>
              <a:t>&lt;</a:t>
            </a:r>
            <a:r>
              <a:rPr lang="en-US" sz="1300" b="1" dirty="0" err="1">
                <a:solidFill>
                  <a:srgbClr val="800080"/>
                </a:solidFill>
              </a:rPr>
              <a:t>PieChart</a:t>
            </a:r>
            <a:r>
              <a:rPr lang="en-US" sz="1300" b="1" dirty="0">
                <a:solidFill>
                  <a:srgbClr val="000000"/>
                </a:solidFill>
              </a:rPr>
              <a:t>&gt;(</a:t>
            </a:r>
            <a:r>
              <a:rPr lang="en-US" sz="1300" b="1" dirty="0">
                <a:solidFill>
                  <a:srgbClr val="008000"/>
                </a:solidFill>
              </a:rPr>
              <a:t>"Charts"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0080"/>
                </a:solidFill>
              </a:rPr>
              <a:t>1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000080"/>
                </a:solidFill>
              </a:rPr>
              <a:t>0</a:t>
            </a:r>
            <a:r>
              <a:rPr lang="en-US" sz="1300" b="1" dirty="0">
                <a:solidFill>
                  <a:srgbClr val="000000"/>
                </a:solidFill>
              </a:rPr>
              <a:t>,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 err="1">
                <a:solidFill>
                  <a:srgbClr val="008000"/>
                </a:solidFill>
              </a:rPr>
              <a:t>PieChart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>
                <a:solidFill>
                  <a:srgbClr val="000000"/>
                </a:solidFill>
              </a:rPr>
              <a:t>);</a:t>
            </a:r>
            <a:r>
              <a:rPr lang="en-US" sz="1300" b="1" dirty="0"/>
              <a:t>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/>
              <a:t> 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95073670"/>
      </p:ext>
    </p:extLst>
  </p:cSld>
  <p:clrMapOvr>
    <a:masterClrMapping/>
  </p:clrMapOvr>
  <p:transition spd="med">
    <p:fad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Derive 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QQuickItem</a:t>
            </a:r>
            <a:endParaRPr lang="en-US" dirty="0"/>
          </a:p>
          <a:p>
            <a:pPr lvl="1"/>
            <a:r>
              <a:rPr lang="en-US" dirty="0"/>
              <a:t>Implement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updatePaintNode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pPr lvl="1"/>
            <a:r>
              <a:rPr lang="en-US" dirty="0"/>
              <a:t>More efficient than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paint()</a:t>
            </a:r>
            <a:r>
              <a:rPr lang="en-US" dirty="0"/>
              <a:t>, which occurs in two phases – must be painted into the buffer (</a:t>
            </a:r>
            <a:r>
              <a:rPr lang="en-US" dirty="0" err="1">
                <a:latin typeface="Courier New"/>
                <a:cs typeface="Courier New"/>
              </a:rPr>
              <a:t>QSGTextureNode</a:t>
            </a:r>
            <a:r>
              <a:rPr lang="en-US" dirty="0"/>
              <a:t>), rendered by the scene graph renderer</a:t>
            </a:r>
          </a:p>
          <a:p>
            <a:endParaRPr lang="en-US" dirty="0"/>
          </a:p>
          <a:p>
            <a:r>
              <a:rPr lang="en-US" dirty="0"/>
              <a:t>Create and initialize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QSGNode</a:t>
            </a:r>
            <a:r>
              <a:rPr lang="en-US" dirty="0"/>
              <a:t> subclass (e.g.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QSGGeometryNode</a:t>
            </a:r>
            <a:r>
              <a:rPr lang="en-US" dirty="0"/>
              <a:t>)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QSGGeometry</a:t>
            </a:r>
            <a:r>
              <a:rPr lang="en-US" dirty="0"/>
              <a:t> to specify the mesh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QSGMaterial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to specify the texture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QSGNode</a:t>
            </a:r>
            <a:r>
              <a:rPr lang="en-US" dirty="0">
                <a:latin typeface="Courier New"/>
                <a:cs typeface="Courier New"/>
              </a:rPr>
              <a:t>::preprocess()</a:t>
            </a:r>
            <a:r>
              <a:rPr lang="en-US" dirty="0"/>
              <a:t>, if the node changes in every frame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to other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-based classes:</a:t>
            </a:r>
          </a:p>
          <a:p>
            <a:pPr lvl="1"/>
            <a:r>
              <a:rPr lang="en-US" dirty="0"/>
              <a:t>Add properties, enumerations, signals/slots,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Q_INVOKABLE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Qt Quick Items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58949478"/>
      </p:ext>
    </p:extLst>
  </p:cSld>
  <p:clrMapOvr>
    <a:masterClrMapping/>
  </p:clrMapOvr>
  <p:transition spd="med">
    <p:fad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Scene Graph Items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4760" y="1336230"/>
            <a:ext cx="10150944" cy="2674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000080"/>
                </a:solidFill>
              </a:rPr>
              <a:t>#include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&lt;</a:t>
            </a:r>
            <a:r>
              <a:rPr lang="en-US" sz="1300" dirty="0" err="1">
                <a:solidFill>
                  <a:srgbClr val="008000"/>
                </a:solidFill>
              </a:rPr>
              <a:t>QQuickItem</a:t>
            </a:r>
            <a:r>
              <a:rPr lang="en-US" sz="1300" dirty="0">
                <a:solidFill>
                  <a:srgbClr val="008000"/>
                </a:solidFill>
              </a:rPr>
              <a:t>&gt;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80"/>
                </a:solidFill>
              </a:rPr>
              <a:t>#include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&lt;</a:t>
            </a:r>
            <a:r>
              <a:rPr lang="en-US" sz="1300" dirty="0" err="1">
                <a:solidFill>
                  <a:srgbClr val="008000"/>
                </a:solidFill>
              </a:rPr>
              <a:t>QSGGeometry</a:t>
            </a:r>
            <a:r>
              <a:rPr lang="en-US" sz="1300" dirty="0">
                <a:solidFill>
                  <a:srgbClr val="008000"/>
                </a:solidFill>
              </a:rPr>
              <a:t>&gt;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80"/>
                </a:solidFill>
              </a:rPr>
              <a:t>#include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&lt;</a:t>
            </a:r>
            <a:r>
              <a:rPr lang="en-US" sz="1300" dirty="0" err="1">
                <a:solidFill>
                  <a:srgbClr val="008000"/>
                </a:solidFill>
              </a:rPr>
              <a:t>QSGFlatColorMaterial</a:t>
            </a:r>
            <a:r>
              <a:rPr lang="en-US" sz="1300" dirty="0">
                <a:solidFill>
                  <a:srgbClr val="008000"/>
                </a:solidFill>
              </a:rPr>
              <a:t>&gt;</a:t>
            </a:r>
            <a:r>
              <a:rPr lang="en-US" sz="1300" dirty="0"/>
              <a:t> </a:t>
            </a:r>
          </a:p>
          <a:p>
            <a:endParaRPr lang="en-US" sz="1300" dirty="0"/>
          </a:p>
          <a:p>
            <a:r>
              <a:rPr lang="en-US" sz="1300" dirty="0"/>
              <a:t>class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TriangleItem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public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QQuickItem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Q_OBJECT</a:t>
            </a:r>
            <a:r>
              <a:rPr lang="en-US" sz="1300" dirty="0"/>
              <a:t> </a:t>
            </a:r>
          </a:p>
          <a:p>
            <a:r>
              <a:rPr lang="en-US" sz="1300" dirty="0"/>
              <a:t>public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TriangleItem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>
                <a:solidFill>
                  <a:srgbClr val="800080"/>
                </a:solidFill>
              </a:rPr>
              <a:t>QQuickItem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/>
              <a:t>parent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=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80"/>
                </a:solidFill>
              </a:rPr>
              <a:t>0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r>
              <a:rPr lang="en-US" sz="1300" dirty="0"/>
              <a:t> </a:t>
            </a:r>
          </a:p>
          <a:p>
            <a:r>
              <a:rPr lang="en-US" sz="1300" dirty="0"/>
              <a:t>protected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QSGNode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 err="1"/>
              <a:t>updatePaintNode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>
                <a:solidFill>
                  <a:srgbClr val="800080"/>
                </a:solidFill>
              </a:rPr>
              <a:t>QSGNode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/>
              <a:t>node</a:t>
            </a:r>
            <a:r>
              <a:rPr lang="en-US" sz="1300" dirty="0">
                <a:solidFill>
                  <a:srgbClr val="000000"/>
                </a:solidFill>
              </a:rPr>
              <a:t>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80"/>
                </a:solidFill>
              </a:rPr>
              <a:t>UpdatePaintNodeData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</a:t>
            </a:r>
            <a:r>
              <a:rPr lang="en-US" sz="1300" dirty="0"/>
              <a:t>data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r>
              <a:rPr lang="en-US" sz="1300" dirty="0"/>
              <a:t> </a:t>
            </a:r>
          </a:p>
          <a:p>
            <a:r>
              <a:rPr lang="en-US" sz="1300" dirty="0"/>
              <a:t>private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QSGGeometry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00"/>
                </a:solidFill>
              </a:rPr>
              <a:t>m_geometry</a:t>
            </a:r>
            <a:r>
              <a:rPr lang="en-US" sz="1300" dirty="0">
                <a:solidFill>
                  <a:srgbClr val="000000"/>
                </a:solidFill>
              </a:rPr>
              <a:t>;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 </a:t>
            </a:r>
            <a:r>
              <a:rPr lang="en-US" sz="1300" dirty="0" err="1">
                <a:solidFill>
                  <a:srgbClr val="800080"/>
                </a:solidFill>
              </a:rPr>
              <a:t>QSGFlatColorMaterial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>
                <a:solidFill>
                  <a:srgbClr val="800000"/>
                </a:solidFill>
              </a:rPr>
              <a:t>m_material</a:t>
            </a:r>
            <a:r>
              <a:rPr lang="en-US" sz="1300" dirty="0">
                <a:solidFill>
                  <a:srgbClr val="000000"/>
                </a:solidFill>
              </a:rPr>
              <a:t>;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};</a:t>
            </a:r>
            <a:endParaRPr lang="fi-FI" sz="1300" dirty="0">
              <a:solidFill>
                <a:srgbClr val="8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94758" y="4014491"/>
            <a:ext cx="10150944" cy="19136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000080"/>
                </a:solidFill>
              </a:rPr>
              <a:t>#include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&lt;</a:t>
            </a:r>
            <a:r>
              <a:rPr lang="en-US" sz="1300" dirty="0" err="1">
                <a:solidFill>
                  <a:srgbClr val="008000"/>
                </a:solidFill>
              </a:rPr>
              <a:t>QSGGeometryNode</a:t>
            </a:r>
            <a:r>
              <a:rPr lang="en-US" sz="1300" dirty="0">
                <a:solidFill>
                  <a:srgbClr val="008000"/>
                </a:solidFill>
              </a:rPr>
              <a:t>&gt;</a:t>
            </a:r>
            <a:r>
              <a:rPr lang="en-US" sz="1300" dirty="0"/>
              <a:t> </a:t>
            </a:r>
          </a:p>
          <a:p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 err="1">
                <a:solidFill>
                  <a:srgbClr val="800080"/>
                </a:solidFill>
              </a:rPr>
              <a:t>TriangleItem</a:t>
            </a:r>
            <a:r>
              <a:rPr lang="en-US" sz="1300" dirty="0">
                <a:solidFill>
                  <a:srgbClr val="000000"/>
                </a:solidFill>
              </a:rPr>
              <a:t>::</a:t>
            </a:r>
            <a:r>
              <a:rPr lang="en-US" sz="1300" dirty="0" err="1"/>
              <a:t>TriangleItem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>
                <a:solidFill>
                  <a:srgbClr val="800080"/>
                </a:solidFill>
              </a:rPr>
              <a:t>QQuickItem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00"/>
                </a:solidFill>
              </a:rPr>
              <a:t>*parent)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000000"/>
                </a:solidFill>
              </a:rPr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/>
              <a:t>QQuickItem</a:t>
            </a:r>
            <a:r>
              <a:rPr lang="en-US" sz="1300" dirty="0">
                <a:solidFill>
                  <a:srgbClr val="000000"/>
                </a:solidFill>
              </a:rPr>
              <a:t>(parent),</a:t>
            </a:r>
            <a:r>
              <a:rPr lang="en-US" sz="1300" dirty="0"/>
              <a:t> </a:t>
            </a:r>
          </a:p>
          <a:p>
            <a:r>
              <a:rPr lang="en-US" sz="1300" dirty="0"/>
              <a:t>    </a:t>
            </a:r>
            <a:r>
              <a:rPr lang="en-US" sz="1300" dirty="0" err="1"/>
              <a:t>m_geometry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>
                <a:solidFill>
                  <a:srgbClr val="800080"/>
                </a:solidFill>
              </a:rPr>
              <a:t>QSGGeometry</a:t>
            </a:r>
            <a:r>
              <a:rPr lang="en-US" sz="1300" dirty="0">
                <a:solidFill>
                  <a:srgbClr val="000000"/>
                </a:solidFill>
              </a:rPr>
              <a:t>::</a:t>
            </a:r>
            <a:r>
              <a:rPr lang="en-US" sz="1300" dirty="0"/>
              <a:t>defaultAttributes_Point2D</a:t>
            </a:r>
            <a:r>
              <a:rPr lang="en-US" sz="1300" dirty="0">
                <a:solidFill>
                  <a:srgbClr val="000000"/>
                </a:solidFill>
              </a:rPr>
              <a:t>(),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0080"/>
                </a:solidFill>
              </a:rPr>
              <a:t>3</a:t>
            </a:r>
            <a:r>
              <a:rPr lang="en-US" sz="1300" dirty="0">
                <a:solidFill>
                  <a:srgbClr val="000000"/>
                </a:solidFill>
              </a:rPr>
              <a:t>)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{</a:t>
            </a:r>
            <a:r>
              <a:rPr lang="en-US" sz="1300" dirty="0"/>
              <a:t> </a:t>
            </a:r>
          </a:p>
          <a:p>
            <a:r>
              <a:rPr lang="en-US" sz="1300" dirty="0"/>
              <a:t>    </a:t>
            </a:r>
            <a:r>
              <a:rPr lang="en-US" sz="1300" dirty="0" err="1"/>
              <a:t>setFlag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/>
              <a:t>ItemHasContents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r>
              <a:rPr lang="en-US" sz="1300" dirty="0"/>
              <a:t> </a:t>
            </a:r>
          </a:p>
          <a:p>
            <a:r>
              <a:rPr lang="en-US" sz="1300" dirty="0"/>
              <a:t>    </a:t>
            </a:r>
            <a:r>
              <a:rPr lang="en-US" sz="1300" dirty="0" err="1"/>
              <a:t>m_material</a:t>
            </a:r>
            <a:r>
              <a:rPr lang="en-US" sz="1300" dirty="0" err="1">
                <a:solidFill>
                  <a:srgbClr val="000000"/>
                </a:solidFill>
              </a:rPr>
              <a:t>.</a:t>
            </a:r>
            <a:r>
              <a:rPr lang="en-US" sz="1300" dirty="0" err="1"/>
              <a:t>setColor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>
                <a:solidFill>
                  <a:srgbClr val="800080"/>
                </a:solidFill>
              </a:rPr>
              <a:t>Qt</a:t>
            </a:r>
            <a:r>
              <a:rPr lang="en-US" sz="1300" dirty="0">
                <a:solidFill>
                  <a:srgbClr val="000000"/>
                </a:solidFill>
              </a:rPr>
              <a:t>::</a:t>
            </a:r>
            <a:r>
              <a:rPr lang="en-US" sz="1300" dirty="0">
                <a:solidFill>
                  <a:srgbClr val="800080"/>
                </a:solidFill>
              </a:rPr>
              <a:t>red</a:t>
            </a:r>
            <a:r>
              <a:rPr lang="en-US" sz="1300" dirty="0">
                <a:solidFill>
                  <a:srgbClr val="000000"/>
                </a:solidFill>
              </a:rPr>
              <a:t>);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0000"/>
                </a:solidFill>
              </a:rPr>
              <a:t>}</a:t>
            </a:r>
            <a:r>
              <a:rPr lang="en-US" sz="1300" dirty="0"/>
              <a:t> </a:t>
            </a:r>
            <a:endParaRPr lang="fi-FI" sz="1300" dirty="0">
              <a:solidFill>
                <a:srgbClr val="8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integration/sgItem</a:t>
            </a:r>
            <a:endParaRPr lang="en-US" sz="1400" dirty="0">
              <a:cs typeface="Open Sans Light"/>
            </a:endParaRPr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87153190"/>
      </p:ext>
    </p:extLst>
  </p:cSld>
  <p:clrMapOvr>
    <a:masterClrMapping/>
  </p:clrMapOvr>
  <p:transition spd="med">
    <p:fad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Scene Graph Items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27173" y="1528867"/>
            <a:ext cx="10150944" cy="38443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 err="1">
                <a:solidFill>
                  <a:srgbClr val="800080"/>
                </a:solidFill>
              </a:rPr>
              <a:t>QSGNode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*</a:t>
            </a:r>
            <a:r>
              <a:rPr lang="en-US" sz="1500" dirty="0" err="1">
                <a:solidFill>
                  <a:srgbClr val="800080"/>
                </a:solidFill>
              </a:rPr>
              <a:t>TriangleItem</a:t>
            </a:r>
            <a:r>
              <a:rPr lang="en-US" sz="1500" dirty="0">
                <a:solidFill>
                  <a:srgbClr val="000000"/>
                </a:solidFill>
              </a:rPr>
              <a:t>::</a:t>
            </a:r>
            <a:r>
              <a:rPr lang="en-US" sz="1500" dirty="0" err="1"/>
              <a:t>updatePaintNode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 err="1">
                <a:solidFill>
                  <a:srgbClr val="800080"/>
                </a:solidFill>
              </a:rPr>
              <a:t>QSGNode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*n,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UpdatePaintNodeData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*)</a:t>
            </a:r>
            <a:r>
              <a:rPr lang="en-US" sz="1500" dirty="0"/>
              <a:t> </a:t>
            </a:r>
            <a:r>
              <a:rPr lang="en-US" sz="1500" dirty="0">
                <a:solidFill>
                  <a:srgbClr val="000000"/>
                </a:solidFill>
              </a:rPr>
              <a:t>{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 </a:t>
            </a:r>
            <a:r>
              <a:rPr lang="en-US" sz="1500" dirty="0" err="1">
                <a:solidFill>
                  <a:srgbClr val="800080"/>
                </a:solidFill>
              </a:rPr>
              <a:t>QSGGeometryNode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*node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dynamic_cast</a:t>
            </a:r>
            <a:r>
              <a:rPr lang="en-US" sz="1500" dirty="0">
                <a:solidFill>
                  <a:srgbClr val="000000"/>
                </a:solidFill>
              </a:rPr>
              <a:t>&lt;</a:t>
            </a:r>
            <a:r>
              <a:rPr lang="en-US" sz="1500" dirty="0" err="1">
                <a:solidFill>
                  <a:srgbClr val="800080"/>
                </a:solidFill>
              </a:rPr>
              <a:t>QSGGeometryNode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*&gt;(n);</a:t>
            </a:r>
            <a:r>
              <a:rPr lang="en-US" sz="1500" dirty="0"/>
              <a:t> </a:t>
            </a:r>
          </a:p>
          <a:p>
            <a:r>
              <a:rPr lang="en-US" sz="1500" dirty="0"/>
              <a:t>    if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(!node)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    </a:t>
            </a:r>
            <a:r>
              <a:rPr lang="en-US" sz="1500" dirty="0">
                <a:solidFill>
                  <a:srgbClr val="000000"/>
                </a:solidFill>
              </a:rPr>
              <a:t>node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new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QSGGeometryNode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 </a:t>
            </a:r>
            <a:r>
              <a:rPr lang="en-US" sz="1500" dirty="0" err="1">
                <a:solidFill>
                  <a:srgbClr val="800080"/>
                </a:solidFill>
              </a:rPr>
              <a:t>QSGGeometry</a:t>
            </a:r>
            <a:r>
              <a:rPr lang="en-US" sz="1500" dirty="0">
                <a:solidFill>
                  <a:srgbClr val="000000"/>
                </a:solidFill>
              </a:rPr>
              <a:t>::</a:t>
            </a:r>
            <a:r>
              <a:rPr lang="en-US" sz="1500" dirty="0"/>
              <a:t>Point2D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*v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m_geometry</a:t>
            </a:r>
            <a:r>
              <a:rPr lang="en-US" sz="1500" dirty="0">
                <a:solidFill>
                  <a:srgbClr val="000000"/>
                </a:solidFill>
              </a:rPr>
              <a:t>.</a:t>
            </a:r>
            <a:r>
              <a:rPr lang="en-US" sz="1500" dirty="0"/>
              <a:t>vertexDataAsPoint2D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r>
              <a:rPr lang="en-US" sz="1500" dirty="0"/>
              <a:t> </a:t>
            </a:r>
          </a:p>
          <a:p>
            <a:r>
              <a:rPr lang="en-US" sz="1500" dirty="0"/>
              <a:t>    </a:t>
            </a:r>
            <a:r>
              <a:rPr lang="en-US" sz="1500" dirty="0" err="1"/>
              <a:t>const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QRectF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rect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boundingRect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v[</a:t>
            </a:r>
            <a:r>
              <a:rPr lang="en-US" sz="1500" dirty="0">
                <a:solidFill>
                  <a:srgbClr val="000080"/>
                </a:solidFill>
              </a:rPr>
              <a:t>0</a:t>
            </a:r>
            <a:r>
              <a:rPr lang="en-US" sz="1500" dirty="0">
                <a:solidFill>
                  <a:srgbClr val="000000"/>
                </a:solidFill>
              </a:rPr>
              <a:t>].</a:t>
            </a:r>
            <a:r>
              <a:rPr lang="en-US" sz="1500" dirty="0"/>
              <a:t>x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rect.</a:t>
            </a:r>
            <a:r>
              <a:rPr lang="en-US" sz="1500" dirty="0" err="1"/>
              <a:t>left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v[</a:t>
            </a:r>
            <a:r>
              <a:rPr lang="en-US" sz="1500" dirty="0">
                <a:solidFill>
                  <a:srgbClr val="000080"/>
                </a:solidFill>
              </a:rPr>
              <a:t>0</a:t>
            </a:r>
            <a:r>
              <a:rPr lang="en-US" sz="1500" dirty="0">
                <a:solidFill>
                  <a:srgbClr val="000000"/>
                </a:solidFill>
              </a:rPr>
              <a:t>].</a:t>
            </a:r>
            <a:r>
              <a:rPr lang="en-US" sz="1500" dirty="0"/>
              <a:t>y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rect.</a:t>
            </a:r>
            <a:r>
              <a:rPr lang="en-US" sz="1500" dirty="0" err="1"/>
              <a:t>bottom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v[</a:t>
            </a:r>
            <a:r>
              <a:rPr lang="en-US" sz="1500" dirty="0">
                <a:solidFill>
                  <a:srgbClr val="000080"/>
                </a:solidFill>
              </a:rPr>
              <a:t>1</a:t>
            </a:r>
            <a:r>
              <a:rPr lang="en-US" sz="1500" dirty="0">
                <a:solidFill>
                  <a:srgbClr val="000000"/>
                </a:solidFill>
              </a:rPr>
              <a:t>].</a:t>
            </a:r>
            <a:r>
              <a:rPr lang="en-US" sz="1500" dirty="0"/>
              <a:t>x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rect.</a:t>
            </a:r>
            <a:r>
              <a:rPr lang="en-US" sz="1500" dirty="0" err="1"/>
              <a:t>left</a:t>
            </a:r>
            <a:r>
              <a:rPr lang="en-US" sz="1500" dirty="0">
                <a:solidFill>
                  <a:srgbClr val="000000"/>
                </a:solidFill>
              </a:rPr>
              <a:t>()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+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rect.</a:t>
            </a:r>
            <a:r>
              <a:rPr lang="en-US" sz="1500" dirty="0" err="1"/>
              <a:t>width</a:t>
            </a:r>
            <a:r>
              <a:rPr lang="en-US" sz="1500" dirty="0">
                <a:solidFill>
                  <a:srgbClr val="000000"/>
                </a:solidFill>
              </a:rPr>
              <a:t>()/</a:t>
            </a:r>
            <a:r>
              <a:rPr lang="en-US" sz="1500" dirty="0">
                <a:solidFill>
                  <a:srgbClr val="000080"/>
                </a:solidFill>
              </a:rPr>
              <a:t>2</a:t>
            </a:r>
            <a:r>
              <a:rPr lang="en-US" sz="1500" dirty="0">
                <a:solidFill>
                  <a:srgbClr val="000000"/>
                </a:solidFill>
              </a:rPr>
              <a:t>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v[</a:t>
            </a:r>
            <a:r>
              <a:rPr lang="en-US" sz="1500" dirty="0">
                <a:solidFill>
                  <a:srgbClr val="000080"/>
                </a:solidFill>
              </a:rPr>
              <a:t>1</a:t>
            </a:r>
            <a:r>
              <a:rPr lang="en-US" sz="1500" dirty="0">
                <a:solidFill>
                  <a:srgbClr val="000000"/>
                </a:solidFill>
              </a:rPr>
              <a:t>].</a:t>
            </a:r>
            <a:r>
              <a:rPr lang="en-US" sz="1500" dirty="0"/>
              <a:t>y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rect.</a:t>
            </a:r>
            <a:r>
              <a:rPr lang="en-US" sz="1500" dirty="0" err="1"/>
              <a:t>top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v[</a:t>
            </a:r>
            <a:r>
              <a:rPr lang="en-US" sz="1500" dirty="0">
                <a:solidFill>
                  <a:srgbClr val="000080"/>
                </a:solidFill>
              </a:rPr>
              <a:t>2</a:t>
            </a:r>
            <a:r>
              <a:rPr lang="en-US" sz="1500" dirty="0">
                <a:solidFill>
                  <a:srgbClr val="000000"/>
                </a:solidFill>
              </a:rPr>
              <a:t>].</a:t>
            </a:r>
            <a:r>
              <a:rPr lang="en-US" sz="1500" dirty="0"/>
              <a:t>x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rect.</a:t>
            </a:r>
            <a:r>
              <a:rPr lang="en-US" sz="1500" dirty="0" err="1"/>
              <a:t>right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v[</a:t>
            </a:r>
            <a:r>
              <a:rPr lang="en-US" sz="1500" dirty="0">
                <a:solidFill>
                  <a:srgbClr val="000080"/>
                </a:solidFill>
              </a:rPr>
              <a:t>2</a:t>
            </a:r>
            <a:r>
              <a:rPr lang="en-US" sz="1500" dirty="0">
                <a:solidFill>
                  <a:srgbClr val="000000"/>
                </a:solidFill>
              </a:rPr>
              <a:t>].</a:t>
            </a:r>
            <a:r>
              <a:rPr lang="en-US" sz="1500" dirty="0"/>
              <a:t>y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rect.</a:t>
            </a:r>
            <a:r>
              <a:rPr lang="en-US" sz="1500" dirty="0" err="1"/>
              <a:t>bottom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node-&gt;</a:t>
            </a:r>
            <a:r>
              <a:rPr lang="en-US" sz="1500" dirty="0" err="1"/>
              <a:t>setGeometry</a:t>
            </a:r>
            <a:r>
              <a:rPr lang="en-US" sz="1500" dirty="0">
                <a:solidFill>
                  <a:srgbClr val="000000"/>
                </a:solidFill>
              </a:rPr>
              <a:t>(&amp;</a:t>
            </a:r>
            <a:r>
              <a:rPr lang="en-US" sz="1500" dirty="0" err="1"/>
              <a:t>m_geometry</a:t>
            </a:r>
            <a:r>
              <a:rPr lang="en-US" sz="1500" dirty="0">
                <a:solidFill>
                  <a:srgbClr val="000000"/>
                </a:solidFill>
              </a:rPr>
              <a:t>);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    node-&gt;</a:t>
            </a:r>
            <a:r>
              <a:rPr lang="en-US" sz="1500" dirty="0" err="1"/>
              <a:t>setMaterial</a:t>
            </a:r>
            <a:r>
              <a:rPr lang="en-US" sz="1500" dirty="0">
                <a:solidFill>
                  <a:srgbClr val="000000"/>
                </a:solidFill>
              </a:rPr>
              <a:t>(&amp;</a:t>
            </a:r>
            <a:r>
              <a:rPr lang="en-US" sz="1500" dirty="0" err="1"/>
              <a:t>m_material</a:t>
            </a:r>
            <a:r>
              <a:rPr lang="en-US" sz="1500" dirty="0">
                <a:solidFill>
                  <a:srgbClr val="000000"/>
                </a:solidFill>
              </a:rPr>
              <a:t>);</a:t>
            </a:r>
            <a:r>
              <a:rPr lang="en-US" sz="1500" dirty="0"/>
              <a:t> </a:t>
            </a:r>
          </a:p>
          <a:p>
            <a:r>
              <a:rPr lang="en-US" sz="1500" dirty="0"/>
              <a:t>    return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node;</a:t>
            </a:r>
            <a:r>
              <a:rPr lang="en-US" sz="1500" dirty="0"/>
              <a:t> </a:t>
            </a:r>
          </a:p>
          <a:p>
            <a:r>
              <a:rPr lang="en-US" sz="1500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2538670"/>
      </p:ext>
    </p:extLst>
  </p:cSld>
  <p:clrMapOvr>
    <a:masterClrMapping/>
  </p:clrMapOvr>
  <p:transition spd="med">
    <p:fad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QtCreator</a:t>
            </a:r>
            <a:r>
              <a:rPr lang="en-US" dirty="0"/>
              <a:t>, create Library &gt; Qt Quick 2 Extension Plugin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Pay attention to URI</a:t>
            </a:r>
          </a:p>
          <a:p>
            <a:pPr lvl="1"/>
            <a:r>
              <a:rPr lang="en-US" dirty="0"/>
              <a:t>URI must be used exactly as registered by the plugin users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Plugins – Wizard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44" y="2276872"/>
            <a:ext cx="4607312" cy="1422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54" y="4509121"/>
            <a:ext cx="7990807" cy="17809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integration/basicPlugin</a:t>
            </a:r>
            <a:endParaRPr lang="en-US" sz="1400" dirty="0">
              <a:cs typeface="Open Sans Light"/>
            </a:endParaRP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329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0721" y="6381758"/>
            <a:ext cx="504693" cy="142875"/>
          </a:xfrm>
        </p:spPr>
        <p:txBody>
          <a:bodyPr/>
          <a:lstStyle/>
          <a:p>
            <a:fld id="{A683D178-98AA-4574-9EAA-8EB007C55176}" type="slidenum">
              <a:rPr lang="en-US" smtClean="0"/>
              <a:pPr/>
              <a:t>265</a:t>
            </a:fld>
            <a:r>
              <a:rPr lang="en-US" dirty="0"/>
              <a:t> 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86353260"/>
      </p:ext>
    </p:extLst>
  </p:cSld>
  <p:clrMapOvr>
    <a:masterClrMapping/>
  </p:clrMapOvr>
  <p:transition spd="med">
    <p:fad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100" dirty="0" err="1">
                <a:latin typeface="Courier New"/>
                <a:cs typeface="Courier New"/>
              </a:rPr>
              <a:t>QQmlExtensionPlugin</a:t>
            </a:r>
            <a:r>
              <a:rPr lang="en-US" dirty="0"/>
              <a:t> sub-class</a:t>
            </a:r>
          </a:p>
          <a:p>
            <a:pPr lvl="1"/>
            <a:r>
              <a:rPr lang="en-US" sz="1500" dirty="0">
                <a:latin typeface="Courier New"/>
                <a:cs typeface="Courier New"/>
              </a:rPr>
              <a:t>Q_PLUGIN_METADATA</a:t>
            </a:r>
            <a:r>
              <a:rPr lang="en-US" dirty="0"/>
              <a:t> defines, which interface the plugin implements – no need to change this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registerType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may contain any number of register functions to register types, singletons etc.</a:t>
            </a:r>
          </a:p>
          <a:p>
            <a:pPr lvl="2"/>
            <a:r>
              <a:rPr lang="en-US" dirty="0"/>
              <a:t>It must not contain anything else like object creation </a:t>
            </a:r>
          </a:p>
          <a:p>
            <a:pPr lvl="1"/>
            <a:r>
              <a:rPr lang="en-US" dirty="0"/>
              <a:t>Module may contain obviously other files, such as JS files, resources etc. </a:t>
            </a:r>
          </a:p>
          <a:p>
            <a:pPr lvl="1"/>
            <a:endParaRPr lang="en-US" dirty="0"/>
          </a:p>
          <a:p>
            <a:r>
              <a:rPr lang="en-US" dirty="0"/>
              <a:t>Module is identified by a module definition file </a:t>
            </a:r>
            <a:r>
              <a:rPr lang="en-US" sz="2100" dirty="0" err="1">
                <a:latin typeface="Courier New"/>
                <a:cs typeface="Courier New"/>
              </a:rPr>
              <a:t>qmldir</a:t>
            </a:r>
            <a:r>
              <a:rPr lang="en-US" sz="2100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Used by QML engine to load the module</a:t>
            </a:r>
          </a:p>
          <a:p>
            <a:pPr lvl="1"/>
            <a:r>
              <a:rPr lang="en-US" dirty="0"/>
              <a:t>Contains the module identifier: </a:t>
            </a:r>
            <a:r>
              <a:rPr lang="en-US" dirty="0">
                <a:latin typeface="Courier New"/>
                <a:cs typeface="Courier New"/>
              </a:rPr>
              <a:t>module </a:t>
            </a:r>
            <a:r>
              <a:rPr lang="en-US" dirty="0" err="1">
                <a:latin typeface="Courier New"/>
                <a:cs typeface="Courier New"/>
              </a:rPr>
              <a:t>com.theqtcompany.cooltypes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May contain </a:t>
            </a:r>
            <a:r>
              <a:rPr lang="en-US" sz="1500" dirty="0" err="1">
                <a:latin typeface="Courier New"/>
                <a:cs typeface="Courier New"/>
              </a:rPr>
              <a:t>typeinfo</a:t>
            </a:r>
            <a:r>
              <a:rPr lang="en-US" dirty="0"/>
              <a:t>, which is additionally read with </a:t>
            </a:r>
            <a:r>
              <a:rPr lang="en-US" dirty="0" err="1"/>
              <a:t>qmltypes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File </a:t>
            </a:r>
            <a:r>
              <a:rPr lang="en-US" sz="2100" dirty="0" err="1">
                <a:latin typeface="Courier New"/>
                <a:cs typeface="Courier New"/>
              </a:rPr>
              <a:t>plugins.qmltypes</a:t>
            </a:r>
            <a:r>
              <a:rPr lang="en-US" dirty="0"/>
              <a:t> is optional but useful</a:t>
            </a:r>
          </a:p>
          <a:p>
            <a:pPr lvl="1"/>
            <a:r>
              <a:rPr lang="en-US" dirty="0"/>
              <a:t>Used by </a:t>
            </a:r>
            <a:r>
              <a:rPr lang="en-US" dirty="0" err="1"/>
              <a:t>QtCreator</a:t>
            </a:r>
            <a:r>
              <a:rPr lang="en-US" dirty="0"/>
              <a:t> or actually </a:t>
            </a:r>
            <a:r>
              <a:rPr lang="en-US" dirty="0" err="1"/>
              <a:t>pupper</a:t>
            </a:r>
            <a:endParaRPr lang="en-US" dirty="0"/>
          </a:p>
          <a:p>
            <a:pPr lvl="1"/>
            <a:r>
              <a:rPr lang="en-US" dirty="0"/>
              <a:t>Generate with </a:t>
            </a:r>
            <a:r>
              <a:rPr lang="en-US" sz="1500" dirty="0" err="1">
                <a:latin typeface="Courier New"/>
                <a:cs typeface="Courier New"/>
              </a:rPr>
              <a:t>qmlplugindump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err="1">
                <a:latin typeface="Courier New"/>
                <a:cs typeface="Courier New"/>
              </a:rPr>
              <a:t>My.Module</a:t>
            </a:r>
            <a:r>
              <a:rPr lang="en-US" sz="1500" dirty="0">
                <a:latin typeface="Courier New"/>
                <a:cs typeface="Courier New"/>
              </a:rPr>
              <a:t> 1.0 /import/path &gt; /import/path/my/module/</a:t>
            </a:r>
            <a:r>
              <a:rPr lang="en-US" sz="1500" dirty="0" err="1">
                <a:latin typeface="Courier New"/>
                <a:cs typeface="Courier New"/>
              </a:rPr>
              <a:t>plugins.qmltypes</a:t>
            </a:r>
            <a:endParaRPr lang="en-US" sz="1500" dirty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Plugins – Implementation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0721" y="6381758"/>
            <a:ext cx="504693" cy="142875"/>
          </a:xfrm>
        </p:spPr>
        <p:txBody>
          <a:bodyPr/>
          <a:lstStyle/>
          <a:p>
            <a:fld id="{A683D178-98AA-4574-9EAA-8EB007C55176}" type="slidenum">
              <a:rPr lang="en-US" smtClean="0"/>
              <a:pPr/>
              <a:t>266</a:t>
            </a:fld>
            <a:r>
              <a:rPr lang="en-US" dirty="0"/>
              <a:t> 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49323596"/>
      </p:ext>
    </p:extLst>
  </p:cSld>
  <p:clrMapOvr>
    <a:masterClrMapping/>
  </p:clrMapOvr>
  <p:transition spd="med">
    <p:fad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Module’s identifier defines also a namespace</a:t>
            </a:r>
          </a:p>
          <a:p>
            <a:pPr lvl="1"/>
            <a:r>
              <a:rPr lang="en-US" dirty="0"/>
              <a:t>Other modules are unable to modify or override types in the module's namespace</a:t>
            </a:r>
          </a:p>
          <a:p>
            <a:pPr lvl="1"/>
            <a:r>
              <a:rPr lang="en-US" dirty="0"/>
              <a:t>Other modules are unable to register new types into the module's namespace</a:t>
            </a:r>
          </a:p>
          <a:p>
            <a:endParaRPr lang="en-US" dirty="0"/>
          </a:p>
          <a:p>
            <a:r>
              <a:rPr lang="en-US" dirty="0"/>
              <a:t>A module can be loaded only from </a:t>
            </a:r>
            <a:r>
              <a:rPr lang="en-US" sz="2100" dirty="0">
                <a:latin typeface="Courier New"/>
                <a:cs typeface="Courier New"/>
              </a:rPr>
              <a:t>QML_IMPORT_PATH</a:t>
            </a:r>
          </a:p>
          <a:p>
            <a:endParaRPr lang="en-US" dirty="0"/>
          </a:p>
          <a:p>
            <a:r>
              <a:rPr lang="en-US" dirty="0"/>
              <a:t>The identifier must match the install path relative to </a:t>
            </a:r>
            <a:r>
              <a:rPr lang="en-US" sz="2100" dirty="0">
                <a:latin typeface="Courier New"/>
                <a:cs typeface="Courier New"/>
              </a:rPr>
              <a:t>QML_IMPORT_PATH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com.theqtcompany.modules.controls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$$[QT_INSTALL_QML]/com/</a:t>
            </a:r>
            <a:r>
              <a:rPr lang="en-US" dirty="0" err="1">
                <a:latin typeface="Courier New"/>
                <a:cs typeface="Courier New"/>
              </a:rPr>
              <a:t>theqtcompany</a:t>
            </a:r>
            <a:r>
              <a:rPr lang="en-US" dirty="0">
                <a:latin typeface="Courier New"/>
                <a:cs typeface="Courier New"/>
              </a:rPr>
              <a:t>/modules/controls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Plugins – Implementation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0721" y="6381758"/>
            <a:ext cx="504693" cy="142875"/>
          </a:xfrm>
        </p:spPr>
        <p:txBody>
          <a:bodyPr/>
          <a:lstStyle/>
          <a:p>
            <a:fld id="{A683D178-98AA-4574-9EAA-8EB007C55176}" type="slidenum">
              <a:rPr lang="en-US" smtClean="0"/>
              <a:pPr/>
              <a:t>267</a:t>
            </a:fld>
            <a:r>
              <a:rPr lang="en-US" dirty="0"/>
              <a:t> 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33108804"/>
      </p:ext>
    </p:extLst>
  </p:cSld>
  <p:clrMapOvr>
    <a:masterClrMapping/>
  </p:clrMapOvr>
  <p:transition spd="med">
    <p:fad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>
                <a:latin typeface="Courier New"/>
                <a:cs typeface="Courier New"/>
              </a:rPr>
              <a:t>install</a:t>
            </a:r>
            <a:r>
              <a:rPr lang="en-US" dirty="0"/>
              <a:t> keyword into the Build Steps in Projects settings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– Target is the Development Host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44" y="2780929"/>
            <a:ext cx="8393045" cy="1740017"/>
          </a:xfrm>
          <a:prstGeom prst="rect">
            <a:avLst/>
          </a:prstGeom>
        </p:spPr>
      </p:pic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0721" y="6381758"/>
            <a:ext cx="504693" cy="142875"/>
          </a:xfrm>
        </p:spPr>
        <p:txBody>
          <a:bodyPr/>
          <a:lstStyle/>
          <a:p>
            <a:fld id="{A683D178-98AA-4574-9EAA-8EB007C55176}" type="slidenum">
              <a:rPr lang="en-US" smtClean="0"/>
              <a:pPr/>
              <a:t>268</a:t>
            </a:fld>
            <a:r>
              <a:rPr lang="en-US" dirty="0"/>
              <a:t> 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55434174"/>
      </p:ext>
    </p:extLst>
  </p:cSld>
  <p:clrMapOvr>
    <a:masterClrMapping/>
  </p:clrMapOvr>
  <p:transition spd="med">
    <p:fad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target platform has Qt libraries, but is different from the development host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/>
                <a:cs typeface="Courier New"/>
              </a:rPr>
              <a:t>INSTALLS</a:t>
            </a:r>
            <a:r>
              <a:rPr lang="en-US" dirty="0"/>
              <a:t> variable in the </a:t>
            </a:r>
            <a:r>
              <a:rPr lang="en-US" b="1" dirty="0"/>
              <a:t>.pro </a:t>
            </a:r>
            <a:r>
              <a:rPr lang="en-US" dirty="0"/>
              <a:t>file to install any files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addLibraryPath</a:t>
            </a:r>
            <a:r>
              <a:rPr lang="en-US" dirty="0">
                <a:latin typeface="Courier New"/>
                <a:cs typeface="Courier New"/>
              </a:rPr>
              <a:t>()/</a:t>
            </a:r>
            <a:r>
              <a:rPr lang="en-US" dirty="0" err="1">
                <a:latin typeface="Courier New"/>
                <a:cs typeface="Courier New"/>
              </a:rPr>
              <a:t>setLibraryPaths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>
                <a:latin typeface="Arial"/>
                <a:cs typeface="Arial"/>
              </a:rPr>
              <a:t>to add search path for plugins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target.files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someFille</a:t>
            </a:r>
            <a:r>
              <a:rPr lang="en-US" dirty="0">
                <a:latin typeface="Courier New"/>
                <a:cs typeface="Courier New"/>
              </a:rPr>
              <a:t> *.</a:t>
            </a:r>
            <a:r>
              <a:rPr lang="en-US" dirty="0" err="1">
                <a:latin typeface="Courier New"/>
                <a:cs typeface="Courier New"/>
              </a:rPr>
              <a:t>qml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qml.dir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installDestination</a:t>
            </a:r>
            <a:r>
              <a:rPr lang="en-US" dirty="0">
                <a:latin typeface="Courier New"/>
                <a:cs typeface="Courier New"/>
              </a:rPr>
              <a:t> = $$[QT_INSTALL_QML]/</a:t>
            </a:r>
            <a:r>
              <a:rPr lang="en-US" dirty="0" err="1">
                <a:latin typeface="Courier New"/>
                <a:cs typeface="Courier New"/>
              </a:rPr>
              <a:t>MyModule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SubName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target.path</a:t>
            </a:r>
            <a:r>
              <a:rPr lang="en-US" dirty="0">
                <a:latin typeface="Courier New"/>
                <a:cs typeface="Courier New"/>
              </a:rPr>
              <a:t> = $$</a:t>
            </a:r>
            <a:r>
              <a:rPr lang="en-US" dirty="0" err="1">
                <a:latin typeface="Courier New"/>
                <a:cs typeface="Courier New"/>
              </a:rPr>
              <a:t>installDestination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INSTALLS += target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to detect Qt version installed on the target?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>
                <a:latin typeface="Courier New"/>
                <a:cs typeface="Courier New"/>
              </a:rPr>
              <a:t> –v</a:t>
            </a:r>
          </a:p>
          <a:p>
            <a:pPr lvl="1"/>
            <a:r>
              <a:rPr lang="en-US" dirty="0"/>
              <a:t>Qt include folder</a:t>
            </a:r>
          </a:p>
          <a:p>
            <a:pPr lvl="1"/>
            <a:r>
              <a:rPr lang="en-US" dirty="0"/>
              <a:t>Platform dependent tools</a:t>
            </a:r>
          </a:p>
          <a:p>
            <a:pPr lvl="2"/>
            <a:r>
              <a:rPr lang="en-US" dirty="0"/>
              <a:t>Linux: </a:t>
            </a:r>
            <a:r>
              <a:rPr lang="en-US" b="1" dirty="0" err="1"/>
              <a:t>ldd</a:t>
            </a:r>
            <a:endParaRPr lang="en-US" dirty="0"/>
          </a:p>
          <a:p>
            <a:pPr lvl="2"/>
            <a:r>
              <a:rPr lang="en-US" dirty="0"/>
              <a:t>OSX: </a:t>
            </a:r>
            <a:r>
              <a:rPr lang="en-US" b="1" dirty="0" err="1"/>
              <a:t>otool</a:t>
            </a:r>
            <a:endParaRPr lang="en-US" dirty="0"/>
          </a:p>
          <a:p>
            <a:pPr lvl="2"/>
            <a:r>
              <a:rPr lang="en-US" dirty="0"/>
              <a:t>Windows: Dependency Walker (</a:t>
            </a:r>
            <a:r>
              <a:rPr lang="en-US" b="1" dirty="0"/>
              <a:t>depends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http://www.dependencywalker.com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– The Target Has Qt Libs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0721" y="6381758"/>
            <a:ext cx="504693" cy="142875"/>
          </a:xfrm>
        </p:spPr>
        <p:txBody>
          <a:bodyPr/>
          <a:lstStyle/>
          <a:p>
            <a:fld id="{A683D178-98AA-4574-9EAA-8EB007C55176}" type="slidenum">
              <a:rPr lang="en-US" smtClean="0"/>
              <a:pPr/>
              <a:t>269</a:t>
            </a:fld>
            <a:r>
              <a:rPr lang="en-US" dirty="0"/>
              <a:t> 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56949341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Property’s value can be the result of a JavaScript expression</a:t>
            </a:r>
          </a:p>
          <a:p>
            <a:r>
              <a:rPr lang="en-US" dirty="0"/>
              <a:t>Properties can be bound to other properties</a:t>
            </a:r>
          </a:p>
          <a:p>
            <a:pPr lvl="1"/>
            <a:r>
              <a:rPr lang="en-US" dirty="0"/>
              <a:t>Property value automatically updated when the source property value changes</a:t>
            </a:r>
          </a:p>
          <a:p>
            <a:r>
              <a:rPr lang="en-US" dirty="0"/>
              <a:t>There’s a difference between a binding operator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/>
              <a:t> and assignment operator </a:t>
            </a:r>
            <a:r>
              <a:rPr lang="en-US" dirty="0">
                <a:latin typeface="Courier New"/>
                <a:cs typeface="Courier New"/>
              </a:rPr>
              <a:t>=</a:t>
            </a:r>
          </a:p>
          <a:p>
            <a:pPr lvl="1"/>
            <a:r>
              <a:rPr lang="en-US" dirty="0"/>
              <a:t>Assignment: </a:t>
            </a:r>
            <a:r>
              <a:rPr lang="en-US" dirty="0">
                <a:latin typeface="Courier New"/>
                <a:cs typeface="Courier New"/>
              </a:rPr>
              <a:t>width = height * 2 // No re-evaluation</a:t>
            </a:r>
          </a:p>
          <a:p>
            <a:pPr lvl="1"/>
            <a:r>
              <a:rPr lang="en-US" dirty="0"/>
              <a:t>Assignment to a binding: </a:t>
            </a:r>
            <a:r>
              <a:rPr lang="en-US" dirty="0">
                <a:latin typeface="Courier New"/>
                <a:cs typeface="Courier New"/>
              </a:rPr>
              <a:t>width = </a:t>
            </a:r>
            <a:r>
              <a:rPr lang="en-US" dirty="0" err="1">
                <a:latin typeface="Courier New"/>
                <a:cs typeface="Courier New"/>
              </a:rPr>
              <a:t>Qt.binding</a:t>
            </a:r>
            <a:r>
              <a:rPr lang="en-US" dirty="0">
                <a:latin typeface="Courier New"/>
                <a:cs typeface="Courier New"/>
              </a:rPr>
              <a:t>(function() { return height * 2; } 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Types &amp; Properties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7822604" y="4005064"/>
            <a:ext cx="4023731" cy="1680994"/>
          </a:xfrm>
          <a:prstGeom prst="rect">
            <a:avLst/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Note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!</a:t>
            </a:r>
          </a:p>
          <a:p>
            <a:endParaRPr lang="fi-FI" kern="0" dirty="0">
              <a:solidFill>
                <a:sysClr val="windowText" lastClr="000000"/>
              </a:solidFill>
              <a:cs typeface="Open Sans Light"/>
            </a:endParaRPr>
          </a:p>
          <a:p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Using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property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bindings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is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highly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recommended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–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this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is the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truly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declarative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way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!</a:t>
            </a:r>
            <a:endParaRPr lang="en-US" kern="0" dirty="0">
              <a:solidFill>
                <a:sysClr val="windowText" lastClr="000000"/>
              </a:solidFill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9796" y="4005064"/>
            <a:ext cx="7004027" cy="2304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{ id: </a:t>
            </a:r>
            <a:r>
              <a:rPr lang="en-US" dirty="0" err="1">
                <a:solidFill>
                  <a:srgbClr val="800000"/>
                </a:solidFill>
              </a:rPr>
              <a:t>firstRectangle</a:t>
            </a:r>
            <a:r>
              <a:rPr lang="en-US" dirty="0">
                <a:solidFill>
                  <a:srgbClr val="80000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008000"/>
                </a:solidFill>
              </a:rPr>
              <a:t>"blue"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width: </a:t>
            </a:r>
            <a:r>
              <a:rPr lang="en-US" dirty="0" err="1">
                <a:solidFill>
                  <a:srgbClr val="800000"/>
                </a:solidFill>
              </a:rPr>
              <a:t>Math.min</a:t>
            </a:r>
            <a:r>
              <a:rPr lang="en-US" dirty="0">
                <a:solidFill>
                  <a:srgbClr val="800000"/>
                </a:solidFill>
              </a:rPr>
              <a:t>(30, </a:t>
            </a:r>
            <a:r>
              <a:rPr lang="en-US" dirty="0" err="1">
                <a:solidFill>
                  <a:srgbClr val="800000"/>
                </a:solidFill>
              </a:rPr>
              <a:t>parent.width</a:t>
            </a:r>
            <a:r>
              <a:rPr lang="en-US" dirty="0">
                <a:solidFill>
                  <a:srgbClr val="800000"/>
                </a:solidFill>
              </a:rPr>
              <a:t>) </a:t>
            </a:r>
          </a:p>
          <a:p>
            <a:r>
              <a:rPr lang="en-US" dirty="0">
                <a:solidFill>
                  <a:srgbClr val="800000"/>
                </a:solidFill>
              </a:rPr>
              <a:t>   height: 2 * width </a:t>
            </a:r>
          </a:p>
          <a:p>
            <a:r>
              <a:rPr lang="en-US" dirty="0">
                <a:solidFill>
                  <a:srgbClr val="800000"/>
                </a:solidFill>
              </a:rPr>
              <a:t>}</a:t>
            </a:r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{ id: </a:t>
            </a:r>
            <a:r>
              <a:rPr lang="en-US" dirty="0" err="1">
                <a:solidFill>
                  <a:srgbClr val="800000"/>
                </a:solidFill>
              </a:rPr>
              <a:t>secondRectangle</a:t>
            </a:r>
            <a:r>
              <a:rPr lang="en-US" dirty="0">
                <a:solidFill>
                  <a:srgbClr val="80000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</a:t>
            </a:r>
            <a:r>
              <a:rPr lang="en-US" dirty="0">
                <a:solidFill>
                  <a:srgbClr val="800000"/>
                </a:solidFill>
              </a:rPr>
              <a:t>color: </a:t>
            </a:r>
            <a:r>
              <a:rPr lang="en-US" dirty="0" err="1">
                <a:solidFill>
                  <a:srgbClr val="800000"/>
                </a:solidFill>
              </a:rPr>
              <a:t>firstRectangle.width</a:t>
            </a:r>
            <a:r>
              <a:rPr lang="en-US" dirty="0">
                <a:solidFill>
                  <a:srgbClr val="800000"/>
                </a:solidFill>
              </a:rPr>
              <a:t> === 30 ?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"green"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width: </a:t>
            </a:r>
            <a:r>
              <a:rPr lang="en-US" dirty="0" err="1">
                <a:solidFill>
                  <a:srgbClr val="800000"/>
                </a:solidFill>
              </a:rPr>
              <a:t>firstRectangle.width</a:t>
            </a:r>
            <a:r>
              <a:rPr lang="en-US" dirty="0">
                <a:solidFill>
                  <a:srgbClr val="800000"/>
                </a:solidFill>
              </a:rPr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height: </a:t>
            </a:r>
            <a:r>
              <a:rPr lang="en-US" dirty="0" err="1">
                <a:solidFill>
                  <a:srgbClr val="800000"/>
                </a:solidFill>
              </a:rPr>
              <a:t>firstRectangle.height</a:t>
            </a:r>
            <a:r>
              <a:rPr lang="en-US" dirty="0">
                <a:solidFill>
                  <a:srgbClr val="800000"/>
                </a:solidFill>
              </a:rPr>
              <a:t> / 2 + 20 </a:t>
            </a:r>
          </a:p>
          <a:p>
            <a:r>
              <a:rPr lang="en-US" dirty="0">
                <a:solidFill>
                  <a:srgbClr val="800000"/>
                </a:solidFill>
              </a:rPr>
              <a:t>}</a:t>
            </a:r>
            <a:endParaRPr lang="fi-FI" dirty="0">
              <a:solidFill>
                <a:srgbClr val="800000"/>
              </a:solidFill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860603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static build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configure –static –platform 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a bundle manually</a:t>
            </a:r>
          </a:p>
          <a:p>
            <a:pPr lvl="1"/>
            <a:r>
              <a:rPr lang="en-US" dirty="0"/>
              <a:t>Copy the relevant Qt libs/plugins to your bundle</a:t>
            </a:r>
          </a:p>
          <a:p>
            <a:pPr lvl="1"/>
            <a:r>
              <a:rPr lang="en-US" dirty="0"/>
              <a:t>Write a script which sets relevant environment variables and launches your application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– The Target Does not Have Qt Libs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07644" y="3988656"/>
            <a:ext cx="9666283" cy="2014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vert="horz" lIns="117226" tIns="58613" rIns="117226" bIns="58613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80000"/>
              </a:lnSpc>
              <a:buNone/>
            </a:pPr>
            <a:r>
              <a:rPr lang="en-US" sz="1500" b="1" dirty="0">
                <a:latin typeface="Courier New"/>
                <a:cs typeface="Courier New"/>
              </a:rPr>
              <a:t>#!/bin/</a:t>
            </a:r>
            <a:r>
              <a:rPr lang="en-US" sz="1500" b="1" dirty="0" err="1">
                <a:latin typeface="Courier New"/>
                <a:cs typeface="Courier New"/>
              </a:rPr>
              <a:t>sh</a:t>
            </a:r>
            <a:endParaRPr lang="en-US" sz="1500" dirty="0">
              <a:latin typeface="Courier New"/>
              <a:cs typeface="Courier New"/>
            </a:endParaRPr>
          </a:p>
          <a:p>
            <a:pPr indent="0">
              <a:lnSpc>
                <a:spcPct val="80000"/>
              </a:lnSpc>
              <a:buNone/>
            </a:pPr>
            <a:r>
              <a:rPr lang="en-US" sz="1500" dirty="0">
                <a:latin typeface="Courier New"/>
                <a:cs typeface="Courier New"/>
              </a:rPr>
              <a:t> export LD_LIBRARY_PATH=`</a:t>
            </a:r>
            <a:r>
              <a:rPr lang="en-US" sz="1500" dirty="0" err="1">
                <a:latin typeface="Courier New"/>
                <a:cs typeface="Courier New"/>
              </a:rPr>
              <a:t>pwd</a:t>
            </a:r>
            <a:r>
              <a:rPr lang="en-US" sz="1500" dirty="0">
                <a:latin typeface="Courier New"/>
                <a:cs typeface="Courier New"/>
              </a:rPr>
              <a:t>`/</a:t>
            </a:r>
            <a:r>
              <a:rPr lang="en-US" sz="1500" dirty="0" err="1">
                <a:latin typeface="Courier New"/>
                <a:cs typeface="Courier New"/>
              </a:rPr>
              <a:t>qt_libs</a:t>
            </a:r>
            <a:endParaRPr lang="en-US" sz="1500" dirty="0">
              <a:latin typeface="Courier New"/>
              <a:cs typeface="Courier New"/>
            </a:endParaRPr>
          </a:p>
          <a:p>
            <a:pPr indent="0">
              <a:lnSpc>
                <a:spcPct val="80000"/>
              </a:lnSpc>
              <a:buNone/>
            </a:pPr>
            <a:r>
              <a:rPr lang="en-US" sz="1500" dirty="0">
                <a:latin typeface="Courier New"/>
                <a:cs typeface="Courier New"/>
              </a:rPr>
              <a:t> export QML2_IMPORT_PATH=`</a:t>
            </a:r>
            <a:r>
              <a:rPr lang="en-US" sz="1500" dirty="0" err="1">
                <a:latin typeface="Courier New"/>
                <a:cs typeface="Courier New"/>
              </a:rPr>
              <a:t>pwd</a:t>
            </a:r>
            <a:r>
              <a:rPr lang="en-US" sz="1500" dirty="0">
                <a:latin typeface="Courier New"/>
                <a:cs typeface="Courier New"/>
              </a:rPr>
              <a:t>`/</a:t>
            </a:r>
            <a:r>
              <a:rPr lang="en-US" sz="1500" dirty="0" err="1">
                <a:latin typeface="Courier New"/>
                <a:cs typeface="Courier New"/>
              </a:rPr>
              <a:t>qt_libs</a:t>
            </a:r>
            <a:r>
              <a:rPr lang="en-US" sz="1500" dirty="0">
                <a:latin typeface="Courier New"/>
                <a:cs typeface="Courier New"/>
              </a:rPr>
              <a:t>/</a:t>
            </a:r>
            <a:r>
              <a:rPr lang="en-US" sz="1500" dirty="0" err="1">
                <a:latin typeface="Courier New"/>
                <a:cs typeface="Courier New"/>
              </a:rPr>
              <a:t>qml</a:t>
            </a:r>
            <a:endParaRPr lang="en-US" sz="1500" dirty="0">
              <a:latin typeface="Courier New"/>
              <a:cs typeface="Courier New"/>
            </a:endParaRPr>
          </a:p>
          <a:p>
            <a:pPr indent="0">
              <a:lnSpc>
                <a:spcPct val="80000"/>
              </a:lnSpc>
              <a:buNone/>
            </a:pPr>
            <a:r>
              <a:rPr lang="en-US" sz="1500" dirty="0">
                <a:latin typeface="Courier New"/>
                <a:cs typeface="Courier New"/>
              </a:rPr>
              <a:t> export QT_QPA_PLATFORM_PLUGIN_PATH=`</a:t>
            </a:r>
            <a:r>
              <a:rPr lang="en-US" sz="1500" dirty="0" err="1">
                <a:latin typeface="Courier New"/>
                <a:cs typeface="Courier New"/>
              </a:rPr>
              <a:t>pwd</a:t>
            </a:r>
            <a:r>
              <a:rPr lang="en-US" sz="1500" dirty="0">
                <a:latin typeface="Courier New"/>
                <a:cs typeface="Courier New"/>
              </a:rPr>
              <a:t>`/</a:t>
            </a:r>
            <a:r>
              <a:rPr lang="en-US" sz="1500" dirty="0" err="1">
                <a:latin typeface="Courier New"/>
                <a:cs typeface="Courier New"/>
              </a:rPr>
              <a:t>qt_libs</a:t>
            </a:r>
            <a:r>
              <a:rPr lang="en-US" sz="1500" dirty="0">
                <a:latin typeface="Courier New"/>
                <a:cs typeface="Courier New"/>
              </a:rPr>
              <a:t>/plugins/platforms</a:t>
            </a:r>
          </a:p>
          <a:p>
            <a:pPr indent="0">
              <a:lnSpc>
                <a:spcPct val="80000"/>
              </a:lnSpc>
              <a:buNone/>
            </a:pPr>
            <a:r>
              <a:rPr lang="en-US" sz="1500" dirty="0">
                <a:latin typeface="Courier New"/>
                <a:cs typeface="Courier New"/>
              </a:rPr>
              <a:t> ./</a:t>
            </a:r>
            <a:r>
              <a:rPr lang="en-US" sz="1500" dirty="0" err="1">
                <a:latin typeface="Courier New"/>
                <a:cs typeface="Courier New"/>
              </a:rPr>
              <a:t>MyCoolApplication</a:t>
            </a:r>
            <a:endParaRPr lang="en-US" sz="1500" dirty="0">
              <a:latin typeface="Courier New"/>
              <a:cs typeface="Courier New"/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0721" y="6381758"/>
            <a:ext cx="504693" cy="142875"/>
          </a:xfrm>
        </p:spPr>
        <p:txBody>
          <a:bodyPr/>
          <a:lstStyle/>
          <a:p>
            <a:fld id="{A683D178-98AA-4574-9EAA-8EB007C55176}" type="slidenum">
              <a:rPr lang="en-US" smtClean="0"/>
              <a:pPr/>
              <a:t>270</a:t>
            </a:fld>
            <a:r>
              <a:rPr lang="en-US" dirty="0"/>
              <a:t> 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37881527"/>
      </p:ext>
    </p:extLst>
  </p:cSld>
  <p:clrMapOvr>
    <a:masterClrMapping/>
  </p:clrMapOvr>
  <p:transition spd="med">
    <p:fad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platform-dependent (OSX, Windows) deployment tools in </a:t>
            </a:r>
            <a:r>
              <a:rPr lang="en-US" dirty="0">
                <a:latin typeface="Courier New"/>
                <a:cs typeface="Courier New"/>
              </a:rPr>
              <a:t>QTDIR/bin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macdeployqt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windeployqt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Some options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-no-plugins</a:t>
            </a:r>
            <a:r>
              <a:rPr lang="en-US" dirty="0"/>
              <a:t> (by default all release plugins will be added, if the corresponding Qt module used)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dmg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create a disk image in OSX</a:t>
            </a:r>
          </a:p>
          <a:p>
            <a:pPr lvl="1"/>
            <a:r>
              <a:rPr lang="en-US" dirty="0"/>
              <a:t>Third party libraries must be still manually copied to the bundle/added to the installation package</a:t>
            </a:r>
          </a:p>
          <a:p>
            <a:pPr lvl="1"/>
            <a:r>
              <a:rPr lang="en-US" dirty="0"/>
              <a:t>You may need to handle different architectures 32/64 bit, Intel/PowerPC etc.</a:t>
            </a:r>
          </a:p>
          <a:p>
            <a:pPr lvl="1"/>
            <a:endParaRPr lang="en-US" dirty="0"/>
          </a:p>
          <a:p>
            <a:r>
              <a:rPr lang="en-US" dirty="0"/>
              <a:t>Create a custom binary installer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– The Target Does not Have Qt Libs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0721" y="6381758"/>
            <a:ext cx="504693" cy="142875"/>
          </a:xfrm>
        </p:spPr>
        <p:txBody>
          <a:bodyPr/>
          <a:lstStyle/>
          <a:p>
            <a:fld id="{A683D178-98AA-4574-9EAA-8EB007C55176}" type="slidenum">
              <a:rPr lang="en-US" smtClean="0"/>
              <a:pPr/>
              <a:t>271</a:t>
            </a:fld>
            <a:r>
              <a:rPr lang="en-US" dirty="0"/>
              <a:t> 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9804845"/>
      </p:ext>
    </p:extLst>
  </p:cSld>
  <p:clrMapOvr>
    <a:masterClrMapping/>
  </p:clrMapOvr>
  <p:transition spd="med">
    <p:fad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QML types can be defined in C++ and registered for the QML engine</a:t>
            </a:r>
          </a:p>
          <a:p>
            <a:endParaRPr lang="en-US" dirty="0"/>
          </a:p>
          <a:p>
            <a:r>
              <a:rPr lang="en-US" dirty="0"/>
              <a:t>New types must have a meta-object</a:t>
            </a:r>
          </a:p>
          <a:p>
            <a:pPr lvl="1"/>
            <a:r>
              <a:rPr lang="en-US" dirty="0"/>
              <a:t>Defined with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for </a:t>
            </a:r>
            <a:r>
              <a:rPr lang="en-US" dirty="0" err="1">
                <a:latin typeface="Courier New"/>
                <a:cs typeface="Courier New"/>
              </a:rPr>
              <a:t>QObjects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Defined with </a:t>
            </a:r>
            <a:r>
              <a:rPr lang="en-US" dirty="0">
                <a:latin typeface="Courier New"/>
                <a:cs typeface="Courier New"/>
              </a:rPr>
              <a:t>Q_GADGET</a:t>
            </a:r>
            <a:r>
              <a:rPr lang="en-US" dirty="0"/>
              <a:t> for </a:t>
            </a:r>
            <a:r>
              <a:rPr lang="en-US" dirty="0">
                <a:latin typeface="Courier New"/>
                <a:cs typeface="Courier New"/>
              </a:rPr>
              <a:t>non-</a:t>
            </a:r>
            <a:r>
              <a:rPr lang="en-US" dirty="0" err="1">
                <a:latin typeface="Courier New"/>
                <a:cs typeface="Courier New"/>
              </a:rPr>
              <a:t>QObjects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Visual types are derived from </a:t>
            </a:r>
            <a:r>
              <a:rPr lang="en-US" dirty="0" err="1">
                <a:latin typeface="Courier New"/>
                <a:cs typeface="Courier New"/>
              </a:rPr>
              <a:t>QQuickItem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Visual items may be painted with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/>
              <a:t>, OpenGL or using scene graph nodes </a:t>
            </a:r>
          </a:p>
          <a:p>
            <a:endParaRPr lang="en-US" dirty="0"/>
          </a:p>
          <a:p>
            <a:r>
              <a:rPr lang="en-US" dirty="0"/>
              <a:t>New types are typically deployed as QML extension plugins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272</a:t>
            </a:fld>
            <a:r>
              <a:rPr lang="en-US" dirty="0"/>
              <a:t>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56676430"/>
      </p:ext>
    </p:extLst>
  </p:cSld>
  <p:clrMapOvr>
    <a:masterClrMapping/>
  </p:clrMapOvr>
  <p:transition spd="med">
    <p:fad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QML Rendering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651"/>
      </p:ext>
    </p:extLst>
  </p:cSld>
  <p:clrMapOvr>
    <a:masterClrMapping/>
  </p:clrMapOvr>
  <p:transition spd="med">
    <p:fad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Scene Graph Nodes </a:t>
            </a:r>
          </a:p>
          <a:p>
            <a:r>
              <a:rPr lang="en-US" dirty="0"/>
              <a:t>Geometry and Material </a:t>
            </a:r>
          </a:p>
          <a:p>
            <a:r>
              <a:rPr lang="en-US" dirty="0"/>
              <a:t>Rendering Optimization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39991008"/>
      </p:ext>
    </p:extLst>
  </p:cSld>
  <p:clrMapOvr>
    <a:masterClrMapping/>
  </p:clrMapOvr>
  <p:transition spd="med">
    <p:fad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QML rendering tree</a:t>
            </a:r>
          </a:p>
          <a:p>
            <a:endParaRPr lang="en-US" dirty="0"/>
          </a:p>
          <a:p>
            <a:r>
              <a:rPr lang="en-US" dirty="0"/>
              <a:t>Composed a small set of predefined node types</a:t>
            </a:r>
          </a:p>
          <a:p>
            <a:pPr lvl="1"/>
            <a:r>
              <a:rPr lang="en-US" dirty="0"/>
              <a:t>Logical and (often) spatial representation of a graphical scene </a:t>
            </a:r>
          </a:p>
          <a:p>
            <a:endParaRPr lang="en-US" dirty="0"/>
          </a:p>
          <a:p>
            <a:r>
              <a:rPr lang="en-US" dirty="0"/>
              <a:t>Basic node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QSGNode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Container (append, prepend, remove)</a:t>
            </a:r>
          </a:p>
          <a:p>
            <a:pPr lvl="1"/>
            <a:r>
              <a:rPr lang="en-US" dirty="0"/>
              <a:t>Uses a dirty flag</a:t>
            </a:r>
          </a:p>
          <a:p>
            <a:pPr lvl="1"/>
            <a:r>
              <a:rPr lang="en-US" dirty="0"/>
              <a:t>Possible to block the sub-tree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Geometry node</a:t>
            </a:r>
          </a:p>
          <a:p>
            <a:pPr lvl="1"/>
            <a:r>
              <a:rPr lang="en-US" dirty="0"/>
              <a:t>Used for all visible content</a:t>
            </a:r>
          </a:p>
          <a:p>
            <a:pPr lvl="1"/>
            <a:r>
              <a:rPr lang="en-US" dirty="0"/>
              <a:t>Contains a mesh and material</a:t>
            </a:r>
          </a:p>
          <a:p>
            <a:pPr lvl="2"/>
            <a:r>
              <a:rPr lang="en-US" dirty="0"/>
              <a:t>Mesh is rendered to the screen using </a:t>
            </a:r>
            <a:r>
              <a:rPr lang="en-US" dirty="0" err="1"/>
              <a:t>shaders</a:t>
            </a:r>
            <a:endParaRPr lang="en-US" dirty="0"/>
          </a:p>
          <a:p>
            <a:pPr lvl="2"/>
            <a:r>
              <a:rPr lang="en-US" dirty="0"/>
              <a:t>Material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QGLShaderProgram</a:t>
            </a:r>
            <a:r>
              <a:rPr lang="en-US" dirty="0"/>
              <a:t>) defines the states (vertex and index buffers, colors, matrices) </a:t>
            </a:r>
          </a:p>
          <a:p>
            <a:endParaRPr lang="en-US" dirty="0"/>
          </a:p>
          <a:p>
            <a:r>
              <a:rPr lang="en-US" dirty="0"/>
              <a:t>Opacity and transform node</a:t>
            </a:r>
          </a:p>
          <a:p>
            <a:pPr lvl="1"/>
            <a:r>
              <a:rPr lang="en-US" dirty="0"/>
              <a:t>Set opacity and transform to a node or a sub-tree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275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35460018"/>
      </p:ext>
    </p:extLst>
  </p:cSld>
  <p:clrMapOvr>
    <a:masterClrMapping/>
  </p:clrMapOvr>
  <p:transition spd="med">
    <p:fad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 Nodes and Material Classes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57" y="1374892"/>
            <a:ext cx="11147697" cy="4503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55849201"/>
      </p:ext>
    </p:extLst>
  </p:cSld>
  <p:clrMapOvr>
    <a:masterClrMapping/>
  </p:clrMapOvr>
  <p:transition spd="med">
    <p:fad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and initialize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QSGNode</a:t>
            </a:r>
            <a:r>
              <a:rPr lang="en-US" dirty="0"/>
              <a:t> subclass (e.g.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QSGGeometryNode</a:t>
            </a:r>
            <a:r>
              <a:rPr lang="en-US" dirty="0"/>
              <a:t>)</a:t>
            </a:r>
          </a:p>
          <a:p>
            <a:endParaRPr lang="en-US" dirty="0"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Use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QSGGeometry</a:t>
            </a:r>
            <a:r>
              <a:rPr lang="en-US" dirty="0"/>
              <a:t> to specify the mesh</a:t>
            </a:r>
          </a:p>
          <a:p>
            <a:endParaRPr lang="en-US" dirty="0"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Use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QSGMaterial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to encapsulate rendering state for a </a:t>
            </a:r>
            <a:r>
              <a:rPr lang="en-US" dirty="0" err="1"/>
              <a:t>shader</a:t>
            </a:r>
            <a:r>
              <a:rPr lang="en-US" dirty="0"/>
              <a:t> program</a:t>
            </a:r>
          </a:p>
          <a:p>
            <a:pPr lvl="1"/>
            <a:r>
              <a:rPr lang="en-US" dirty="0"/>
              <a:t>For one scene graph, there is one unique </a:t>
            </a:r>
            <a:r>
              <a:rPr lang="en-US" dirty="0" err="1">
                <a:latin typeface="Courier New"/>
                <a:cs typeface="Courier New"/>
              </a:rPr>
              <a:t>QSGMaterialShader</a:t>
            </a:r>
            <a:r>
              <a:rPr lang="en-US" dirty="0"/>
              <a:t>, which encapsulates </a:t>
            </a:r>
            <a:r>
              <a:rPr lang="en-US" dirty="0" err="1">
                <a:latin typeface="Courier New"/>
                <a:cs typeface="Courier New"/>
              </a:rPr>
              <a:t>QOpenGLShaderProgram</a:t>
            </a:r>
            <a:r>
              <a:rPr lang="en-US" dirty="0"/>
              <a:t> the scene graph uses to render that material</a:t>
            </a:r>
          </a:p>
          <a:p>
            <a:pPr lvl="1"/>
            <a:r>
              <a:rPr lang="en-US" dirty="0"/>
              <a:t>Each geometry node may have a unique </a:t>
            </a:r>
            <a:r>
              <a:rPr lang="en-US" dirty="0" err="1">
                <a:latin typeface="Courier New"/>
                <a:cs typeface="Courier New"/>
              </a:rPr>
              <a:t>QSGMaterial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Useful convenience classes 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QSGTextureProvider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QSGTexture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Scene Graph Node Implementation</a:t>
            </a:r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95307079"/>
      </p:ext>
    </p:extLst>
  </p:cSld>
  <p:clrMapOvr>
    <a:masterClrMapping/>
  </p:clrMapOvr>
  <p:transition spd="med">
    <p:fad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QSGGeometry</a:t>
            </a:r>
            <a:r>
              <a:rPr lang="en-US" dirty="0"/>
              <a:t> to define vertices (position, </a:t>
            </a:r>
            <a:r>
              <a:rPr lang="en-US" dirty="0" err="1"/>
              <a:t>normals</a:t>
            </a:r>
            <a:r>
              <a:rPr lang="en-US" dirty="0"/>
              <a:t>, and texture coordinates)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QSGGeometry</a:t>
            </a:r>
            <a:r>
              <a:rPr lang="en-US" dirty="0">
                <a:latin typeface="Courier New"/>
                <a:cs typeface="Courier New"/>
              </a:rPr>
              <a:t> *geometry = new </a:t>
            </a:r>
            <a:r>
              <a:rPr lang="en-US" dirty="0" err="1">
                <a:latin typeface="Courier New"/>
                <a:cs typeface="Courier New"/>
              </a:rPr>
              <a:t>QSGGeometry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QSGGeometry</a:t>
            </a:r>
            <a:r>
              <a:rPr lang="en-US" dirty="0">
                <a:latin typeface="Courier New"/>
                <a:cs typeface="Courier New"/>
              </a:rPr>
              <a:t>::defaultAttributes_Point2D(), 2);</a:t>
            </a:r>
          </a:p>
          <a:p>
            <a:r>
              <a:rPr lang="en-US" dirty="0"/>
              <a:t>Define the drawing mode (triangles, triangle strips or points)</a:t>
            </a:r>
          </a:p>
          <a:p>
            <a:pPr marL="738432" lvl="2" indent="0">
              <a:buNone/>
            </a:pPr>
            <a:r>
              <a:rPr lang="en-US" dirty="0">
                <a:latin typeface="Courier New"/>
                <a:cs typeface="Courier New"/>
              </a:rPr>
              <a:t>geometry-&gt;</a:t>
            </a:r>
            <a:r>
              <a:rPr lang="en-US" dirty="0" err="1">
                <a:latin typeface="Courier New"/>
                <a:cs typeface="Courier New"/>
              </a:rPr>
              <a:t>setDrawingMode</a:t>
            </a:r>
            <a:r>
              <a:rPr lang="en-US" dirty="0">
                <a:latin typeface="Courier New"/>
                <a:cs typeface="Courier New"/>
              </a:rPr>
              <a:t>(GL_LINES);</a:t>
            </a:r>
          </a:p>
          <a:p>
            <a:pPr marL="738432" lvl="2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738432" lvl="2" indent="0">
              <a:buNone/>
            </a:pPr>
            <a:r>
              <a:rPr lang="en-US" dirty="0">
                <a:latin typeface="Courier New"/>
                <a:cs typeface="Courier New"/>
              </a:rPr>
              <a:t>geometry-&gt;</a:t>
            </a:r>
            <a:r>
              <a:rPr lang="en-US" dirty="0" err="1">
                <a:latin typeface="Courier New"/>
                <a:cs typeface="Courier New"/>
              </a:rPr>
              <a:t>setLineWidth</a:t>
            </a:r>
            <a:r>
              <a:rPr lang="en-US" dirty="0">
                <a:latin typeface="Courier New"/>
                <a:cs typeface="Courier New"/>
              </a:rPr>
              <a:t>(3); </a:t>
            </a:r>
          </a:p>
          <a:p>
            <a:pPr marL="738432" lvl="2" indent="0">
              <a:buNone/>
            </a:pPr>
            <a:r>
              <a:rPr lang="en-US" dirty="0">
                <a:latin typeface="Courier New"/>
                <a:cs typeface="Courier New"/>
              </a:rPr>
              <a:t>geometry-&gt;vertexDataAsPoint2D()[0].set(0, 0); </a:t>
            </a:r>
          </a:p>
          <a:p>
            <a:pPr marL="738432" lvl="2" indent="0">
              <a:buNone/>
            </a:pPr>
            <a:r>
              <a:rPr lang="en-US" dirty="0">
                <a:latin typeface="Courier New"/>
                <a:cs typeface="Courier New"/>
              </a:rPr>
              <a:t>geometry-&gt;vertexDataAsPoint2D()[1].set(width(), height());</a:t>
            </a:r>
          </a:p>
          <a:p>
            <a:r>
              <a:rPr lang="en-US" dirty="0"/>
              <a:t>Set the geometry to the geometry node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QSGGeometryNode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setGeometry</a:t>
            </a:r>
            <a:r>
              <a:rPr lang="en-US" dirty="0">
                <a:latin typeface="Courier New"/>
                <a:cs typeface="Courier New"/>
              </a:rPr>
              <a:t>(geometry);</a:t>
            </a:r>
          </a:p>
          <a:p>
            <a:pPr lvl="1"/>
            <a:endParaRPr lang="en-US" dirty="0"/>
          </a:p>
          <a:p>
            <a:r>
              <a:rPr lang="en-US" dirty="0"/>
              <a:t>The geometry can be uploaded to the graphics memory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setVertexDataPattern</a:t>
            </a:r>
            <a:r>
              <a:rPr lang="en-US" dirty="0">
                <a:latin typeface="Courier New"/>
                <a:cs typeface="Courier New"/>
              </a:rPr>
              <a:t>() // </a:t>
            </a:r>
            <a:r>
              <a:rPr lang="en-US" dirty="0" err="1">
                <a:latin typeface="Courier New"/>
                <a:cs typeface="Courier New"/>
              </a:rPr>
              <a:t>AlwaysUploadPattern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DynamicPattern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StaticPattern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markVertexDataDirty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to specify, when the geometry should be uploaded, if other than </a:t>
            </a:r>
            <a:r>
              <a:rPr lang="en-US" dirty="0" err="1">
                <a:latin typeface="Courier New"/>
                <a:cs typeface="Courier New"/>
              </a:rPr>
              <a:t>AlwaysUploadPattern</a:t>
            </a:r>
            <a:r>
              <a:rPr lang="en-US" dirty="0"/>
              <a:t> used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Geometry Node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22155" y="332659"/>
            <a:ext cx="410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Qt SDK Demo: </a:t>
            </a:r>
            <a:r>
              <a:rPr lang="fi-FI" sz="1400" dirty="0" err="1">
                <a:cs typeface="Open Sans Light"/>
              </a:rPr>
              <a:t>Scene</a:t>
            </a:r>
            <a:r>
              <a:rPr lang="fi-FI" sz="1400" dirty="0">
                <a:cs typeface="Open Sans Light"/>
              </a:rPr>
              <a:t> </a:t>
            </a:r>
            <a:r>
              <a:rPr lang="fi-FI" sz="1400" dirty="0" err="1">
                <a:cs typeface="Open Sans Light"/>
              </a:rPr>
              <a:t>Graph</a:t>
            </a:r>
            <a:r>
              <a:rPr lang="fi-FI" sz="1400" dirty="0">
                <a:cs typeface="Open Sans Light"/>
              </a:rPr>
              <a:t> – </a:t>
            </a:r>
            <a:r>
              <a:rPr lang="fi-FI" sz="1400" dirty="0" err="1">
                <a:cs typeface="Open Sans Light"/>
              </a:rPr>
              <a:t>Custom</a:t>
            </a:r>
            <a:r>
              <a:rPr lang="fi-FI" sz="1400" dirty="0">
                <a:cs typeface="Open Sans Light"/>
              </a:rPr>
              <a:t> </a:t>
            </a:r>
            <a:r>
              <a:rPr lang="fi-FI" sz="1400" dirty="0" err="1">
                <a:cs typeface="Open Sans Light"/>
              </a:rPr>
              <a:t>Geometry</a:t>
            </a:r>
            <a:r>
              <a:rPr lang="fi-FI" sz="1400" dirty="0">
                <a:cs typeface="Open Sans Light"/>
              </a:rPr>
              <a:t> </a:t>
            </a:r>
            <a:endParaRPr lang="en-US" sz="1400" dirty="0">
              <a:cs typeface="Open Sans Light"/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22812997"/>
      </p:ext>
    </p:extLst>
  </p:cSld>
  <p:clrMapOvr>
    <a:masterClrMapping/>
  </p:clrMapOvr>
  <p:transition spd="med">
    <p:fad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Sub-class </a:t>
            </a:r>
            <a:r>
              <a:rPr lang="en-US" dirty="0" err="1">
                <a:latin typeface="Courier New"/>
                <a:cs typeface="Courier New"/>
              </a:rPr>
              <a:t>QSGSimpleMaterialShader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Use a macro to add boilerplate code</a:t>
            </a:r>
          </a:p>
          <a:p>
            <a:pPr marL="738432" lvl="2" indent="0">
              <a:buNone/>
            </a:pPr>
            <a:r>
              <a:rPr lang="en-US" dirty="0">
                <a:latin typeface="Courier New"/>
                <a:cs typeface="Courier New"/>
              </a:rPr>
              <a:t>class </a:t>
            </a:r>
            <a:r>
              <a:rPr lang="en-US" dirty="0" err="1">
                <a:latin typeface="Courier New"/>
                <a:cs typeface="Courier New"/>
              </a:rPr>
              <a:t>MyCoolMaterial</a:t>
            </a:r>
            <a:r>
              <a:rPr lang="en-US" dirty="0">
                <a:latin typeface="Courier New"/>
                <a:cs typeface="Courier New"/>
              </a:rPr>
              <a:t> : public </a:t>
            </a:r>
            <a:r>
              <a:rPr lang="en-US" dirty="0" err="1">
                <a:latin typeface="Courier New"/>
                <a:cs typeface="Courier New"/>
              </a:rPr>
              <a:t>QSGSimpleMaterialShader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StateStruct</a:t>
            </a:r>
            <a:r>
              <a:rPr lang="en-US" dirty="0">
                <a:latin typeface="Courier New"/>
                <a:cs typeface="Courier New"/>
              </a:rPr>
              <a:t>&gt;</a:t>
            </a:r>
          </a:p>
          <a:p>
            <a:pPr marL="738432" lvl="2" indent="0">
              <a:buNone/>
            </a:pPr>
            <a:r>
              <a:rPr lang="en-US" dirty="0">
                <a:latin typeface="Courier New"/>
                <a:cs typeface="Courier New"/>
              </a:rPr>
              <a:t>{ // </a:t>
            </a:r>
            <a:r>
              <a:rPr lang="en-US" dirty="0" err="1">
                <a:latin typeface="Courier New"/>
                <a:cs typeface="Courier New"/>
              </a:rPr>
              <a:t>StateStruct</a:t>
            </a:r>
            <a:r>
              <a:rPr lang="en-US" dirty="0">
                <a:latin typeface="Courier New"/>
                <a:cs typeface="Courier New"/>
              </a:rPr>
              <a:t> defines state data, e.g. color and compare() function to check,</a:t>
            </a:r>
          </a:p>
          <a:p>
            <a:pPr marL="738432" lvl="2" indent="0">
              <a:buNone/>
            </a:pPr>
            <a:r>
              <a:rPr lang="en-US" dirty="0">
                <a:latin typeface="Courier New"/>
                <a:cs typeface="Courier New"/>
              </a:rPr>
              <a:t>  // if a new state value differs from the previous one</a:t>
            </a:r>
          </a:p>
          <a:p>
            <a:pPr marL="738432" lvl="2" indent="0">
              <a:buNone/>
            </a:pPr>
            <a:r>
              <a:rPr lang="en-US" dirty="0">
                <a:latin typeface="Courier New"/>
                <a:cs typeface="Courier New"/>
              </a:rPr>
              <a:t>	QSG_DECLARE_SIMPLE_SHADER(</a:t>
            </a:r>
            <a:r>
              <a:rPr lang="en-US" dirty="0" err="1">
                <a:latin typeface="Courier New"/>
                <a:cs typeface="Courier New"/>
              </a:rPr>
              <a:t>MyCoolMaterial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StateStruct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r>
              <a:rPr lang="en-US" dirty="0"/>
              <a:t>Implement the </a:t>
            </a:r>
            <a:r>
              <a:rPr lang="en-US" dirty="0" err="1"/>
              <a:t>shaders</a:t>
            </a:r>
            <a:endParaRPr lang="en-US" dirty="0"/>
          </a:p>
          <a:p>
            <a:r>
              <a:rPr lang="en-US" dirty="0"/>
              <a:t>Implement the state updates</a:t>
            </a:r>
          </a:p>
          <a:p>
            <a:pPr lvl="2">
              <a:buNone/>
            </a:pPr>
            <a:r>
              <a:rPr lang="en-US" dirty="0">
                <a:latin typeface="Courier New"/>
                <a:cs typeface="Courier New"/>
              </a:rPr>
              <a:t>void </a:t>
            </a:r>
            <a:r>
              <a:rPr lang="en-US" dirty="0" err="1">
                <a:latin typeface="Courier New"/>
                <a:cs typeface="Courier New"/>
              </a:rPr>
              <a:t>updateState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State *state,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State *) </a:t>
            </a:r>
          </a:p>
          <a:p>
            <a:pPr lvl="2">
              <a:buNone/>
            </a:pPr>
            <a:r>
              <a:rPr lang="en-US" dirty="0">
                <a:latin typeface="Courier New"/>
                <a:cs typeface="Courier New"/>
              </a:rPr>
              <a:t>{   // Change a new uniform value to OpenGL </a:t>
            </a:r>
            <a:r>
              <a:rPr lang="en-US" dirty="0" err="1">
                <a:latin typeface="Courier New"/>
                <a:cs typeface="Courier New"/>
              </a:rPr>
              <a:t>shaders</a:t>
            </a:r>
            <a:r>
              <a:rPr lang="en-US" dirty="0">
                <a:latin typeface="Courier New"/>
                <a:cs typeface="Courier New"/>
              </a:rPr>
              <a:t> =&gt; state changes</a:t>
            </a:r>
          </a:p>
          <a:p>
            <a:pPr lvl="2">
              <a:buNone/>
            </a:pPr>
            <a:r>
              <a:rPr lang="en-US" dirty="0">
                <a:latin typeface="Courier New"/>
                <a:cs typeface="Courier New"/>
              </a:rPr>
              <a:t>    program()-&gt;</a:t>
            </a:r>
            <a:r>
              <a:rPr lang="en-US" dirty="0" err="1">
                <a:latin typeface="Courier New"/>
                <a:cs typeface="Courier New"/>
              </a:rPr>
              <a:t>setUniformValue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m_stateVariable</a:t>
            </a:r>
            <a:r>
              <a:rPr lang="en-US" dirty="0">
                <a:latin typeface="Courier New"/>
                <a:cs typeface="Courier New"/>
              </a:rPr>
              <a:t>, state-&gt;</a:t>
            </a:r>
            <a:r>
              <a:rPr lang="en-US" dirty="0" err="1">
                <a:latin typeface="Courier New"/>
                <a:cs typeface="Courier New"/>
              </a:rPr>
              <a:t>dataInMyStateStruct</a:t>
            </a:r>
            <a:r>
              <a:rPr lang="en-US" dirty="0">
                <a:latin typeface="Courier New"/>
                <a:cs typeface="Courier New"/>
              </a:rPr>
              <a:t>); ‘</a:t>
            </a:r>
          </a:p>
          <a:p>
            <a:pPr lvl="2"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  <a:p>
            <a:r>
              <a:rPr lang="en-US" dirty="0"/>
              <a:t>Set the material to the geometry node </a:t>
            </a:r>
          </a:p>
          <a:p>
            <a:pPr marL="738432" lvl="2" indent="0">
              <a:buNone/>
            </a:pPr>
            <a:r>
              <a:rPr lang="en-US" dirty="0" err="1">
                <a:latin typeface="Courier New"/>
                <a:cs typeface="Courier New"/>
              </a:rPr>
              <a:t>QSGSimpleMaterial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StateStruct</a:t>
            </a:r>
            <a:r>
              <a:rPr lang="en-US" dirty="0">
                <a:latin typeface="Courier New"/>
                <a:cs typeface="Courier New"/>
              </a:rPr>
              <a:t>&gt; *material = </a:t>
            </a:r>
            <a:r>
              <a:rPr lang="en-US" dirty="0" err="1">
                <a:latin typeface="Courier New"/>
                <a:cs typeface="Courier New"/>
              </a:rPr>
              <a:t>MyCoolMaterial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createMaterial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marL="738432" lvl="2" indent="0">
              <a:buNone/>
            </a:pPr>
            <a:r>
              <a:rPr lang="en-US" dirty="0" err="1">
                <a:latin typeface="Courier New"/>
                <a:cs typeface="Courier New"/>
              </a:rPr>
              <a:t>QSGGeometryNode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setMaterial</a:t>
            </a:r>
            <a:r>
              <a:rPr lang="en-US" dirty="0">
                <a:latin typeface="Courier New"/>
                <a:cs typeface="Courier New"/>
              </a:rPr>
              <a:t>(material);</a:t>
            </a:r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Material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22155" y="332659"/>
            <a:ext cx="410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Qt SDK Demo: </a:t>
            </a:r>
            <a:r>
              <a:rPr lang="fi-FI" sz="1400" dirty="0" err="1">
                <a:cs typeface="Open Sans Light"/>
              </a:rPr>
              <a:t>Scene</a:t>
            </a:r>
            <a:r>
              <a:rPr lang="fi-FI" sz="1400" dirty="0">
                <a:cs typeface="Open Sans Light"/>
              </a:rPr>
              <a:t> </a:t>
            </a:r>
            <a:r>
              <a:rPr lang="fi-FI" sz="1400" dirty="0" err="1">
                <a:cs typeface="Open Sans Light"/>
              </a:rPr>
              <a:t>Graph</a:t>
            </a:r>
            <a:r>
              <a:rPr lang="fi-FI" sz="1400" dirty="0">
                <a:cs typeface="Open Sans Light"/>
              </a:rPr>
              <a:t> – Basic </a:t>
            </a:r>
            <a:r>
              <a:rPr lang="fi-FI" sz="1400" dirty="0" err="1">
                <a:cs typeface="Open Sans Light"/>
              </a:rPr>
              <a:t>Material</a:t>
            </a:r>
            <a:endParaRPr lang="en-US" sz="1400" dirty="0">
              <a:cs typeface="Open Sans Light"/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26671668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Attached properties </a:t>
            </a:r>
            <a:r>
              <a:rPr lang="en-US" dirty="0"/>
              <a:t>are applied to objects: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57187" lvl="1" indent="0">
              <a:buNone/>
            </a:pPr>
            <a:endParaRPr lang="en-US" dirty="0"/>
          </a:p>
          <a:p>
            <a:pPr marL="357187" lvl="1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KeyNagivation.tab</a:t>
            </a:r>
            <a:r>
              <a:rPr lang="en-US" dirty="0"/>
              <a:t> is not a standard property of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TextInput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It is a standard property that is attached to items</a:t>
            </a:r>
            <a:endParaRPr lang="en-US" b="1" dirty="0"/>
          </a:p>
          <a:p>
            <a:r>
              <a:rPr lang="en-US" b="1" dirty="0"/>
              <a:t>Custom, dynamic properties </a:t>
            </a:r>
            <a:r>
              <a:rPr lang="en-US" dirty="0"/>
              <a:t>can be added to any object:</a:t>
            </a:r>
          </a:p>
          <a:p>
            <a:pPr lvl="1"/>
            <a:r>
              <a:rPr lang="en-US" dirty="0"/>
              <a:t>May be read-only or writable 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Attached and Custom Properties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55167" y="2204864"/>
            <a:ext cx="10252675" cy="1080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TextInput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"Hello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world"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KeyNavigation.tab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nextInput</a:t>
            </a:r>
            <a:r>
              <a:rPr lang="en-US" dirty="0"/>
              <a:t> </a:t>
            </a:r>
          </a:p>
          <a:p>
            <a:r>
              <a:rPr lang="en-US" dirty="0"/>
              <a:t>}</a:t>
            </a:r>
            <a:endParaRPr lang="fi-FI" dirty="0">
              <a:solidFill>
                <a:srgbClr val="80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95607" y="4932886"/>
            <a:ext cx="10252677" cy="1036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/>
              <a:t>    </a:t>
            </a:r>
            <a:r>
              <a:rPr lang="en-US" dirty="0" err="1"/>
              <a:t>readonly</a:t>
            </a:r>
            <a:r>
              <a:rPr lang="en-US" dirty="0"/>
              <a:t> 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real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mass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100.0 </a:t>
            </a:r>
          </a:p>
          <a:p>
            <a:r>
              <a:rPr lang="en-US" dirty="0"/>
              <a:t>    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var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exampleArray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[1,2,3]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Arrays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must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variant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type prior Qt 5.5</a:t>
            </a:r>
            <a:endParaRPr lang="en-US" dirty="0"/>
          </a:p>
          <a:p>
            <a:r>
              <a:rPr lang="en-US" dirty="0"/>
              <a:t>}</a:t>
            </a:r>
            <a:endParaRPr lang="fi-FI" dirty="0">
              <a:solidFill>
                <a:srgbClr val="800000"/>
              </a:solidFill>
            </a:endParaRP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80280199"/>
      </p:ext>
    </p:extLst>
  </p:cSld>
  <p:clrMapOvr>
    <a:masterClrMapping/>
  </p:clrMapOvr>
  <p:transition spd="med">
    <p:fad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Scene graph tree is rendered by SG Renderer</a:t>
            </a:r>
          </a:p>
          <a:p>
            <a:endParaRPr lang="en-US" dirty="0"/>
          </a:p>
          <a:p>
            <a:r>
              <a:rPr lang="en-US" dirty="0"/>
              <a:t>Capable of making full scene optimizations</a:t>
            </a:r>
          </a:p>
          <a:p>
            <a:endParaRPr lang="en-US" dirty="0"/>
          </a:p>
          <a:p>
            <a:r>
              <a:rPr lang="en-US" dirty="0"/>
              <a:t>Separates opaque geometry from translucent geometry and renders opaque geometry first (to color and depth buffers) from front to back</a:t>
            </a:r>
          </a:p>
          <a:p>
            <a:endParaRPr lang="en-US" dirty="0"/>
          </a:p>
          <a:p>
            <a:r>
              <a:rPr lang="en-US" dirty="0"/>
              <a:t>Translucent geometry is not rendered at all, if covered by opaque geometry (depth testing enabled)</a:t>
            </a:r>
          </a:p>
          <a:p>
            <a:pPr lvl="1"/>
            <a:r>
              <a:rPr lang="en-US" dirty="0"/>
              <a:t>Note! Renderer still takes these nodes into account and the vertex </a:t>
            </a:r>
            <a:r>
              <a:rPr lang="en-US" dirty="0" err="1"/>
              <a:t>shader</a:t>
            </a:r>
            <a:r>
              <a:rPr lang="en-US" dirty="0"/>
              <a:t> is run for each vertex =&gt; </a:t>
            </a:r>
            <a:r>
              <a:rPr lang="en-US" u="sng" dirty="0"/>
              <a:t>use visible/opacity = 0</a:t>
            </a:r>
          </a:p>
          <a:p>
            <a:endParaRPr lang="en-US" dirty="0"/>
          </a:p>
          <a:p>
            <a:r>
              <a:rPr lang="en-US" dirty="0"/>
              <a:t>After opaque primitives, alpha blended primitives are drawn in back-to-front manner</a:t>
            </a:r>
          </a:p>
          <a:p>
            <a:pPr lvl="1"/>
            <a:r>
              <a:rPr lang="en-US" dirty="0"/>
              <a:t>May not be </a:t>
            </a:r>
            <a:r>
              <a:rPr lang="en-US" dirty="0" err="1"/>
              <a:t>batchable</a:t>
            </a:r>
            <a:r>
              <a:rPr lang="en-US" dirty="0"/>
              <a:t>, if overlaps with different material states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 Rendering and Optimizations 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64179797"/>
      </p:ext>
    </p:extLst>
  </p:cSld>
  <p:clrMapOvr>
    <a:masterClrMapping/>
  </p:clrMapOvr>
  <p:transition spd="med">
    <p:fad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Renderer tries to batch paint operations</a:t>
            </a:r>
          </a:p>
          <a:p>
            <a:pPr lvl="1"/>
            <a:r>
              <a:rPr lang="en-US" dirty="0"/>
              <a:t>To minimize the data sent to the GPU for each frame</a:t>
            </a:r>
          </a:p>
          <a:p>
            <a:endParaRPr lang="en-US" dirty="0"/>
          </a:p>
          <a:p>
            <a:r>
              <a:rPr lang="en-US" dirty="0"/>
              <a:t>Batches are uploaded and stored in GPU memory using vertex buffer objects </a:t>
            </a:r>
          </a:p>
          <a:p>
            <a:pPr lvl="1"/>
            <a:r>
              <a:rPr lang="en-US" dirty="0"/>
              <a:t>Each </a:t>
            </a:r>
            <a:r>
              <a:rPr lang="en-US" dirty="0" err="1">
                <a:latin typeface="Courier New"/>
                <a:cs typeface="Courier New"/>
              </a:rPr>
              <a:t>QQuickItem</a:t>
            </a:r>
            <a:r>
              <a:rPr lang="en-US" dirty="0"/>
              <a:t> inserts a </a:t>
            </a:r>
            <a:r>
              <a:rPr lang="en-US" u="sng" dirty="0"/>
              <a:t>transform node </a:t>
            </a:r>
            <a:r>
              <a:rPr lang="en-US" dirty="0"/>
              <a:t>into the SG to manage its x, y, scale, rotation</a:t>
            </a:r>
          </a:p>
          <a:p>
            <a:pPr lvl="1"/>
            <a:r>
              <a:rPr lang="en-US" dirty="0"/>
              <a:t>A node, which changes between the frames and has a fairly complex sub-tree is a good candidate for the batch root</a:t>
            </a:r>
          </a:p>
          <a:p>
            <a:pPr lvl="1"/>
            <a:r>
              <a:rPr lang="en-US" dirty="0"/>
              <a:t>Geometry nodes in the sub-tree are pre-transformed in the CPU and uploaded and retained in the GPU</a:t>
            </a:r>
          </a:p>
          <a:p>
            <a:pPr lvl="2"/>
            <a:r>
              <a:rPr lang="en-US" dirty="0"/>
              <a:t>Fast list, grid scrolling, no need to upload unchanged parts of the UI</a:t>
            </a:r>
          </a:p>
          <a:p>
            <a:pPr lvl="1"/>
            <a:r>
              <a:rPr lang="en-US" dirty="0"/>
              <a:t>Beneath a batch root, one batch is created for each unique set of material state and geometry type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The number of batches should be &lt; 10, at least 3-4 opaque to minimize state changes </a:t>
            </a:r>
          </a:p>
          <a:p>
            <a:pPr lvl="1"/>
            <a:r>
              <a:rPr lang="en-US" dirty="0"/>
              <a:t>Use environment variable </a:t>
            </a:r>
            <a:r>
              <a:rPr lang="en-US" dirty="0">
                <a:latin typeface="Courier New"/>
                <a:cs typeface="Courier New"/>
              </a:rPr>
              <a:t>QSG_RENDERER_DEBUG=render</a:t>
            </a:r>
            <a:r>
              <a:rPr lang="en-US" dirty="0"/>
              <a:t> to get statistics about batches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/>
                <a:cs typeface="Courier New"/>
              </a:rPr>
              <a:t>QSG_VISUALIZE=batches/clip/overdraw/changes </a:t>
            </a:r>
            <a:r>
              <a:rPr lang="en-US" dirty="0"/>
              <a:t>to visualize the batches, clipping, and overdraws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Renderer Optimizations – Batches 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28384326"/>
      </p:ext>
    </p:extLst>
  </p:cSld>
  <p:clrMapOvr>
    <a:masterClrMapping/>
  </p:clrMapOvr>
  <p:transition spd="med">
    <p:fad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Clip node as a batch root node </a:t>
            </a:r>
          </a:p>
          <a:p>
            <a:pPr lvl="1"/>
            <a:r>
              <a:rPr lang="en-US" dirty="0"/>
              <a:t>Qt Quick supports only rectangle clip, but the renderer supports any shape using the stencil buffer</a:t>
            </a:r>
          </a:p>
          <a:p>
            <a:pPr lvl="1"/>
            <a:r>
              <a:rPr lang="en-US" dirty="0"/>
              <a:t>Clip sub-tree needs to be renderer with a unique GL state</a:t>
            </a:r>
          </a:p>
          <a:p>
            <a:pPr lvl="2"/>
            <a:r>
              <a:rPr lang="en-US" dirty="0"/>
              <a:t>Batching of an item limited to its children</a:t>
            </a:r>
          </a:p>
          <a:p>
            <a:endParaRPr lang="en-US" dirty="0"/>
          </a:p>
          <a:p>
            <a:r>
              <a:rPr lang="en-US" dirty="0"/>
              <a:t>Anti-aliasing</a:t>
            </a:r>
          </a:p>
          <a:p>
            <a:pPr lvl="1"/>
            <a:r>
              <a:rPr lang="en-US" dirty="0"/>
              <a:t>Vertex anti-aliasing requires each primitive to be blended </a:t>
            </a:r>
          </a:p>
          <a:p>
            <a:pPr lvl="2"/>
            <a:r>
              <a:rPr lang="en-US" dirty="0"/>
              <a:t>Possibly less batching, possibly heavy blending, if interior if large rectangle requires blending</a:t>
            </a:r>
          </a:p>
          <a:p>
            <a:pPr lvl="1"/>
            <a:r>
              <a:rPr lang="en-US" dirty="0"/>
              <a:t>Multisampling anti-aliasing may not be supported by the GPU, performance is HW dependent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Renderer Optimizations – Batches 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34416081"/>
      </p:ext>
    </p:extLst>
  </p:cSld>
  <p:clrMapOvr>
    <a:masterClrMapping/>
  </p:clrMapOvr>
  <p:transition spd="med">
    <p:fad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Minimize batches</a:t>
            </a:r>
          </a:p>
          <a:p>
            <a:pPr lvl="1"/>
            <a:r>
              <a:rPr lang="en-US" dirty="0"/>
              <a:t>Overlapping compound items cannot be batched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QSGMaterial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RequiresFullMatrix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prevents all batching</a:t>
            </a:r>
          </a:p>
          <a:p>
            <a:r>
              <a:rPr lang="en-US" dirty="0"/>
              <a:t>Make items not visible, if they are not shown</a:t>
            </a:r>
          </a:p>
          <a:p>
            <a:r>
              <a:rPr lang="en-US" dirty="0"/>
              <a:t>Use texture atlas</a:t>
            </a:r>
          </a:p>
          <a:p>
            <a:r>
              <a:rPr lang="en-US" dirty="0"/>
              <a:t>Use opaque primitives</a:t>
            </a:r>
          </a:p>
          <a:p>
            <a:r>
              <a:rPr lang="en-US" dirty="0"/>
              <a:t>Do not use clipping per-item basis</a:t>
            </a:r>
          </a:p>
          <a:p>
            <a:r>
              <a:rPr lang="en-US" dirty="0"/>
              <a:t>Use the window monochrome color rather than top-level rectangle color</a:t>
            </a:r>
          </a:p>
          <a:p>
            <a:r>
              <a:rPr lang="en-US" dirty="0" err="1"/>
              <a:t>Mipmapped</a:t>
            </a:r>
            <a:r>
              <a:rPr lang="en-US" dirty="0"/>
              <a:t> images are not placed in global atlas, not batched</a:t>
            </a:r>
          </a:p>
          <a:p>
            <a:r>
              <a:rPr lang="en-US" dirty="0">
                <a:latin typeface="Courier New"/>
                <a:cs typeface="Courier New"/>
              </a:rPr>
              <a:t>QSG_RENDER_TIMING=1</a:t>
            </a:r>
            <a:r>
              <a:rPr lang="en-US" dirty="0"/>
              <a:t> outputs useful timing parameters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Optimizations 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64554956"/>
      </p:ext>
    </p:extLst>
  </p:cSld>
  <p:clrMapOvr>
    <a:masterClrMapping/>
  </p:clrMapOvr>
  <p:transition spd="med">
    <p:fad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renderers can be implemented </a:t>
            </a:r>
          </a:p>
          <a:p>
            <a:r>
              <a:rPr lang="en-US" dirty="0"/>
              <a:t>Simple renderer exist, which disables all optimizations </a:t>
            </a:r>
            <a:r>
              <a:rPr lang="en-US" u="sng" dirty="0">
                <a:hlinkClick r:id="rId2"/>
              </a:rPr>
              <a:t>https://codereview.qt-project.org/#/c/110977/</a:t>
            </a:r>
            <a:endParaRPr lang="en-US" dirty="0"/>
          </a:p>
          <a:p>
            <a:r>
              <a:rPr lang="en-US" dirty="0"/>
              <a:t>Mixing 3d</a:t>
            </a:r>
          </a:p>
          <a:p>
            <a:pPr lvl="1"/>
            <a:r>
              <a:rPr lang="en-US" dirty="0"/>
              <a:t>Renderer modifies the vertex </a:t>
            </a:r>
            <a:r>
              <a:rPr lang="en-US" dirty="0" err="1"/>
              <a:t>shader</a:t>
            </a:r>
            <a:r>
              <a:rPr lang="en-US" dirty="0"/>
              <a:t>, returned by the material </a:t>
            </a:r>
            <a:r>
              <a:rPr lang="en-US" dirty="0" err="1"/>
              <a:t>shader</a:t>
            </a:r>
            <a:r>
              <a:rPr lang="en-US" dirty="0"/>
              <a:t>, and compresses the z-values in the range of 0 to 1</a:t>
            </a:r>
          </a:p>
          <a:p>
            <a:pPr lvl="1"/>
            <a:endParaRPr lang="en-US" dirty="0"/>
          </a:p>
          <a:p>
            <a:r>
              <a:rPr lang="en-US" dirty="0"/>
              <a:t>Three variants</a:t>
            </a:r>
          </a:p>
          <a:p>
            <a:pPr lvl="1"/>
            <a:r>
              <a:rPr lang="en-US" dirty="0"/>
              <a:t>Basic in Linux with MESA drivers</a:t>
            </a:r>
          </a:p>
          <a:p>
            <a:pPr lvl="1"/>
            <a:r>
              <a:rPr lang="en-US" dirty="0"/>
              <a:t>Windows with angle</a:t>
            </a:r>
          </a:p>
          <a:p>
            <a:pPr lvl="1"/>
            <a:r>
              <a:rPr lang="en-US" dirty="0"/>
              <a:t>Threaded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QSG_RENDER_LOOP</a:t>
            </a:r>
            <a:r>
              <a:rPr lang="en-US" dirty="0"/>
              <a:t> forces the loop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QSG_INFO</a:t>
            </a:r>
            <a:r>
              <a:rPr lang="en-US" dirty="0"/>
              <a:t> set to 1 shows which loop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 Rendering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45757780"/>
      </p:ext>
    </p:extLst>
  </p:cSld>
  <p:clrMapOvr>
    <a:masterClrMapping/>
  </p:clrMapOvr>
  <p:transition spd="med">
    <p:fad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QQuickRenderControl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Allows rendering the SG into an off-screen rendering target</a:t>
            </a:r>
          </a:p>
          <a:p>
            <a:pPr lvl="1"/>
            <a:r>
              <a:rPr lang="en-US" dirty="0"/>
              <a:t>Compare to </a:t>
            </a:r>
            <a:r>
              <a:rPr lang="en-US" dirty="0" err="1">
                <a:latin typeface="Courier New"/>
                <a:cs typeface="Courier New"/>
              </a:rPr>
              <a:t>QQuickWindow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grabWindow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– known to cause performance problems</a:t>
            </a:r>
          </a:p>
          <a:p>
            <a:pPr lvl="1"/>
            <a:r>
              <a:rPr lang="en-US" dirty="0"/>
              <a:t>Set the window render target to FBO instead of native window</a:t>
            </a:r>
          </a:p>
          <a:p>
            <a:endParaRPr lang="en-US" dirty="0"/>
          </a:p>
          <a:p>
            <a:r>
              <a:rPr lang="en-US" dirty="0"/>
              <a:t>Connect  to four signals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QQuickWindow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sceneGraphInitialized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2"/>
            <a:r>
              <a:rPr lang="en-US" dirty="0"/>
              <a:t>Emitted at some point after </a:t>
            </a:r>
            <a:r>
              <a:rPr lang="en-US" dirty="0" err="1">
                <a:latin typeface="Courier New"/>
                <a:cs typeface="Courier New"/>
              </a:rPr>
              <a:t>QQuickRenderControl</a:t>
            </a:r>
            <a:r>
              <a:rPr lang="en-US" dirty="0">
                <a:latin typeface="Courier New"/>
                <a:cs typeface="Courier New"/>
              </a:rPr>
              <a:t>::initialize()</a:t>
            </a:r>
          </a:p>
          <a:p>
            <a:pPr lvl="2"/>
            <a:r>
              <a:rPr lang="en-US" dirty="0"/>
              <a:t>Create an FBO and associate it with the window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QQuickWindow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sceneGraphInvalidated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– release resources, destroy the FBO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QQuickRenderControl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renderRequested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– make the GL context current and call render()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QQuickRenderControl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sceneChanged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– before rendering, sync and polishing is necessary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Renders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48423807"/>
      </p:ext>
    </p:extLst>
  </p:cSld>
  <p:clrMapOvr>
    <a:masterClrMapping/>
  </p:clrMapOvr>
  <p:transition spd="med">
    <p:fad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QQuickWindow</a:t>
            </a:r>
            <a:r>
              <a:rPr lang="en-US" dirty="0"/>
              <a:t> contains a number of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QQuickItem</a:t>
            </a:r>
            <a:r>
              <a:rPr lang="en-US" dirty="0"/>
              <a:t> objects</a:t>
            </a:r>
          </a:p>
          <a:p>
            <a:r>
              <a:rPr lang="en-US" dirty="0"/>
              <a:t>Rendering takes place in a scene graph possibly in another thread</a:t>
            </a:r>
          </a:p>
          <a:p>
            <a:pPr lvl="1"/>
            <a:r>
              <a:rPr lang="en-US" dirty="0"/>
              <a:t>Use direct connection, if you do any paint (OpenGL) operations 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QQuickWindow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beforeRendering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signal emitted</a:t>
            </a:r>
          </a:p>
          <a:p>
            <a:pPr lvl="1"/>
            <a:r>
              <a:rPr lang="en-US" dirty="0"/>
              <a:t>Applications can make direct connections to this signal to use custom OpenGL calls which will then stack visually beneath the QML scene</a:t>
            </a:r>
          </a:p>
          <a:p>
            <a:r>
              <a:rPr lang="en-US" dirty="0"/>
              <a:t>SG calls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QQuickItem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updatePaintNode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to sync the SG node with the corresponding item</a:t>
            </a:r>
          </a:p>
          <a:p>
            <a:pPr lvl="1"/>
            <a:r>
              <a:rPr lang="en-US" dirty="0"/>
              <a:t>This is the place for your OpenGL operations using QSG* convenience classes to set textures, geometry, materials etc.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QSGNode</a:t>
            </a:r>
            <a:r>
              <a:rPr lang="en-US" dirty="0">
                <a:latin typeface="Courier New"/>
                <a:cs typeface="Courier New"/>
              </a:rPr>
              <a:t>::preprocess()</a:t>
            </a:r>
            <a:r>
              <a:rPr lang="en-US" dirty="0"/>
              <a:t> before rendering</a:t>
            </a:r>
          </a:p>
          <a:p>
            <a:pPr lvl="2"/>
            <a:r>
              <a:rPr lang="en-US" dirty="0"/>
              <a:t>Useful for partial texture update to keep the performance 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QQuickWindow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afterRendering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signal emitted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Threading Model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80310286"/>
      </p:ext>
    </p:extLst>
  </p:cSld>
  <p:clrMapOvr>
    <a:masterClrMapping/>
  </p:clrMapOvr>
  <p:transition spd="med">
    <p:fad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5618" y="218463"/>
            <a:ext cx="3326037" cy="395370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en-US" dirty="0"/>
              <a:t>GUI thread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57692" y="222056"/>
            <a:ext cx="3326037" cy="395370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en-US" dirty="0"/>
              <a:t>Render thread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729428" y="590650"/>
            <a:ext cx="3985329" cy="632373"/>
            <a:chOff x="1074225" y="1331272"/>
            <a:chExt cx="2989775" cy="489841"/>
          </a:xfrm>
        </p:grpSpPr>
        <p:sp>
          <p:nvSpPr>
            <p:cNvPr id="35" name="Rounded Rectangle 34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cs typeface="Courier New"/>
                </a:rPr>
                <a:t>Start a new frame</a:t>
              </a:r>
            </a:p>
            <a:p>
              <a:r>
                <a:rPr lang="en-US" sz="1500" dirty="0">
                  <a:solidFill>
                    <a:schemeClr val="bg1"/>
                  </a:solidFill>
                  <a:cs typeface="Courier New"/>
                </a:rPr>
                <a:t>GL Context made current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174218" y="2821048"/>
            <a:ext cx="3326037" cy="672369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ourier New"/>
              </a:rPr>
              <a:t>Begin sync</a:t>
            </a:r>
          </a:p>
          <a:p>
            <a:r>
              <a:rPr lang="en-US" dirty="0">
                <a:solidFill>
                  <a:schemeClr val="bg1"/>
                </a:solidFill>
                <a:cs typeface="Courier New"/>
              </a:rPr>
              <a:t>Block GUI thread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693580" y="1221771"/>
            <a:ext cx="3985329" cy="632373"/>
            <a:chOff x="1074225" y="1331272"/>
            <a:chExt cx="2989775" cy="489841"/>
          </a:xfrm>
        </p:grpSpPr>
        <p:sp>
          <p:nvSpPr>
            <p:cNvPr id="56" name="Rounded Rectangle 55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cs typeface="Courier New"/>
                </a:rPr>
                <a:t>Begin sync</a:t>
              </a:r>
            </a:p>
            <a:p>
              <a:r>
                <a:rPr lang="en-US" sz="1500" dirty="0">
                  <a:solidFill>
                    <a:schemeClr val="bg1"/>
                  </a:solidFill>
                  <a:cs typeface="Courier New"/>
                </a:rPr>
                <a:t>Block GUI thread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697563" y="1852886"/>
            <a:ext cx="3985329" cy="632373"/>
            <a:chOff x="1074225" y="1331272"/>
            <a:chExt cx="2989775" cy="489841"/>
          </a:xfrm>
        </p:grpSpPr>
        <p:sp>
          <p:nvSpPr>
            <p:cNvPr id="59" name="Rounded Rectangle 58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emit </a:t>
              </a:r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QQuickWindow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:: </a:t>
              </a:r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beforeSynchronization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701544" y="2484003"/>
            <a:ext cx="3985329" cy="632373"/>
            <a:chOff x="1074225" y="1331272"/>
            <a:chExt cx="2989775" cy="489841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QQuickItem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:: </a:t>
              </a:r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updatePaintNode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697563" y="3107946"/>
            <a:ext cx="3985329" cy="632373"/>
            <a:chOff x="1074225" y="1331272"/>
            <a:chExt cx="2989775" cy="489841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cs typeface="Courier New"/>
                </a:rPr>
                <a:t>End sync</a:t>
              </a:r>
            </a:p>
            <a:p>
              <a:r>
                <a:rPr lang="en-US" sz="1500" dirty="0">
                  <a:solidFill>
                    <a:schemeClr val="bg1"/>
                  </a:solidFill>
                  <a:cs typeface="Courier New"/>
                </a:rPr>
                <a:t>Unblock GUI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705529" y="3742648"/>
            <a:ext cx="3985329" cy="632373"/>
            <a:chOff x="1074225" y="1331272"/>
            <a:chExt cx="2989775" cy="489841"/>
          </a:xfrm>
        </p:grpSpPr>
        <p:sp>
          <p:nvSpPr>
            <p:cNvPr id="68" name="Rounded Rectangle 67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emit </a:t>
              </a:r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QQuickWindow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:: </a:t>
              </a:r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beforeRendering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689594" y="4373765"/>
            <a:ext cx="3985329" cy="632373"/>
            <a:chOff x="1074225" y="1331272"/>
            <a:chExt cx="2989775" cy="489841"/>
          </a:xfrm>
        </p:grpSpPr>
        <p:sp>
          <p:nvSpPr>
            <p:cNvPr id="71" name="Rounded Rectangle 70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emit </a:t>
              </a:r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QQuickWindow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:: </a:t>
              </a:r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afterRendering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733411" y="5022809"/>
            <a:ext cx="3985329" cy="632373"/>
            <a:chOff x="1074225" y="1331272"/>
            <a:chExt cx="2989775" cy="489841"/>
          </a:xfrm>
        </p:grpSpPr>
        <p:sp>
          <p:nvSpPr>
            <p:cNvPr id="74" name="Rounded Rectangle 73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QOpenGLContext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:: </a:t>
              </a:r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swapBuffers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693580" y="5650339"/>
            <a:ext cx="3985329" cy="632373"/>
            <a:chOff x="1074225" y="1331272"/>
            <a:chExt cx="2989775" cy="489841"/>
          </a:xfrm>
        </p:grpSpPr>
        <p:sp>
          <p:nvSpPr>
            <p:cNvPr id="77" name="Rounded Rectangle 76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emit </a:t>
              </a:r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QQuickWindow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:: </a:t>
              </a:r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frameSwapped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63120" y="565552"/>
            <a:ext cx="3985329" cy="632373"/>
            <a:chOff x="1074225" y="1331272"/>
            <a:chExt cx="2989775" cy="489841"/>
          </a:xfrm>
        </p:grpSpPr>
        <p:sp>
          <p:nvSpPr>
            <p:cNvPr id="80" name="Rounded Rectangle 79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QQuickItem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:: </a:t>
              </a:r>
            </a:p>
            <a:p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update()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67104" y="1196671"/>
            <a:ext cx="3985329" cy="632373"/>
            <a:chOff x="1074225" y="1331272"/>
            <a:chExt cx="2989775" cy="489841"/>
          </a:xfrm>
        </p:grpSpPr>
        <p:sp>
          <p:nvSpPr>
            <p:cNvPr id="83" name="Rounded Rectangle 82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QQuickItem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:: </a:t>
              </a:r>
            </a:p>
            <a:p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updatePolish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59137" y="1878408"/>
            <a:ext cx="3985329" cy="1221827"/>
            <a:chOff x="1074225" y="1361126"/>
            <a:chExt cx="2989775" cy="290153"/>
          </a:xfrm>
        </p:grpSpPr>
        <p:sp>
          <p:nvSpPr>
            <p:cNvPr id="86" name="Rounded Rectangle 85"/>
            <p:cNvSpPr/>
            <p:nvPr/>
          </p:nvSpPr>
          <p:spPr bwMode="auto">
            <a:xfrm>
              <a:off x="1074225" y="1501106"/>
              <a:ext cx="2989775" cy="150173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395506" y="1361126"/>
              <a:ext cx="2495177" cy="76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cs typeface="Courier New"/>
                </a:rPr>
                <a:t>GUI thread blocked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59137" y="3735475"/>
            <a:ext cx="3985329" cy="632373"/>
            <a:chOff x="1074225" y="1331272"/>
            <a:chExt cx="2989775" cy="489841"/>
          </a:xfrm>
        </p:grpSpPr>
        <p:sp>
          <p:nvSpPr>
            <p:cNvPr id="89" name="Rounded Rectangle 88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395506" y="1361126"/>
              <a:ext cx="2495177" cy="257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cs typeface="Courier New"/>
                </a:rPr>
                <a:t>Continue event loop</a:t>
              </a:r>
            </a:p>
          </p:txBody>
        </p:sp>
      </p:grpSp>
      <p:cxnSp>
        <p:nvCxnSpPr>
          <p:cNvPr id="92" name="Straight Arrow Connector 91"/>
          <p:cNvCxnSpPr/>
          <p:nvPr/>
        </p:nvCxnSpPr>
        <p:spPr bwMode="auto">
          <a:xfrm>
            <a:off x="4679896" y="863921"/>
            <a:ext cx="896238" cy="0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3" name="Straight Arrow Connector 92"/>
          <p:cNvCxnSpPr/>
          <p:nvPr/>
        </p:nvCxnSpPr>
        <p:spPr bwMode="auto">
          <a:xfrm flipV="1">
            <a:off x="4480732" y="1656402"/>
            <a:ext cx="940055" cy="444649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</p:cxnSp>
      <p:cxnSp>
        <p:nvCxnSpPr>
          <p:cNvPr id="98" name="Straight Arrow Connector 97"/>
          <p:cNvCxnSpPr/>
          <p:nvPr/>
        </p:nvCxnSpPr>
        <p:spPr bwMode="auto">
          <a:xfrm flipV="1">
            <a:off x="4504634" y="3632221"/>
            <a:ext cx="940055" cy="444649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</p:cxnSp>
      <p:sp>
        <p:nvSpPr>
          <p:cNvPr id="5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287</a:t>
            </a:fld>
            <a:endParaRPr lang="en-US" dirty="0"/>
          </a:p>
        </p:txBody>
      </p:sp>
      <p:sp>
        <p:nvSpPr>
          <p:cNvPr id="5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2470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00223700"/>
      </p:ext>
    </p:extLst>
  </p:cSld>
  <p:clrMapOvr>
    <a:masterClrMapping/>
  </p:clrMapOvr>
  <p:transition spd="med">
    <p:fad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QML scene rendering is separated from the design</a:t>
            </a:r>
          </a:p>
          <a:p>
            <a:pPr lvl="1"/>
            <a:r>
              <a:rPr lang="en-US" dirty="0"/>
              <a:t>Basically, any renderer may be used</a:t>
            </a:r>
          </a:p>
          <a:p>
            <a:pPr lvl="1"/>
            <a:r>
              <a:rPr lang="en-US" dirty="0"/>
              <a:t>Small customizations can be done with </a:t>
            </a:r>
            <a:r>
              <a:rPr lang="en-US" dirty="0" err="1">
                <a:latin typeface="Courier New"/>
                <a:cs typeface="Courier New"/>
              </a:rPr>
              <a:t>QQuickRenderControl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r>
              <a:rPr lang="en-US" dirty="0"/>
              <a:t>Each QML item may create a node into a scene graph, which is used by the renderer </a:t>
            </a:r>
          </a:p>
          <a:p>
            <a:endParaRPr lang="en-US" dirty="0"/>
          </a:p>
          <a:p>
            <a:r>
              <a:rPr lang="en-US" dirty="0"/>
              <a:t>The renderer may re-organize the scene graph to</a:t>
            </a:r>
          </a:p>
          <a:p>
            <a:pPr lvl="1"/>
            <a:r>
              <a:rPr lang="en-US" dirty="0"/>
              <a:t>Minimize data uploads to GPU</a:t>
            </a:r>
          </a:p>
          <a:p>
            <a:pPr lvl="1"/>
            <a:r>
              <a:rPr lang="en-US" dirty="0"/>
              <a:t>Minimize OpenGL state changes</a:t>
            </a:r>
          </a:p>
          <a:p>
            <a:pPr lvl="1"/>
            <a:r>
              <a:rPr lang="en-US" dirty="0"/>
              <a:t>Minimize overdraws</a:t>
            </a:r>
          </a:p>
          <a:p>
            <a:pPr lvl="1"/>
            <a:endParaRPr lang="en-US" dirty="0"/>
          </a:p>
          <a:p>
            <a:r>
              <a:rPr lang="en-US" dirty="0"/>
              <a:t>Developer must still consider how to enable the renderer to make performance optimizations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288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Lab 10: </a:t>
            </a:r>
            <a:r>
              <a:rPr lang="fi-FI" sz="1400" dirty="0">
                <a:cs typeface="Open Sans Light"/>
              </a:rPr>
              <a:t>QML </a:t>
            </a:r>
            <a:r>
              <a:rPr lang="fi-FI" sz="1400" dirty="0" err="1">
                <a:cs typeface="Open Sans Light"/>
              </a:rPr>
              <a:t>Rendering</a:t>
            </a:r>
            <a:endParaRPr lang="en-US" sz="1400" dirty="0">
              <a:cs typeface="Open Sans Light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35211110"/>
      </p:ext>
    </p:extLst>
  </p:cSld>
  <p:clrMapOvr>
    <a:masterClrMapping/>
  </p:clrMapOvr>
  <p:transition spd="med">
    <p:fad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289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NN</a:t>
            </a:r>
            <a:r>
              <a:rPr lang="en-US" err="1"/>
              <a:t>@</a:t>
            </a:r>
            <a:r>
              <a:rPr lang="en-US"/>
              <a:t>qt.io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73271462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Used without instantiation</a:t>
            </a:r>
          </a:p>
          <a:p>
            <a:r>
              <a:rPr lang="en-US" dirty="0"/>
              <a:t>Provide access to object properties and methods, defined in C++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Uncreatable</a:t>
            </a:r>
            <a:r>
              <a:rPr lang="en-US" dirty="0"/>
              <a:t> Types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240" y="2636914"/>
            <a:ext cx="10726398" cy="3600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/>
              <a:t>import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QtQuick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2.2</a:t>
            </a:r>
          </a:p>
          <a:p>
            <a:r>
              <a:rPr lang="en-US" dirty="0"/>
              <a:t>import </a:t>
            </a:r>
            <a:r>
              <a:rPr lang="en-US" dirty="0" err="1"/>
              <a:t>QtQuick.Window</a:t>
            </a:r>
            <a:r>
              <a:rPr lang="en-US" dirty="0"/>
              <a:t> 2.1 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400;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lightblue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 </a:t>
            </a:r>
          </a:p>
          <a:p>
            <a:r>
              <a:rPr lang="en-US" dirty="0"/>
              <a:t>    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screenOrientation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Screen.orientation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// Screen is not created in QML</a:t>
            </a:r>
            <a:endParaRPr lang="en-US" dirty="0"/>
          </a:p>
          <a:p>
            <a:r>
              <a:rPr lang="en-US" dirty="0">
                <a:solidFill>
                  <a:srgbClr val="800080"/>
                </a:solidFill>
              </a:rPr>
              <a:t>    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textEl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  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 </a:t>
            </a:r>
          </a:p>
          <a:p>
            <a:r>
              <a:rPr lang="en-US" dirty="0">
                <a:solidFill>
                  <a:srgbClr val="800000"/>
                </a:solidFill>
              </a:rPr>
              <a:t>        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"Qt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Quick"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font.family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"Helvetica“</a:t>
            </a:r>
            <a:r>
              <a:rPr lang="en-US" dirty="0"/>
              <a:t>; </a:t>
            </a:r>
            <a:r>
              <a:rPr lang="en-US" dirty="0" err="1">
                <a:solidFill>
                  <a:srgbClr val="800000"/>
                </a:solidFill>
              </a:rPr>
              <a:t>font.pixelSize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32 </a:t>
            </a:r>
          </a:p>
          <a:p>
            <a:r>
              <a:rPr lang="en-US" dirty="0"/>
              <a:t>    } </a:t>
            </a:r>
          </a:p>
          <a:p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onScreenOrientationChanged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i="1" dirty="0">
                <a:solidFill>
                  <a:srgbClr val="000000"/>
                </a:solidFill>
              </a:rPr>
              <a:t>        </a:t>
            </a:r>
            <a:r>
              <a:rPr lang="en-US" i="1" dirty="0" err="1">
                <a:solidFill>
                  <a:srgbClr val="000000"/>
                </a:solidFill>
              </a:rPr>
              <a:t>textEl</a:t>
            </a:r>
            <a:r>
              <a:rPr lang="en-US" dirty="0" err="1"/>
              <a:t>.text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"Orientation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”</a:t>
            </a:r>
            <a:r>
              <a:rPr lang="en-US" dirty="0">
                <a:solidFill>
                  <a:srgbClr val="C0C0C0"/>
                </a:solidFill>
              </a:rPr>
              <a:t> + </a:t>
            </a:r>
            <a:r>
              <a:rPr lang="en-US" dirty="0" err="1"/>
              <a:t>screenOrientation</a:t>
            </a:r>
            <a:r>
              <a:rPr lang="en-US" dirty="0"/>
              <a:t>; </a:t>
            </a:r>
          </a:p>
          <a:p>
            <a:r>
              <a:rPr lang="en-US" dirty="0"/>
              <a:t>    } </a:t>
            </a:r>
          </a:p>
          <a:p>
            <a:r>
              <a:rPr lang="en-US" dirty="0"/>
              <a:t>}</a:t>
            </a:r>
            <a:endParaRPr lang="fi-FI" dirty="0">
              <a:solidFill>
                <a:srgbClr val="800000"/>
              </a:solidFill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2433450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071143"/>
              </p:ext>
            </p:extLst>
          </p:nvPr>
        </p:nvGraphicFramePr>
        <p:xfrm>
          <a:off x="695220" y="1916832"/>
          <a:ext cx="10798390" cy="356529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83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4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187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QML and Scripting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QML Global Object,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QML Script Restrictions,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Startup Scripts,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Qt Quick Compiler</a:t>
                      </a:r>
                      <a:endParaRPr lang="en-GB" sz="1400" b="0" i="0" dirty="0">
                        <a:latin typeface="+mn-lt"/>
                        <a:cs typeface="Open Sans Light"/>
                      </a:endParaRP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187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Dynamic QML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Loader,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Qt Components,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Lazy Loading,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Incubation</a:t>
                      </a:r>
                      <a:endParaRPr lang="en-GB" sz="1400" b="0" i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Open Sans Light"/>
                      </a:endParaRP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Canvas</a:t>
                      </a:r>
                      <a:endParaRPr lang="en-US" sz="1800" b="0" i="0" dirty="0">
                        <a:latin typeface="+mn-lt"/>
                        <a:cs typeface="Open Sans Light"/>
                      </a:endParaRP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Painting on Canvas,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Rendering and Performance,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2D Painting</a:t>
                      </a:r>
                      <a:endParaRPr lang="en-GB" sz="1400" dirty="0"/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187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Particle System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Emitters,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Image, Item, and Custom Particles,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Affectors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Performance Issues</a:t>
                      </a:r>
                      <a:endParaRPr lang="en-GB" sz="1400" b="0" i="0" dirty="0">
                        <a:latin typeface="+mn-lt"/>
                        <a:cs typeface="Open Sans Light"/>
                      </a:endParaRP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Graphical Effects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Ready-Made Graphical Effects</a:t>
                      </a:r>
                      <a:endParaRPr lang="en-US" sz="1400" b="0" i="0" dirty="0">
                        <a:latin typeface="+mn-lt"/>
                        <a:cs typeface="Open Sans Light"/>
                      </a:endParaRP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187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Using QML in Qt/C++ Applications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cs typeface="Open Sans Light"/>
                        </a:rPr>
                        <a:t>QtQuick</a:t>
                      </a:r>
                      <a:r>
                        <a:rPr lang="en-US" sz="1400" dirty="0">
                          <a:cs typeface="Open Sans Light"/>
                        </a:rPr>
                        <a:t> Module,</a:t>
                      </a:r>
                      <a:r>
                        <a:rPr lang="en-US" sz="1400" baseline="0" dirty="0"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QML Engine, Context, and Component,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Accessing C++ from QML and vice versa,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Register Functions,</a:t>
                      </a:r>
                      <a:r>
                        <a:rPr lang="en-US" sz="1400" b="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Exposing Properties and Objects</a:t>
                      </a:r>
                      <a:endParaRPr lang="en-US" sz="1400" b="0" i="0" dirty="0">
                        <a:latin typeface="+mn-lt"/>
                        <a:cs typeface="Open Sans Light"/>
                      </a:endParaRP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187">
                <a:tc>
                  <a:txBody>
                    <a:bodyPr/>
                    <a:lstStyle/>
                    <a:p>
                      <a:r>
                        <a:rPr lang="en-GB" dirty="0"/>
                        <a:t>Creating QML Types in C++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Open Sans Light"/>
                      </a:endParaRP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cs typeface="Open Sans Light"/>
                        </a:rPr>
                        <a:t>Adding New Types,</a:t>
                      </a:r>
                      <a:r>
                        <a:rPr lang="en-US" sz="1400" baseline="0" dirty="0">
                          <a:cs typeface="Open Sans Light"/>
                        </a:rPr>
                        <a:t> </a:t>
                      </a:r>
                      <a:r>
                        <a:rPr lang="en-US" sz="1400" dirty="0">
                          <a:cs typeface="Open Sans Light"/>
                        </a:rPr>
                        <a:t>Enumerations and List Properties,</a:t>
                      </a:r>
                      <a:r>
                        <a:rPr lang="en-US" sz="1400" baseline="0" dirty="0">
                          <a:cs typeface="Open Sans Light"/>
                        </a:rPr>
                        <a:t> </a:t>
                      </a:r>
                      <a:r>
                        <a:rPr lang="en-US" sz="1400" dirty="0">
                          <a:cs typeface="Open Sans Light"/>
                        </a:rPr>
                        <a:t>Default and Grouped Properties,</a:t>
                      </a:r>
                      <a:r>
                        <a:rPr lang="en-US" sz="1400" baseline="0" dirty="0">
                          <a:cs typeface="Open Sans Light"/>
                        </a:rPr>
                        <a:t> </a:t>
                      </a:r>
                      <a:r>
                        <a:rPr lang="en-US" sz="1400" dirty="0"/>
                        <a:t>Type Plugins,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Plugin Deployment</a:t>
                      </a: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187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Open Sans Light"/>
                        </a:rPr>
                        <a:t>QML Rendering</a:t>
                      </a:r>
                    </a:p>
                  </a:txBody>
                  <a:tcPr marL="91404" marR="91404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Scene Graph Nodes,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Geometry and Material,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Rendering Optimization</a:t>
                      </a:r>
                    </a:p>
                  </a:txBody>
                  <a:tcPr marL="91404" marR="91404" marT="45703" marB="45703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13668793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features are accessed via properties</a:t>
            </a:r>
          </a:p>
          <a:p>
            <a:r>
              <a:rPr lang="en-US" dirty="0"/>
              <a:t>Some actions cannot be exposed as properties</a:t>
            </a:r>
          </a:p>
          <a:p>
            <a:r>
              <a:rPr lang="en-US" dirty="0"/>
              <a:t>QML types may have methods to perform actions: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TextInput</a:t>
            </a:r>
            <a:r>
              <a:rPr lang="en-US" dirty="0"/>
              <a:t> has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selectAll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method</a:t>
            </a:r>
          </a:p>
          <a:p>
            <a:pPr lvl="1"/>
            <a:r>
              <a:rPr lang="en-US" dirty="0"/>
              <a:t>Timer has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start()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stop() </a:t>
            </a:r>
            <a:r>
              <a:rPr lang="en-US" dirty="0"/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restart() </a:t>
            </a:r>
            <a:r>
              <a:rPr lang="en-US" dirty="0"/>
              <a:t>methods</a:t>
            </a:r>
          </a:p>
          <a:p>
            <a:pPr lvl="1"/>
            <a:r>
              <a:rPr lang="en-US" dirty="0"/>
              <a:t>Particle system (</a:t>
            </a:r>
            <a:r>
              <a:rPr lang="en-US" dirty="0">
                <a:latin typeface="Courier New"/>
                <a:cs typeface="Courier New"/>
              </a:rPr>
              <a:t>Emitter</a:t>
            </a:r>
            <a:r>
              <a:rPr lang="en-US" dirty="0"/>
              <a:t>) has 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burst() </a:t>
            </a:r>
            <a:r>
              <a:rPr lang="en-US" dirty="0"/>
              <a:t>method</a:t>
            </a:r>
          </a:p>
          <a:p>
            <a:r>
              <a:rPr lang="en-US" dirty="0"/>
              <a:t>All methods are public (slots) in QML</a:t>
            </a:r>
          </a:p>
          <a:p>
            <a:r>
              <a:rPr lang="en-US" dirty="0"/>
              <a:t>Other methods are used to convert values between types: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Qt.formatDateTime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format)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Qt.md5(data)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Qt.tint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tintColor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09956214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QML user interface are created using QML visual types called items</a:t>
            </a:r>
          </a:p>
          <a:p>
            <a:pPr lvl="1"/>
            <a:r>
              <a:rPr lang="en-US" dirty="0"/>
              <a:t>Non-visual types may be used as well</a:t>
            </a:r>
          </a:p>
          <a:p>
            <a:endParaRPr lang="en-US" dirty="0"/>
          </a:p>
          <a:p>
            <a:r>
              <a:rPr lang="en-US" dirty="0"/>
              <a:t>New items may be defined in C++</a:t>
            </a:r>
          </a:p>
          <a:p>
            <a:endParaRPr lang="en-US" dirty="0"/>
          </a:p>
          <a:p>
            <a:r>
              <a:rPr lang="en-US" dirty="0"/>
              <a:t>Custom items may be composed from existing item types </a:t>
            </a:r>
          </a:p>
          <a:p>
            <a:endParaRPr lang="en-US" dirty="0"/>
          </a:p>
          <a:p>
            <a:r>
              <a:rPr lang="en-US" dirty="0"/>
              <a:t>Types are imported using a URL</a:t>
            </a:r>
          </a:p>
          <a:p>
            <a:pPr lvl="1"/>
            <a:r>
              <a:rPr lang="en-US" dirty="0"/>
              <a:t>From a C++ module</a:t>
            </a:r>
          </a:p>
          <a:p>
            <a:pPr lvl="1"/>
            <a:r>
              <a:rPr lang="en-US" dirty="0"/>
              <a:t>From a folder, containing QML files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94505807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User Interactions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49616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 handling takes place in C++ as usual</a:t>
            </a:r>
          </a:p>
          <a:p>
            <a:r>
              <a:rPr lang="en-US" dirty="0"/>
              <a:t>C++ (QML) objects may emit signals connected to slots in QML or in C++</a:t>
            </a:r>
          </a:p>
          <a:p>
            <a:endParaRPr lang="en-US" dirty="0"/>
          </a:p>
          <a:p>
            <a:r>
              <a:rPr lang="en-US" dirty="0"/>
              <a:t>Three ways to handle signals</a:t>
            </a:r>
          </a:p>
          <a:p>
            <a:pPr lvl="1"/>
            <a:r>
              <a:rPr lang="en-US" dirty="0"/>
              <a:t>Write a signal handler for any existing signal (</a:t>
            </a:r>
            <a:r>
              <a:rPr lang="en-US" dirty="0" err="1">
                <a:latin typeface="Courier New"/>
                <a:cs typeface="Courier New"/>
              </a:rPr>
              <a:t>onSomeSignal</a:t>
            </a:r>
            <a:r>
              <a:rPr lang="en-US" dirty="0"/>
              <a:t>) or property (</a:t>
            </a:r>
            <a:r>
              <a:rPr lang="en-US" dirty="0" err="1">
                <a:latin typeface="Courier New"/>
                <a:cs typeface="Courier New"/>
              </a:rPr>
              <a:t>onSomePropertyChanged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 Connections type </a:t>
            </a:r>
            <a:r>
              <a:rPr lang="en-US" dirty="0">
                <a:latin typeface="Courier New"/>
                <a:cs typeface="Courier New"/>
              </a:rPr>
              <a:t>Connections { target: </a:t>
            </a:r>
            <a:r>
              <a:rPr lang="en-US" dirty="0" err="1">
                <a:latin typeface="Courier New"/>
                <a:cs typeface="Courier New"/>
              </a:rPr>
              <a:t>signalSenderId</a:t>
            </a:r>
            <a:r>
              <a:rPr lang="en-US" dirty="0">
                <a:latin typeface="Courier New"/>
                <a:cs typeface="Courier New"/>
              </a:rPr>
              <a:t>; </a:t>
            </a:r>
            <a:r>
              <a:rPr lang="en-US" dirty="0" err="1">
                <a:latin typeface="Courier New"/>
                <a:cs typeface="Courier New"/>
              </a:rPr>
              <a:t>onSomeSignal</a:t>
            </a:r>
            <a:r>
              <a:rPr lang="en-US" dirty="0">
                <a:latin typeface="Courier New"/>
                <a:cs typeface="Courier New"/>
              </a:rPr>
              <a:t>: { } }</a:t>
            </a:r>
          </a:p>
          <a:p>
            <a:pPr lvl="2"/>
            <a:r>
              <a:rPr lang="en-US" dirty="0"/>
              <a:t>Needed, if multiple connections to the same signal are required</a:t>
            </a:r>
          </a:p>
          <a:p>
            <a:pPr lvl="2"/>
            <a:r>
              <a:rPr lang="en-US" dirty="0"/>
              <a:t>Or when creating connections outside the scope of the signal sender or when connecting to targets not defined in QML</a:t>
            </a:r>
          </a:p>
          <a:p>
            <a:pPr lvl="2"/>
            <a:r>
              <a:rPr lang="en-US" dirty="0"/>
              <a:t>Property </a:t>
            </a:r>
            <a:r>
              <a:rPr lang="en-US" dirty="0">
                <a:latin typeface="Courier New"/>
                <a:cs typeface="Courier New"/>
              </a:rPr>
              <a:t>target</a:t>
            </a:r>
            <a:r>
              <a:rPr lang="en-US" dirty="0"/>
              <a:t> may be set to </a:t>
            </a:r>
            <a:r>
              <a:rPr lang="en-US" dirty="0">
                <a:latin typeface="Courier New"/>
                <a:cs typeface="Courier New"/>
              </a:rPr>
              <a:t>null</a:t>
            </a:r>
            <a:r>
              <a:rPr lang="en-US" dirty="0"/>
              <a:t> to ignore all signal handlers </a:t>
            </a:r>
          </a:p>
          <a:p>
            <a:pPr lvl="1"/>
            <a:r>
              <a:rPr lang="en-US" dirty="0"/>
              <a:t>Connect using object’s </a:t>
            </a:r>
            <a:r>
              <a:rPr lang="en-US" dirty="0">
                <a:latin typeface="Courier New"/>
                <a:cs typeface="Courier New"/>
              </a:rPr>
              <a:t>connect()</a:t>
            </a:r>
            <a:r>
              <a:rPr lang="en-US" dirty="0"/>
              <a:t> method (or disconnect with </a:t>
            </a:r>
            <a:r>
              <a:rPr lang="en-US" dirty="0">
                <a:latin typeface="Courier New"/>
                <a:cs typeface="Courier New"/>
              </a:rPr>
              <a:t>disconnect()</a:t>
            </a:r>
            <a:r>
              <a:rPr lang="en-US" dirty="0"/>
              <a:t>)</a:t>
            </a:r>
          </a:p>
          <a:p>
            <a:pPr lvl="2"/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someSignal</a:t>
            </a:r>
            <a:r>
              <a:rPr lang="en-US" dirty="0" err="1">
                <a:latin typeface="Courier New"/>
                <a:cs typeface="Courier New"/>
              </a:rPr>
              <a:t>.connect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function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someFunction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console</a:t>
            </a:r>
            <a:r>
              <a:rPr lang="en-US" dirty="0" err="1">
                <a:latin typeface="Courier New"/>
                <a:cs typeface="Courier New"/>
              </a:rPr>
              <a:t>.log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”Slot called"</a:t>
            </a:r>
            <a:r>
              <a:rPr lang="en-US" dirty="0"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});</a:t>
            </a:r>
          </a:p>
          <a:p>
            <a:pPr lvl="2"/>
            <a:r>
              <a:rPr lang="en-US" dirty="0"/>
              <a:t>Allows connecting and disconnecting dynamically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 – Signals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events/connections</a:t>
            </a:r>
            <a:endParaRPr lang="en-US" sz="1400" dirty="0">
              <a:cs typeface="Open Sans Light"/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35560888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MouseArea</a:t>
            </a:r>
            <a:r>
              <a:rPr lang="en-US" dirty="0"/>
              <a:t> provides a number of signals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onClicked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onPressed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onReleased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onPressAndHold</a:t>
            </a:r>
            <a:r>
              <a:rPr lang="en-US" dirty="0"/>
              <a:t>, ...</a:t>
            </a:r>
          </a:p>
          <a:p>
            <a:pPr lvl="1" algn="just"/>
            <a:r>
              <a:rPr lang="en-US" dirty="0"/>
              <a:t>The signal parameters are defined in the signal (and documentation), but not in the signal handler, </a:t>
            </a:r>
          </a:p>
          <a:p>
            <a:pPr algn="just"/>
            <a:r>
              <a:rPr lang="en-US" dirty="0"/>
              <a:t>By default reacts to left button clicks and touch events</a:t>
            </a:r>
          </a:p>
          <a:p>
            <a:pPr lvl="1" algn="just"/>
            <a:r>
              <a:rPr lang="en-US" dirty="0"/>
              <a:t>Set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acceptedButtons</a:t>
            </a:r>
            <a:r>
              <a:rPr lang="en-US" dirty="0"/>
              <a:t> property to change this behavior (button enumeration in </a:t>
            </a:r>
            <a:r>
              <a:rPr lang="en-US" dirty="0">
                <a:latin typeface="Courier New"/>
                <a:cs typeface="Courier New"/>
              </a:rPr>
              <a:t>Qt</a:t>
            </a:r>
            <a:r>
              <a:rPr lang="en-US" dirty="0"/>
              <a:t> type)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Events – Press, Release, Click, Double Click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880" y="3573016"/>
            <a:ext cx="11047195" cy="2520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width: 200; height: 200   </a:t>
            </a:r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   	</a:t>
            </a:r>
            <a:r>
              <a:rPr lang="en-US" dirty="0">
                <a:solidFill>
                  <a:srgbClr val="008000"/>
                </a:solidFill>
              </a:rPr>
              <a:t>// Can be freely sized/positioned like any other object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onClicked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	   	</a:t>
            </a:r>
            <a:r>
              <a:rPr lang="en-US" dirty="0">
                <a:solidFill>
                  <a:srgbClr val="008000"/>
                </a:solidFill>
              </a:rPr>
              <a:t>// Signal handler for the clicked signal</a:t>
            </a:r>
            <a:endParaRPr lang="fi-FI" dirty="0"/>
          </a:p>
          <a:p>
            <a:r>
              <a:rPr lang="fi-FI" dirty="0"/>
              <a:t>         </a:t>
            </a:r>
            <a:r>
              <a:rPr lang="fi-FI" dirty="0" err="1"/>
              <a:t>console.log(mouse.x</a:t>
            </a:r>
            <a:r>
              <a:rPr lang="fi-FI" dirty="0"/>
              <a:t>);  </a:t>
            </a:r>
            <a:r>
              <a:rPr lang="en-US" dirty="0">
                <a:solidFill>
                  <a:srgbClr val="008000"/>
                </a:solidFill>
                <a:latin typeface="Courier New"/>
                <a:ea typeface="MS PGothic"/>
              </a:rPr>
              <a:t>// </a:t>
            </a:r>
            <a:r>
              <a:rPr lang="en-US" i="1" dirty="0" err="1">
                <a:latin typeface="Courier New"/>
                <a:ea typeface="MS PGothic"/>
              </a:rPr>
              <a:t>MouseEvent</a:t>
            </a:r>
            <a:r>
              <a:rPr lang="en-US" dirty="0">
                <a:latin typeface="Courier New"/>
                <a:ea typeface="MS PGothic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ea typeface="MS PGothic"/>
              </a:rPr>
              <a:t>object called </a:t>
            </a:r>
            <a:r>
              <a:rPr lang="en-US" i="1" dirty="0">
                <a:latin typeface="Courier New"/>
                <a:ea typeface="MS PGothic"/>
              </a:rPr>
              <a:t>mouse</a:t>
            </a:r>
            <a:r>
              <a:rPr lang="en-US" dirty="0">
                <a:latin typeface="Courier New"/>
                <a:ea typeface="MS PGothic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ea typeface="MS PGothic"/>
              </a:rPr>
              <a:t>delivered with the</a:t>
            </a:r>
            <a:endParaRPr lang="fi-FI" dirty="0"/>
          </a:p>
          <a:p>
            <a:r>
              <a:rPr lang="fi-FI" dirty="0"/>
              <a:t>         </a:t>
            </a:r>
            <a:r>
              <a:rPr lang="fi-FI" dirty="0" err="1"/>
              <a:t>console.log(mouse.y</a:t>
            </a:r>
            <a:r>
              <a:rPr lang="fi-FI" dirty="0"/>
              <a:t>);  </a:t>
            </a:r>
            <a:r>
              <a:rPr lang="en-US" dirty="0">
                <a:solidFill>
                  <a:srgbClr val="008000"/>
                </a:solidFill>
                <a:latin typeface="Courier New"/>
                <a:ea typeface="MS PGothic"/>
              </a:rPr>
              <a:t>// signal (click position, keyboard modifiers, etc.)</a:t>
            </a:r>
            <a:endParaRPr lang="fi-FI" dirty="0"/>
          </a:p>
          <a:p>
            <a:r>
              <a:rPr lang="fi-FI" dirty="0"/>
              <a:t>         </a:t>
            </a:r>
            <a:r>
              <a:rPr lang="fi-FI" dirty="0" err="1"/>
              <a:t>parent.visible</a:t>
            </a:r>
            <a:r>
              <a:rPr lang="fi-FI" dirty="0"/>
              <a:t> = </a:t>
            </a:r>
            <a:r>
              <a:rPr lang="fi-FI" dirty="0" err="1"/>
              <a:t>false</a:t>
            </a:r>
            <a:r>
              <a:rPr lang="fi-FI" dirty="0"/>
              <a:t>;</a:t>
            </a:r>
            <a:endParaRPr lang="en-US" dirty="0"/>
          </a:p>
          <a:p>
            <a:r>
              <a:rPr lang="en-US" dirty="0"/>
              <a:t>     } </a:t>
            </a:r>
          </a:p>
          <a:p>
            <a:r>
              <a:rPr lang="en-US" dirty="0"/>
              <a:t>   } </a:t>
            </a:r>
          </a:p>
          <a:p>
            <a:r>
              <a:rPr lang="en-US" dirty="0"/>
              <a:t>}</a:t>
            </a:r>
            <a:endParaRPr lang="fi-FI" b="1" dirty="0">
              <a:solidFill>
                <a:srgbClr val="0000FF"/>
              </a:solidFill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92098863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drag items around, use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drag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Note that if an anchor has been set, it might prevent dragging</a:t>
            </a:r>
          </a:p>
          <a:p>
            <a:r>
              <a:rPr lang="en-US" dirty="0"/>
              <a:t>Can you figure out what the example below does?</a:t>
            </a:r>
          </a:p>
          <a:p>
            <a:pPr lvl="1"/>
            <a:r>
              <a:rPr lang="en-US" dirty="0"/>
              <a:t>What happens if we change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drag.axis</a:t>
            </a:r>
            <a:r>
              <a:rPr lang="en-US" dirty="0"/>
              <a:t> to ”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XandYAxis</a:t>
            </a:r>
            <a:r>
              <a:rPr lang="en-US" dirty="0"/>
              <a:t>”?</a:t>
            </a:r>
          </a:p>
          <a:p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Events – Dragging Objects </a:t>
            </a:r>
          </a:p>
        </p:txBody>
      </p:sp>
      <p:pic>
        <p:nvPicPr>
          <p:cNvPr id="5" name="Picture 4" descr="C:/Work/workspaces/creator_workspace/Opacitytest/Opacitytest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883" y="3621530"/>
            <a:ext cx="3663693" cy="205343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07263" y="3284984"/>
            <a:ext cx="7136333" cy="2736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>
            <a:glow rad="228600">
              <a:schemeClr val="bg1">
                <a:lumMod val="95000"/>
                <a:alpha val="40000"/>
              </a:schemeClr>
            </a:glow>
          </a:effectLst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mainRect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600;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"white"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pic;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source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"face-smile.png"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</a:t>
            </a:r>
            <a:r>
              <a:rPr lang="en-US" dirty="0" err="1">
                <a:solidFill>
                  <a:srgbClr val="800000"/>
                </a:solidFill>
              </a:rPr>
              <a:t>anchors.verticalCenter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parent.verticalCenter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opacity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(600.0-pic.x)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600; </a:t>
            </a:r>
          </a:p>
          <a:p>
            <a:r>
              <a:rPr lang="en-US" dirty="0">
                <a:solidFill>
                  <a:srgbClr val="800080"/>
                </a:solidFill>
              </a:rPr>
              <a:t>   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parent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</a:t>
            </a:r>
            <a:r>
              <a:rPr lang="en-US" b="1" dirty="0" err="1">
                <a:solidFill>
                  <a:srgbClr val="800000"/>
                </a:solidFill>
              </a:rPr>
              <a:t>drag.target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pic; </a:t>
            </a:r>
            <a:r>
              <a:rPr lang="en-US" b="1" dirty="0" err="1">
                <a:solidFill>
                  <a:srgbClr val="800000"/>
                </a:solidFill>
              </a:rPr>
              <a:t>drag.axis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Drag.XAxis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</a:t>
            </a:r>
            <a:r>
              <a:rPr lang="en-US" b="1" dirty="0" err="1">
                <a:solidFill>
                  <a:srgbClr val="800000"/>
                </a:solidFill>
              </a:rPr>
              <a:t>drag.minimumX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0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</a:t>
            </a:r>
            <a:r>
              <a:rPr lang="en-US" b="1" dirty="0" err="1">
                <a:solidFill>
                  <a:srgbClr val="800000"/>
                </a:solidFill>
              </a:rPr>
              <a:t>drag.maximumX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mainRect.width-pic.width</a:t>
            </a:r>
            <a:r>
              <a:rPr lang="en-US" b="1" dirty="0"/>
              <a:t> </a:t>
            </a:r>
          </a:p>
          <a:p>
            <a:r>
              <a:rPr lang="en-US" dirty="0"/>
              <a:t>      }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events/mouseAreaDrag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608180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MouseArea</a:t>
            </a:r>
            <a:r>
              <a:rPr lang="en-US" dirty="0"/>
              <a:t> provides a very simple way of detecting mouse hover</a:t>
            </a:r>
          </a:p>
          <a:p>
            <a:pPr lvl="1"/>
            <a:r>
              <a:rPr lang="en-US" dirty="0"/>
              <a:t>For example, highlighting an object upon mouse hover:</a:t>
            </a:r>
          </a:p>
          <a:p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Events – Hovering </a:t>
            </a:r>
          </a:p>
        </p:txBody>
      </p:sp>
      <p:pic>
        <p:nvPicPr>
          <p:cNvPr id="5" name="Picture 4" descr="C:/Work/Training/Qt/QtQuick/under_construction/courseware/slides/examples/03_qml_basics/Rocket/Rocket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810" y="2262474"/>
            <a:ext cx="3538660" cy="361911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88533" y="2564905"/>
            <a:ext cx="7057186" cy="3576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fi-FI" dirty="0">
                <a:solidFill>
                  <a:srgbClr val="800080"/>
                </a:solidFill>
              </a:rPr>
              <a:t>   </a:t>
            </a:r>
            <a:r>
              <a:rPr lang="fi-FI" dirty="0">
                <a:solidFill>
                  <a:srgbClr val="008000"/>
                </a:solidFill>
              </a:rPr>
              <a:t>//</a:t>
            </a:r>
            <a:r>
              <a:rPr lang="fi-FI" dirty="0">
                <a:solidFill>
                  <a:srgbClr val="80008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...</a:t>
            </a:r>
          </a:p>
          <a:p>
            <a:r>
              <a:rPr lang="en-US" dirty="0">
                <a:solidFill>
                  <a:srgbClr val="800080"/>
                </a:solidFill>
              </a:rPr>
              <a:t>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/>
              <a:t>   id: </a:t>
            </a:r>
            <a:r>
              <a:rPr lang="en-US" dirty="0" err="1"/>
              <a:t>rocketHighlight</a:t>
            </a:r>
            <a:r>
              <a:rPr lang="en-US" dirty="0"/>
              <a:t>; </a:t>
            </a:r>
          </a:p>
          <a:p>
            <a:r>
              <a:rPr lang="en-US" dirty="0"/>
              <a:t>   </a:t>
            </a:r>
            <a:r>
              <a:rPr lang="en-US" dirty="0" err="1"/>
              <a:t>anchors.centerIn</a:t>
            </a:r>
            <a:r>
              <a:rPr lang="en-US" dirty="0"/>
              <a:t>: rocket </a:t>
            </a:r>
          </a:p>
          <a:p>
            <a:r>
              <a:rPr lang="en-US" dirty="0"/>
              <a:t>   rotation: </a:t>
            </a:r>
            <a:r>
              <a:rPr lang="en-US" dirty="0" err="1"/>
              <a:t>rocket.rotation</a:t>
            </a:r>
            <a:r>
              <a:rPr lang="en-US" dirty="0"/>
              <a:t>; radius: 10; color: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"black"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/>
              <a:t>   </a:t>
            </a:r>
            <a:r>
              <a:rPr lang="en-US" dirty="0" err="1"/>
              <a:t>border.color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"white"</a:t>
            </a:r>
            <a:r>
              <a:rPr lang="en-US" dirty="0"/>
              <a:t>; </a:t>
            </a:r>
            <a:r>
              <a:rPr lang="en-US" dirty="0" err="1"/>
              <a:t>border.width</a:t>
            </a:r>
            <a:r>
              <a:rPr lang="en-US" dirty="0"/>
              <a:t>: 2 </a:t>
            </a:r>
          </a:p>
          <a:p>
            <a:r>
              <a:rPr lang="en-US" b="1" dirty="0"/>
              <a:t>   visible: </a:t>
            </a:r>
            <a:r>
              <a:rPr lang="en-US" b="1" dirty="0" err="1"/>
              <a:t>myMouse.containsMouse</a:t>
            </a:r>
            <a:r>
              <a:rPr lang="en-US" b="1" dirty="0"/>
              <a:t> </a:t>
            </a:r>
          </a:p>
          <a:p>
            <a:r>
              <a:rPr lang="en-US" dirty="0"/>
              <a:t>   }</a:t>
            </a:r>
          </a:p>
          <a:p>
            <a:r>
              <a:rPr lang="en-US" dirty="0">
                <a:solidFill>
                  <a:srgbClr val="800080"/>
                </a:solidFill>
              </a:rPr>
              <a:t>   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rocket </a:t>
            </a:r>
            <a:r>
              <a:rPr lang="en-US" dirty="0">
                <a:solidFill>
                  <a:srgbClr val="008000"/>
                </a:solidFill>
              </a:rPr>
              <a:t>/* Other definitions */</a:t>
            </a:r>
            <a:r>
              <a:rPr lang="en-US" dirty="0"/>
              <a:t> } </a:t>
            </a:r>
          </a:p>
          <a:p>
            <a:r>
              <a:rPr lang="en-US" dirty="0">
                <a:solidFill>
                  <a:srgbClr val="800080"/>
                </a:solidFill>
              </a:rPr>
              <a:t>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/>
              <a:t>      id: </a:t>
            </a:r>
            <a:r>
              <a:rPr lang="en-US" dirty="0" err="1"/>
              <a:t>myMouse</a:t>
            </a:r>
            <a:r>
              <a:rPr lang="en-US" dirty="0"/>
              <a:t> </a:t>
            </a:r>
          </a:p>
          <a:p>
            <a:r>
              <a:rPr lang="en-US" dirty="0"/>
              <a:t>      </a:t>
            </a:r>
            <a:r>
              <a:rPr lang="en-US" dirty="0" err="1"/>
              <a:t>anchors.fill</a:t>
            </a:r>
            <a:r>
              <a:rPr lang="en-US" dirty="0"/>
              <a:t>: rocket </a:t>
            </a:r>
          </a:p>
          <a:p>
            <a:r>
              <a:rPr lang="en-US" b="1" dirty="0"/>
              <a:t>      </a:t>
            </a:r>
            <a:r>
              <a:rPr lang="en-US" b="1" dirty="0" err="1"/>
              <a:t>hoverEnabled</a:t>
            </a:r>
            <a:r>
              <a:rPr lang="en-US" b="1" dirty="0"/>
              <a:t>: true</a:t>
            </a:r>
          </a:p>
          <a:p>
            <a:r>
              <a:rPr lang="en-US" dirty="0"/>
              <a:t>   }</a:t>
            </a:r>
          </a:p>
          <a:p>
            <a:r>
              <a:rPr lang="en-US" dirty="0"/>
              <a:t>} </a:t>
            </a:r>
            <a:endParaRPr lang="fi-FI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events/rocket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87572132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visual items automatically support key event handling via the </a:t>
            </a:r>
            <a:r>
              <a:rPr lang="en-US" dirty="0">
                <a:latin typeface="Courier New" pitchFamily="49" charset="0"/>
              </a:rPr>
              <a:t>Keys</a:t>
            </a:r>
            <a:r>
              <a:rPr lang="en-US" dirty="0"/>
              <a:t> </a:t>
            </a:r>
            <a:r>
              <a:rPr lang="en-US" b="1" i="1" dirty="0"/>
              <a:t>attached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Item, whose read-only </a:t>
            </a:r>
            <a:r>
              <a:rPr lang="en-US" dirty="0" err="1">
                <a:latin typeface="Courier New"/>
                <a:cs typeface="Courier New"/>
              </a:rPr>
              <a:t>activeFocus</a:t>
            </a:r>
            <a:r>
              <a:rPr lang="en-US" dirty="0"/>
              <a:t> property is true, can receive key input  </a:t>
            </a:r>
          </a:p>
          <a:p>
            <a:pPr lvl="1"/>
            <a:r>
              <a:rPr lang="en-US" dirty="0"/>
              <a:t>The keyboard focus may be requested by setting item’s </a:t>
            </a:r>
            <a:r>
              <a:rPr lang="en-US" dirty="0">
                <a:latin typeface="Courier New"/>
                <a:cs typeface="Courier New"/>
              </a:rPr>
              <a:t>focus</a:t>
            </a:r>
            <a:r>
              <a:rPr lang="en-US" dirty="0"/>
              <a:t> property to true </a:t>
            </a:r>
          </a:p>
          <a:p>
            <a:pPr marL="357187" lvl="1" indent="0">
              <a:buNone/>
            </a:pPr>
            <a:endParaRPr lang="en-US" dirty="0"/>
          </a:p>
          <a:p>
            <a:r>
              <a:rPr lang="en-US" dirty="0"/>
              <a:t>There are multiple signals associated with this property</a:t>
            </a:r>
          </a:p>
          <a:p>
            <a:pPr lvl="1"/>
            <a:r>
              <a:rPr lang="en-US" dirty="0"/>
              <a:t>The ”generic” ones: </a:t>
            </a:r>
            <a:r>
              <a:rPr lang="en-US" dirty="0" err="1">
                <a:latin typeface="Courier New" pitchFamily="49" charset="0"/>
              </a:rPr>
              <a:t>onPressed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onReleased</a:t>
            </a:r>
            <a:endParaRPr lang="en-US" dirty="0">
              <a:latin typeface="Courier New" pitchFamily="49" charset="0"/>
            </a:endParaRPr>
          </a:p>
          <a:p>
            <a:pPr lvl="1"/>
            <a:r>
              <a:rPr lang="en-US" dirty="0"/>
              <a:t>The ”specialized” ones: </a:t>
            </a:r>
            <a:r>
              <a:rPr lang="en-US" dirty="0" err="1">
                <a:latin typeface="Courier New" pitchFamily="49" charset="0"/>
              </a:rPr>
              <a:t>onReturnPressed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onSelectPressed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onVolumeUpPressed</a:t>
            </a:r>
            <a:r>
              <a:rPr lang="en-US" dirty="0">
                <a:latin typeface="Courier New" pitchFamily="49" charset="0"/>
              </a:rPr>
              <a:t>, 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contain a </a:t>
            </a:r>
            <a:r>
              <a:rPr lang="en-US" dirty="0" err="1">
                <a:latin typeface="Courier New" pitchFamily="49" charset="0"/>
              </a:rPr>
              <a:t>KeyEvent</a:t>
            </a:r>
            <a:r>
              <a:rPr lang="en-US" dirty="0"/>
              <a:t> parameter called </a:t>
            </a:r>
            <a:r>
              <a:rPr lang="en-US" dirty="0">
                <a:latin typeface="Courier New" pitchFamily="49" charset="0"/>
              </a:rPr>
              <a:t>event</a:t>
            </a:r>
          </a:p>
          <a:p>
            <a:pPr lvl="1"/>
            <a:r>
              <a:rPr lang="en-US" dirty="0"/>
              <a:t>Must be explicitly accepted in generic handlers:</a:t>
            </a:r>
          </a:p>
          <a:p>
            <a:pPr marL="586130" lvl="1" indent="0">
              <a:buNone/>
            </a:pPr>
            <a:r>
              <a:rPr lang="en-US" dirty="0"/>
              <a:t>	</a:t>
            </a:r>
            <a:r>
              <a:rPr lang="en-US" dirty="0" err="1">
                <a:latin typeface="Courier New" pitchFamily="49" charset="0"/>
              </a:rPr>
              <a:t>event.accepted</a:t>
            </a:r>
            <a:r>
              <a:rPr lang="en-US" dirty="0">
                <a:latin typeface="Courier New" pitchFamily="49" charset="0"/>
              </a:rPr>
              <a:t> = true;</a:t>
            </a:r>
            <a:endParaRPr lang="en-US" dirty="0"/>
          </a:p>
          <a:p>
            <a:pPr lvl="1"/>
            <a:r>
              <a:rPr lang="en-US" dirty="0"/>
              <a:t>Otherwise it will be propagated to other items</a:t>
            </a:r>
          </a:p>
          <a:p>
            <a:pPr lvl="1"/>
            <a:r>
              <a:rPr lang="en-US" dirty="0"/>
              <a:t>Specialized handlers accept the event by default</a:t>
            </a:r>
          </a:p>
          <a:p>
            <a:pPr marL="357187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Events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events/rocket</a:t>
            </a:r>
            <a:endParaRPr lang="en-US" sz="1400" dirty="0">
              <a:cs typeface="Open Sans Light"/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05548668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KeyNavigation</a:t>
            </a:r>
            <a:r>
              <a:rPr lang="en-US" dirty="0"/>
              <a:t> type enables easily changing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focus</a:t>
            </a:r>
            <a:r>
              <a:rPr lang="en-US" dirty="0"/>
              <a:t> using the arrow and tab keys</a:t>
            </a:r>
          </a:p>
          <a:p>
            <a:r>
              <a:rPr lang="en-US" dirty="0"/>
              <a:t>Only one item at a time can have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focus</a:t>
            </a:r>
            <a:r>
              <a:rPr lang="en-US" dirty="0"/>
              <a:t> set to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/>
          </a:p>
          <a:p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Events – </a:t>
            </a:r>
            <a:r>
              <a:rPr lang="en-US" dirty="0" err="1"/>
              <a:t>KeyNavigation</a:t>
            </a:r>
            <a:r>
              <a:rPr lang="en-US" dirty="0"/>
              <a:t> </a:t>
            </a:r>
          </a:p>
        </p:txBody>
      </p:sp>
      <p:pic>
        <p:nvPicPr>
          <p:cNvPr id="5" name="Picture 4" descr="C:/Work/Training/Qt/QtQuick/under_construction/courseware/slides/examples/03_qml_basics/KeyNavigation/KeyNavigation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01" y="2590276"/>
            <a:ext cx="1759743" cy="1799749"/>
          </a:xfrm>
          <a:prstGeom prst="rect">
            <a:avLst/>
          </a:prstGeom>
        </p:spPr>
      </p:pic>
      <p:pic>
        <p:nvPicPr>
          <p:cNvPr id="6" name="Picture 5" descr="C:/Work/Training/Qt/QtQuick/under_construction/courseware/slides/examples/03_qml_basics/KeyNavigation/KeyNavigation.qml - Qt QML Viewer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84" y="2590272"/>
            <a:ext cx="1760182" cy="1800199"/>
          </a:xfrm>
          <a:prstGeom prst="rect">
            <a:avLst/>
          </a:prstGeom>
        </p:spPr>
      </p:pic>
      <p:pic>
        <p:nvPicPr>
          <p:cNvPr id="7" name="Picture 6" descr="C:/Work/Training/Qt/QtQuick/under_construction/courseware/slides/examples/03_qml_basics/KeyNavigation/KeyNavigation.qml - Qt QML Viewer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03" y="4494298"/>
            <a:ext cx="1774675" cy="1815022"/>
          </a:xfrm>
          <a:prstGeom prst="rect">
            <a:avLst/>
          </a:prstGeom>
        </p:spPr>
      </p:pic>
      <p:pic>
        <p:nvPicPr>
          <p:cNvPr id="8" name="Picture 7" descr="C:/Work/Training/Qt/QtQuick/under_construction/courseware/slides/examples/03_qml_basics/KeyNavigation/KeyNavigation.qml - Qt QML Viewer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87" y="4494298"/>
            <a:ext cx="1774675" cy="1815022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28397" y="2636913"/>
            <a:ext cx="6448514" cy="3584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   Grid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80"/>
                </a:solidFill>
              </a:rPr>
              <a:t>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rect1 </a:t>
            </a:r>
          </a:p>
          <a:p>
            <a:r>
              <a:rPr lang="en-US" dirty="0">
                <a:solidFill>
                  <a:srgbClr val="800000"/>
                </a:solidFill>
              </a:rPr>
              <a:t>         </a:t>
            </a:r>
            <a:r>
              <a:rPr lang="en-US" b="1" dirty="0">
                <a:solidFill>
                  <a:srgbClr val="800000"/>
                </a:solidFill>
              </a:rPr>
              <a:t>color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focus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?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"red"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"green"</a:t>
            </a:r>
            <a:r>
              <a:rPr lang="en-US" b="1" dirty="0"/>
              <a:t>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focus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true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//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Initially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focused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>
                <a:solidFill>
                  <a:srgbClr val="008000"/>
                </a:solidFill>
              </a:rPr>
              <a:t>rect</a:t>
            </a:r>
            <a:r>
              <a:rPr lang="en-US" b="1" dirty="0"/>
              <a:t>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</a:t>
            </a:r>
            <a:r>
              <a:rPr lang="en-US" b="1" dirty="0" err="1">
                <a:solidFill>
                  <a:srgbClr val="800000"/>
                </a:solidFill>
              </a:rPr>
              <a:t>KeyNavigation.right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rect2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</a:t>
            </a:r>
            <a:r>
              <a:rPr lang="en-US" b="1" dirty="0" err="1">
                <a:solidFill>
                  <a:srgbClr val="800000"/>
                </a:solidFill>
              </a:rPr>
              <a:t>KeyNavigation.down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rect3 		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</a:t>
            </a:r>
            <a:r>
              <a:rPr lang="en-US" b="1" dirty="0" err="1">
                <a:solidFill>
                  <a:srgbClr val="800000"/>
                </a:solidFill>
              </a:rPr>
              <a:t>KeyNavigation.tab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rect2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</a:t>
            </a:r>
            <a:r>
              <a:rPr lang="en-US" b="1" dirty="0" err="1">
                <a:solidFill>
                  <a:srgbClr val="800000"/>
                </a:solidFill>
              </a:rPr>
              <a:t>KeyNavigation.backtab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rect4 </a:t>
            </a:r>
          </a:p>
          <a:p>
            <a:r>
              <a:rPr lang="en-US" dirty="0"/>
              <a:t>      } </a:t>
            </a:r>
          </a:p>
          <a:p>
            <a:r>
              <a:rPr lang="en-US" dirty="0">
                <a:solidFill>
                  <a:srgbClr val="800080"/>
                </a:solidFill>
              </a:rPr>
              <a:t>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rect2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   color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focus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?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"red"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"green"</a:t>
            </a:r>
            <a:r>
              <a:rPr lang="en-US" b="1" dirty="0"/>
              <a:t> </a:t>
            </a:r>
            <a:endParaRPr lang="en-US" b="1" dirty="0">
              <a:solidFill>
                <a:srgbClr val="800000"/>
              </a:solidFill>
            </a:endParaRPr>
          </a:p>
          <a:p>
            <a:r>
              <a:rPr lang="en-US" dirty="0"/>
              <a:t>      }</a:t>
            </a:r>
          </a:p>
          <a:p>
            <a:r>
              <a:rPr lang="fi-FI" dirty="0"/>
              <a:t>   </a:t>
            </a:r>
            <a:r>
              <a:rPr lang="en-US" dirty="0"/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events/keyNavigation</a:t>
            </a:r>
            <a:endParaRPr lang="en-US" sz="1400" dirty="0">
              <a:cs typeface="Open Sans Ligh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07798359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720" y="1844280"/>
            <a:ext cx="11087386" cy="4321025"/>
          </a:xfrm>
        </p:spPr>
        <p:txBody>
          <a:bodyPr/>
          <a:lstStyle/>
          <a:p>
            <a:r>
              <a:rPr lang="en-US" dirty="0"/>
              <a:t>Controlling the focus may be problematic, if the focus is requested inside an imported component</a:t>
            </a:r>
          </a:p>
          <a:p>
            <a:pPr lvl="1"/>
            <a:r>
              <a:rPr lang="en-US" dirty="0"/>
              <a:t>Focus is given to the last instances, which requests the focus</a:t>
            </a:r>
          </a:p>
          <a:p>
            <a:pPr lvl="1"/>
            <a:r>
              <a:rPr lang="en-US" dirty="0"/>
              <a:t>If you have, for example, three custom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Button</a:t>
            </a:r>
            <a:r>
              <a:rPr lang="en-US" dirty="0"/>
              <a:t> component and you want the second one to have focus, the focus will go to the component created last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FocusScope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can be used to control, which item will have the focus</a:t>
            </a:r>
          </a:p>
          <a:p>
            <a:pPr lvl="1"/>
            <a:r>
              <a:rPr lang="en-US" dirty="0"/>
              <a:t>Used in custom components, requiring the keyboard input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Focus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51241" y="4293097"/>
            <a:ext cx="10659200" cy="1453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Item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80"/>
                </a:solidFill>
              </a:rPr>
              <a:t>    Button </a:t>
            </a:r>
            <a:r>
              <a:rPr lang="en-US" dirty="0"/>
              <a:t>{ /* Other property settings */ }</a:t>
            </a:r>
          </a:p>
          <a:p>
            <a:r>
              <a:rPr lang="en-US" dirty="0">
                <a:solidFill>
                  <a:srgbClr val="800080"/>
                </a:solidFill>
              </a:rPr>
              <a:t>    Button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focus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 /* Other property settings */ } // Focus given to this Button</a:t>
            </a:r>
          </a:p>
          <a:p>
            <a:r>
              <a:rPr lang="en-US" dirty="0">
                <a:solidFill>
                  <a:srgbClr val="800080"/>
                </a:solidFill>
              </a:rPr>
              <a:t>    Button </a:t>
            </a:r>
            <a:r>
              <a:rPr lang="en-US" dirty="0"/>
              <a:t>{ /* Other property settings */ }</a:t>
            </a:r>
          </a:p>
          <a:p>
            <a:r>
              <a:rPr lang="en-US" dirty="0">
                <a:solidFill>
                  <a:srgbClr val="800080"/>
                </a:solidFill>
              </a:rPr>
              <a:t>    Button </a:t>
            </a:r>
            <a:r>
              <a:rPr lang="en-US" dirty="0"/>
              <a:t>{ /* Other property settings */ }</a:t>
            </a:r>
          </a:p>
          <a:p>
            <a:r>
              <a:rPr lang="en-US" dirty="0">
                <a:solidFill>
                  <a:srgbClr val="800080"/>
                </a:solidFill>
              </a:rPr>
              <a:t>    Button </a:t>
            </a:r>
            <a:r>
              <a:rPr lang="en-US" dirty="0"/>
              <a:t>{ /* Other property settings */ }</a:t>
            </a:r>
          </a:p>
          <a:p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6232519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7343425" cy="4321025"/>
          </a:xfrm>
        </p:spPr>
        <p:txBody>
          <a:bodyPr/>
          <a:lstStyle/>
          <a:p>
            <a:pPr>
              <a:defRPr/>
            </a:pPr>
            <a:r>
              <a:rPr lang="en-US" dirty="0"/>
              <a:t>To get a good practical experience on</a:t>
            </a:r>
          </a:p>
          <a:p>
            <a:pPr lvl="1">
              <a:defRPr/>
            </a:pPr>
            <a:r>
              <a:rPr lang="en-US" dirty="0"/>
              <a:t>QML programming</a:t>
            </a:r>
          </a:p>
          <a:p>
            <a:pPr lvl="1">
              <a:defRPr/>
            </a:pPr>
            <a:r>
              <a:rPr lang="en-US" dirty="0"/>
              <a:t>C++ and QML integration</a:t>
            </a:r>
          </a:p>
          <a:p>
            <a:pPr lvl="1">
              <a:defRPr/>
            </a:pPr>
            <a:r>
              <a:rPr lang="en-US" dirty="0"/>
              <a:t>QML rendering and optimizations </a:t>
            </a:r>
          </a:p>
          <a:p>
            <a:pPr lvl="1">
              <a:defRPr/>
            </a:pPr>
            <a:endParaRPr lang="en-US" dirty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/>
          </a:p>
          <a:p>
            <a:r>
              <a:rPr lang="en-US" dirty="0"/>
              <a:t>Any questions at any point – please do not hesitate to ask!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pic>
        <p:nvPicPr>
          <p:cNvPr id="7" name="Picture 2" descr="C:\Users\tipyssys\AppData\Local\Microsoft\Windows\Temporary Internet Files\Content.IE5\ZF25F942\MC900056116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82" y="1628803"/>
            <a:ext cx="2859853" cy="22818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57528573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Delegates the focus to its children</a:t>
            </a:r>
          </a:p>
          <a:p>
            <a:pPr lvl="1"/>
            <a:r>
              <a:rPr lang="en-US" dirty="0"/>
              <a:t>Focus is given to the last instance, which requests the focus</a:t>
            </a:r>
          </a:p>
          <a:p>
            <a:pPr lvl="1"/>
            <a:r>
              <a:rPr lang="en-US" dirty="0"/>
              <a:t>If you have, for example, three custom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Button</a:t>
            </a:r>
            <a:r>
              <a:rPr lang="en-US" dirty="0"/>
              <a:t> components and you want the second one to have focus, the focus will go to the component created last</a:t>
            </a:r>
          </a:p>
          <a:p>
            <a:r>
              <a:rPr lang="en-US" dirty="0"/>
              <a:t>Not a visual parent </a:t>
            </a:r>
          </a:p>
          <a:p>
            <a:pPr lvl="1"/>
            <a:r>
              <a:rPr lang="en-US" dirty="0"/>
              <a:t>Visual child properties must be exposed to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FocusScope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parent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FocusScope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9796" y="3933056"/>
            <a:ext cx="10659200" cy="1813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FocusScope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/>
              <a:t>    // Exposed properties</a:t>
            </a:r>
          </a:p>
          <a:p>
            <a:r>
              <a:rPr lang="en-US" dirty="0"/>
              <a:t>    // rectangle color can now be changed in component instances </a:t>
            </a:r>
          </a:p>
          <a:p>
            <a:r>
              <a:rPr lang="en-US" dirty="0"/>
              <a:t>    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alias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rectangle</a:t>
            </a:r>
            <a:r>
              <a:rPr lang="en-US" dirty="0" err="1"/>
              <a:t>.color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rectangle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focus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events/focusScope</a:t>
            </a:r>
            <a:endParaRPr lang="en-US" sz="1400" dirty="0">
              <a:cs typeface="Open Sans Light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66709439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Single-touch 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MouseArea</a:t>
            </a:r>
            <a:endParaRPr lang="en-US" dirty="0"/>
          </a:p>
          <a:p>
            <a:r>
              <a:rPr lang="en-US" dirty="0"/>
              <a:t>Multi-touch 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MultiPointTouchArea</a:t>
            </a:r>
            <a:endParaRPr lang="en-US" dirty="0"/>
          </a:p>
          <a:p>
            <a:r>
              <a:rPr lang="en-US" dirty="0"/>
              <a:t>Gestures</a:t>
            </a:r>
          </a:p>
          <a:p>
            <a:pPr lvl="1"/>
            <a:r>
              <a:rPr lang="en-US" dirty="0"/>
              <a:t>Tap and Hold</a:t>
            </a:r>
          </a:p>
          <a:p>
            <a:pPr lvl="2"/>
            <a:r>
              <a:rPr lang="en-US" dirty="0"/>
              <a:t>Provided by </a:t>
            </a:r>
            <a:r>
              <a:rPr lang="en-US" dirty="0" err="1">
                <a:latin typeface="Courier New"/>
                <a:cs typeface="Courier New"/>
              </a:rPr>
              <a:t>MouseArea</a:t>
            </a:r>
            <a:r>
              <a:rPr lang="en-US" dirty="0"/>
              <a:t> </a:t>
            </a:r>
            <a:r>
              <a:rPr lang="en-US" dirty="0" err="1">
                <a:latin typeface="Courier New"/>
                <a:cs typeface="Courier New"/>
              </a:rPr>
              <a:t>onPressAndHold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signal</a:t>
            </a:r>
          </a:p>
          <a:p>
            <a:pPr lvl="1"/>
            <a:r>
              <a:rPr lang="en-US" dirty="0"/>
              <a:t>Swipe</a:t>
            </a:r>
          </a:p>
          <a:p>
            <a:pPr lvl="2"/>
            <a:r>
              <a:rPr lang="en-US" dirty="0"/>
              <a:t>Provided by </a:t>
            </a:r>
            <a:r>
              <a:rPr lang="en-US" dirty="0" err="1">
                <a:latin typeface="Courier New"/>
                <a:cs typeface="Courier New"/>
              </a:rPr>
              <a:t>Flickable</a:t>
            </a:r>
            <a:r>
              <a:rPr lang="en-US" dirty="0"/>
              <a:t> type</a:t>
            </a:r>
          </a:p>
          <a:p>
            <a:pPr lvl="1"/>
            <a:r>
              <a:rPr lang="en-US" dirty="0"/>
              <a:t>Pinch </a:t>
            </a:r>
          </a:p>
          <a:p>
            <a:pPr lvl="2"/>
            <a:r>
              <a:rPr lang="en-US" dirty="0"/>
              <a:t>Provided by </a:t>
            </a:r>
            <a:r>
              <a:rPr lang="en-US" dirty="0" err="1">
                <a:latin typeface="Courier New"/>
                <a:cs typeface="Courier New"/>
              </a:rPr>
              <a:t>PinchArea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622764" lvl="1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 Events and Gestures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67987941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720" y="1844825"/>
            <a:ext cx="5687671" cy="4321025"/>
          </a:xfrm>
        </p:spPr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MultiPointTouchArea</a:t>
            </a:r>
            <a:r>
              <a:rPr lang="en-US" dirty="0"/>
              <a:t> is used to track multiple touch points</a:t>
            </a:r>
          </a:p>
          <a:p>
            <a:pPr lvl="1"/>
            <a:r>
              <a:rPr lang="en-US" dirty="0"/>
              <a:t>Provides a list of touch points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TouchPoint</a:t>
            </a:r>
            <a:r>
              <a:rPr lang="en-US" dirty="0"/>
              <a:t> properties</a:t>
            </a:r>
          </a:p>
          <a:p>
            <a:pPr lvl="1"/>
            <a:r>
              <a:rPr lang="en-US" dirty="0"/>
              <a:t>real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/>
              <a:t>, real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previousX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real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y, </a:t>
            </a:r>
            <a:r>
              <a:rPr lang="en-US" dirty="0"/>
              <a:t>real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previousY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real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pressure</a:t>
            </a:r>
          </a:p>
          <a:p>
            <a:pPr lvl="1"/>
            <a:r>
              <a:rPr lang="en-US" dirty="0" err="1"/>
              <a:t>bool</a:t>
            </a:r>
            <a:r>
              <a:rPr lang="en-US" dirty="0"/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pressed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By default, mouse events are handled as single touch points</a:t>
            </a:r>
          </a:p>
          <a:p>
            <a:pPr lvl="1"/>
            <a:r>
              <a:rPr lang="en-US" dirty="0"/>
              <a:t>Set </a:t>
            </a:r>
            <a:r>
              <a:rPr lang="en-US" dirty="0" err="1">
                <a:latin typeface="Courier New"/>
                <a:cs typeface="Courier New"/>
              </a:rPr>
              <a:t>mouseEnabled</a:t>
            </a:r>
            <a:r>
              <a:rPr lang="en-US" dirty="0"/>
              <a:t> to </a:t>
            </a:r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/>
              <a:t> to disable the use of </a:t>
            </a:r>
            <a:r>
              <a:rPr lang="en-US" dirty="0" err="1">
                <a:latin typeface="Courier New"/>
                <a:cs typeface="Courier New"/>
              </a:rPr>
              <a:t>MouseArea</a:t>
            </a:r>
            <a:r>
              <a:rPr lang="en-US" dirty="0">
                <a:latin typeface="Courier New"/>
                <a:cs typeface="Courier New"/>
              </a:rPr>
              <a:t>   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Multi-Touch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325474" y="1232263"/>
            <a:ext cx="5546224" cy="4918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400 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800080"/>
                </a:solidFill>
              </a:rPr>
              <a:t>MultiPointTouchArea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touchPoints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[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    </a:t>
            </a:r>
            <a:r>
              <a:rPr lang="en-US" dirty="0" err="1">
                <a:solidFill>
                  <a:srgbClr val="800080"/>
                </a:solidFill>
              </a:rPr>
              <a:t>TouchPoint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point1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}, </a:t>
            </a:r>
          </a:p>
          <a:p>
            <a:r>
              <a:rPr lang="en-US" dirty="0"/>
              <a:t>            </a:t>
            </a:r>
            <a:r>
              <a:rPr lang="en-US" dirty="0" err="1">
                <a:solidFill>
                  <a:srgbClr val="800080"/>
                </a:solidFill>
              </a:rPr>
              <a:t>TouchPoint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point2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/>
              <a:t>] </a:t>
            </a:r>
          </a:p>
          <a:p>
            <a:r>
              <a:rPr lang="en-US" dirty="0"/>
              <a:t>    } </a:t>
            </a:r>
          </a:p>
          <a:p>
            <a:r>
              <a:rPr lang="en-US" dirty="0">
                <a:solidFill>
                  <a:srgbClr val="800080"/>
                </a:solidFill>
              </a:rPr>
              <a:t>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30 </a:t>
            </a:r>
          </a:p>
          <a:p>
            <a:r>
              <a:rPr lang="en-US" dirty="0">
                <a:solidFill>
                  <a:srgbClr val="800000"/>
                </a:solidFill>
              </a:rPr>
              <a:t>     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"green"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  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point1</a:t>
            </a:r>
            <a:r>
              <a:rPr lang="en-US" dirty="0"/>
              <a:t>.x </a:t>
            </a:r>
          </a:p>
          <a:p>
            <a:r>
              <a:rPr lang="en-US" dirty="0">
                <a:solidFill>
                  <a:srgbClr val="800000"/>
                </a:solidFill>
              </a:rPr>
              <a:t>        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point1</a:t>
            </a:r>
            <a:r>
              <a:rPr lang="en-US" dirty="0"/>
              <a:t>.y </a:t>
            </a:r>
          </a:p>
          <a:p>
            <a:r>
              <a:rPr lang="en-US" dirty="0"/>
              <a:t>    } </a:t>
            </a:r>
          </a:p>
          <a:p>
            <a:r>
              <a:rPr lang="en-US" dirty="0">
                <a:solidFill>
                  <a:srgbClr val="800080"/>
                </a:solidFill>
              </a:rPr>
              <a:t>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30 </a:t>
            </a:r>
          </a:p>
          <a:p>
            <a:r>
              <a:rPr lang="en-US" dirty="0">
                <a:solidFill>
                  <a:srgbClr val="800000"/>
                </a:solidFill>
              </a:rPr>
              <a:t>     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"yellow"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  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point2</a:t>
            </a:r>
            <a:r>
              <a:rPr lang="en-US" dirty="0"/>
              <a:t>.x </a:t>
            </a:r>
          </a:p>
          <a:p>
            <a:r>
              <a:rPr lang="en-US" dirty="0">
                <a:solidFill>
                  <a:srgbClr val="800000"/>
                </a:solidFill>
              </a:rPr>
              <a:t>        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point2</a:t>
            </a:r>
            <a:r>
              <a:rPr lang="en-US" dirty="0"/>
              <a:t>.y </a:t>
            </a:r>
          </a:p>
          <a:p>
            <a:r>
              <a:rPr lang="en-US" dirty="0"/>
              <a:t>    } </a:t>
            </a:r>
          </a:p>
          <a:p>
            <a:r>
              <a:rPr lang="en-US" dirty="0"/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events/multiTouch</a:t>
            </a:r>
            <a:endParaRPr lang="en-US" sz="1400" dirty="0">
              <a:cs typeface="Open Sans Light"/>
            </a:endParaRP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41292677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onPressed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(list</a:t>
            </a:r>
            <a:r>
              <a:rPr lang="en-US" i="1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TouchPoint</a:t>
            </a:r>
            <a:r>
              <a:rPr lang="en-US" i="1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touchPoints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onReleased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touchPoints</a:t>
            </a:r>
            <a:r>
              <a:rPr lang="en-US" dirty="0"/>
              <a:t> is list of </a:t>
            </a:r>
            <a:r>
              <a:rPr lang="en-US" i="1" dirty="0"/>
              <a:t>changed </a:t>
            </a:r>
            <a:r>
              <a:rPr lang="en-US" dirty="0"/>
              <a:t>points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onUpdated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pPr lvl="1"/>
            <a:r>
              <a:rPr lang="en-US" dirty="0"/>
              <a:t>Called when existing points are updated (moved), </a:t>
            </a:r>
            <a:r>
              <a:rPr lang="en-US" dirty="0" err="1">
                <a:latin typeface="Courier New"/>
                <a:cs typeface="Courier New"/>
              </a:rPr>
              <a:t>touchPoints</a:t>
            </a:r>
            <a:r>
              <a:rPr lang="en-US" dirty="0"/>
              <a:t> is list of </a:t>
            </a:r>
            <a:r>
              <a:rPr lang="en-US" i="1" dirty="0"/>
              <a:t>changed </a:t>
            </a:r>
            <a:r>
              <a:rPr lang="en-US" dirty="0"/>
              <a:t>points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onTouchUpdated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pPr marL="532366" lvl="1">
              <a:spcBef>
                <a:spcPts val="769"/>
              </a:spcBef>
              <a:spcAft>
                <a:spcPts val="769"/>
              </a:spcAft>
            </a:pPr>
            <a:r>
              <a:rPr lang="en-US" dirty="0"/>
              <a:t>Called on any change, like new points added or existing points removed. </a:t>
            </a:r>
            <a:r>
              <a:rPr lang="en-US" dirty="0" err="1">
                <a:latin typeface="Courier New"/>
                <a:cs typeface="Courier New"/>
              </a:rPr>
              <a:t>touchPoints</a:t>
            </a:r>
            <a:r>
              <a:rPr lang="en-US" dirty="0"/>
              <a:t> is list of </a:t>
            </a:r>
            <a:r>
              <a:rPr lang="en-US" i="1" dirty="0"/>
              <a:t>all </a:t>
            </a:r>
            <a:r>
              <a:rPr lang="en-US" dirty="0"/>
              <a:t>points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onGestureStarted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GestureEvent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gesture)</a:t>
            </a:r>
          </a:p>
          <a:p>
            <a:pPr lvl="1"/>
            <a:r>
              <a:rPr lang="en-US" dirty="0"/>
              <a:t>Cancel the gesture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gesture.cancel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>
                <a:latin typeface="+mn-lt"/>
                <a:cs typeface="Courier New" pitchFamily="49" charset="0"/>
              </a:rPr>
              <a:t>Used to decide, whether to grab the touch points or whether to allow a nested area/</a:t>
            </a:r>
            <a:r>
              <a:rPr lang="en-US" dirty="0" err="1">
                <a:latin typeface="Courier New"/>
                <a:cs typeface="Courier New"/>
              </a:rPr>
              <a:t>Flickable</a:t>
            </a:r>
            <a:r>
              <a:rPr lang="en-US" dirty="0">
                <a:latin typeface="+mn-lt"/>
                <a:cs typeface="Courier New" pitchFamily="49" charset="0"/>
              </a:rPr>
              <a:t> to grab the points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onCanceled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(list&lt;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TouchPoint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touchPoints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/>
              <a:t>Called when another item (</a:t>
            </a:r>
            <a:r>
              <a:rPr lang="en-US" dirty="0" err="1">
                <a:latin typeface="Courier New"/>
                <a:cs typeface="Courier New"/>
              </a:rPr>
              <a:t>Flickable</a:t>
            </a:r>
            <a:r>
              <a:rPr lang="en-US" dirty="0"/>
              <a:t> or another </a:t>
            </a:r>
            <a:r>
              <a:rPr lang="en-US" dirty="0" err="1">
                <a:latin typeface="Courier New"/>
                <a:cs typeface="Courier New"/>
              </a:rPr>
              <a:t>MultiPointTouchArea</a:t>
            </a:r>
            <a:r>
              <a:rPr lang="en-US" dirty="0"/>
              <a:t>) takes over touch handling</a:t>
            </a:r>
          </a:p>
          <a:p>
            <a:pPr lvl="1"/>
            <a:r>
              <a:rPr lang="en-US" dirty="0"/>
              <a:t>Useful for undoing what was done on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onPressed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TouchPoint</a:t>
            </a:r>
            <a:r>
              <a:rPr lang="en-US" dirty="0"/>
              <a:t> Signals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83331758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a </a:t>
            </a:r>
            <a:r>
              <a:rPr lang="en-US" dirty="0" err="1"/>
              <a:t>flickable</a:t>
            </a:r>
            <a:r>
              <a:rPr lang="en-US" dirty="0"/>
              <a:t> surface</a:t>
            </a:r>
          </a:p>
          <a:p>
            <a:r>
              <a:rPr lang="en-US" dirty="0"/>
              <a:t>Children will be parented to </a:t>
            </a:r>
            <a:r>
              <a:rPr lang="en-US" dirty="0" err="1">
                <a:latin typeface="Courier New"/>
                <a:cs typeface="Courier New"/>
              </a:rPr>
              <a:t>contentItem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Use this property to access the items or add new items dynamically</a:t>
            </a:r>
          </a:p>
          <a:p>
            <a:r>
              <a:rPr lang="en-US" dirty="0"/>
              <a:t>Define the flicking behavior or disable it completely with </a:t>
            </a:r>
            <a:r>
              <a:rPr lang="en-US" dirty="0">
                <a:latin typeface="Courier New"/>
                <a:cs typeface="Courier New"/>
              </a:rPr>
              <a:t>interactive: false 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flickDirection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flickDeceleration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horizontalVelocity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verticalVelocity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overShoot</a:t>
            </a:r>
            <a:r>
              <a:rPr lang="en-US" dirty="0">
                <a:latin typeface="Courier New" pitchFamily="49" charset="0"/>
              </a:rPr>
              <a:t> (</a:t>
            </a:r>
            <a:r>
              <a:rPr lang="en-US" dirty="0" err="1">
                <a:latin typeface="Courier New" pitchFamily="49" charset="0"/>
              </a:rPr>
              <a:t>StopAtBounds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DragOverBounds</a:t>
            </a:r>
            <a:r>
              <a:rPr lang="en-US" dirty="0">
                <a:latin typeface="Courier New" pitchFamily="49" charset="0"/>
              </a:rPr>
              <a:t>), </a:t>
            </a:r>
            <a:r>
              <a:rPr lang="en-US" dirty="0" err="1">
                <a:latin typeface="Courier New" pitchFamily="49" charset="0"/>
              </a:rPr>
              <a:t>pixelAligned</a:t>
            </a:r>
            <a:r>
              <a:rPr lang="en-US" dirty="0">
                <a:latin typeface="Courier New" pitchFamily="49" charset="0"/>
              </a:rPr>
              <a:t>, rebound, …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Flickable</a:t>
            </a:r>
            <a:endParaRPr lang="en-US" dirty="0"/>
          </a:p>
        </p:txBody>
      </p:sp>
      <p:pic>
        <p:nvPicPr>
          <p:cNvPr id="7" name="Picture 6" descr="C:/Work/Training/Qt/QtQuick/under_construction/courseware/slides/examples/07_model_view/Flickable/Flickable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133" y="4005064"/>
            <a:ext cx="2999098" cy="1656184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51240" y="4013510"/>
            <a:ext cx="6825374" cy="1658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800080"/>
                </a:solidFill>
              </a:rPr>
              <a:t>Flickable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/>
              <a:t>   width: 200; height: 200 </a:t>
            </a:r>
          </a:p>
          <a:p>
            <a:r>
              <a:rPr lang="en-US" dirty="0"/>
              <a:t>   </a:t>
            </a:r>
            <a:r>
              <a:rPr lang="en-US" dirty="0" err="1"/>
              <a:t>contentWidth</a:t>
            </a:r>
            <a:r>
              <a:rPr lang="en-US" dirty="0"/>
              <a:t>: </a:t>
            </a:r>
            <a:r>
              <a:rPr lang="en-US" dirty="0" err="1"/>
              <a:t>image.width</a:t>
            </a:r>
            <a:r>
              <a:rPr lang="en-US" dirty="0"/>
              <a:t>; </a:t>
            </a:r>
          </a:p>
          <a:p>
            <a:r>
              <a:rPr lang="en-US" dirty="0"/>
              <a:t>   </a:t>
            </a:r>
            <a:r>
              <a:rPr lang="en-US" dirty="0" err="1"/>
              <a:t>contentHeight</a:t>
            </a:r>
            <a:r>
              <a:rPr lang="en-US" dirty="0"/>
              <a:t>: </a:t>
            </a:r>
            <a:r>
              <a:rPr lang="en-US" dirty="0" err="1"/>
              <a:t>image.height</a:t>
            </a:r>
            <a:r>
              <a:rPr lang="en-US" dirty="0"/>
              <a:t> </a:t>
            </a:r>
          </a:p>
          <a:p>
            <a:endParaRPr lang="en-US" dirty="0">
              <a:solidFill>
                <a:srgbClr val="C0C0C0"/>
              </a:solidFill>
            </a:endParaRPr>
          </a:p>
          <a:p>
            <a:r>
              <a:rPr lang="en-US" dirty="0">
                <a:solidFill>
                  <a:srgbClr val="C0C0C0"/>
                </a:solidFill>
              </a:rPr>
              <a:t>   </a:t>
            </a:r>
            <a:r>
              <a:rPr lang="en-US" dirty="0">
                <a:solidFill>
                  <a:srgbClr val="800080"/>
                </a:solidFill>
              </a:rPr>
              <a:t>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id: image; source: </a:t>
            </a:r>
            <a:r>
              <a:rPr lang="en-US" dirty="0">
                <a:solidFill>
                  <a:srgbClr val="008000"/>
                </a:solidFill>
              </a:rPr>
              <a:t>"qt_logo.png"</a:t>
            </a:r>
            <a:r>
              <a:rPr lang="en-US" dirty="0"/>
              <a:t> } </a:t>
            </a:r>
          </a:p>
          <a:p>
            <a:r>
              <a:rPr lang="en-US" dirty="0"/>
              <a:t>}</a:t>
            </a:r>
          </a:p>
          <a:p>
            <a:endParaRPr lang="fi-FI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events/flickable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676247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Signals for manual pinch handling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onPinchStarted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PinchEvent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pinch)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onPinchUpdated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PinchEvent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pinch)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onPinchFinished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PinchEvent</a:t>
            </a:r>
            <a:r>
              <a:rPr lang="en-US" dirty="0"/>
              <a:t> properties: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point1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point2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center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rotation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scale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accepted</a:t>
            </a:r>
            <a:r>
              <a:rPr lang="en-US" dirty="0"/>
              <a:t> – set to false in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onPinchStarted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handler if the gesture should not be handled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Instead of signals, you may set </a:t>
            </a:r>
            <a:r>
              <a:rPr lang="en-US" dirty="0" err="1">
                <a:latin typeface="Courier New"/>
                <a:cs typeface="Courier New"/>
              </a:rPr>
              <a:t>pinch.target</a:t>
            </a:r>
            <a:r>
              <a:rPr lang="en-US" dirty="0"/>
              <a:t> to the target item and set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pinch.minimumScale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pinch.maximumScale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pinch.mimimumRotation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pinch.maximumRotation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pinch.DragAxis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pinch.minimumX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pinch.maximumX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pinch.minimumY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pinch.maximumY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Pinch Gestures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events/pinchArea</a:t>
            </a:r>
            <a:endParaRPr lang="en-US" sz="1400" dirty="0">
              <a:cs typeface="Open Sans Light"/>
            </a:endParaRP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8353093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Mouse and cursor input handling: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MouseArea</a:t>
            </a:r>
            <a:r>
              <a:rPr lang="en-US" dirty="0"/>
              <a:t> receives clicks and other events</a:t>
            </a:r>
          </a:p>
          <a:p>
            <a:pPr lvl="1"/>
            <a:r>
              <a:rPr lang="en-US" dirty="0"/>
              <a:t>Use anchors to fill objects and make them clickable</a:t>
            </a:r>
          </a:p>
          <a:p>
            <a:pPr lvl="1"/>
            <a:r>
              <a:rPr lang="en-US" dirty="0"/>
              <a:t>Respond to user input:</a:t>
            </a:r>
          </a:p>
          <a:p>
            <a:pPr lvl="2"/>
            <a:r>
              <a:rPr lang="en-US" dirty="0"/>
              <a:t>give the area a name and refer to its properties, or</a:t>
            </a:r>
          </a:p>
          <a:p>
            <a:pPr lvl="2"/>
            <a:r>
              <a:rPr lang="en-US" dirty="0"/>
              <a:t>use handlers in the area and change other named items</a:t>
            </a:r>
          </a:p>
          <a:p>
            <a:r>
              <a:rPr lang="en-US" dirty="0"/>
              <a:t>Key handling: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TextInput</a:t>
            </a:r>
            <a:r>
              <a:rPr lang="en-US" dirty="0"/>
              <a:t> 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TextEdit</a:t>
            </a:r>
            <a:r>
              <a:rPr lang="en-US" dirty="0"/>
              <a:t> provide text entry features</a:t>
            </a:r>
          </a:p>
          <a:p>
            <a:pPr lvl="1"/>
            <a:r>
              <a:rPr lang="en-US" dirty="0"/>
              <a:t>Set the focus property to start receiving key input</a:t>
            </a:r>
          </a:p>
          <a:p>
            <a:pPr lvl="1"/>
            <a:r>
              <a:rPr lang="en-US" dirty="0"/>
              <a:t>Use anchors to make items clickable</a:t>
            </a:r>
          </a:p>
          <a:p>
            <a:pPr lvl="2"/>
            <a:r>
              <a:rPr lang="en-US" dirty="0"/>
              <a:t>lets the user set the focus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KeyNavigation</a:t>
            </a:r>
            <a:r>
              <a:rPr lang="en-US" dirty="0"/>
              <a:t> defines relationships between items</a:t>
            </a:r>
          </a:p>
          <a:p>
            <a:pPr lvl="2"/>
            <a:r>
              <a:rPr lang="en-US" dirty="0"/>
              <a:t>enables focus to be moved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Lab 1: </a:t>
            </a:r>
            <a:r>
              <a:rPr lang="fi-FI" sz="1400" dirty="0" err="1">
                <a:cs typeface="Open Sans Light"/>
              </a:rPr>
              <a:t>Hello</a:t>
            </a:r>
            <a:r>
              <a:rPr lang="fi-FI" sz="1400" dirty="0">
                <a:cs typeface="Open Sans Light"/>
              </a:rPr>
              <a:t> World</a:t>
            </a:r>
            <a:endParaRPr lang="en-US" sz="1400" dirty="0">
              <a:cs typeface="Open Sans Light"/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71785203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Layout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04508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0720" y="1844825"/>
            <a:ext cx="8135306" cy="4321025"/>
          </a:xfrm>
        </p:spPr>
        <p:txBody>
          <a:bodyPr>
            <a:normAutofit/>
          </a:bodyPr>
          <a:lstStyle/>
          <a:p>
            <a:r>
              <a:rPr lang="en-US" dirty="0"/>
              <a:t>Hard-coding item positions is not recommended</a:t>
            </a:r>
          </a:p>
          <a:p>
            <a:pPr lvl="1"/>
            <a:r>
              <a:rPr lang="en-US" dirty="0"/>
              <a:t>Difficult to achieve UI scalability (portrait / landscape)</a:t>
            </a:r>
          </a:p>
          <a:p>
            <a:pPr lvl="1"/>
            <a:r>
              <a:rPr lang="en-US" dirty="0"/>
              <a:t>Difficult to maintain the code</a:t>
            </a:r>
          </a:p>
          <a:p>
            <a:pPr lvl="1"/>
            <a:r>
              <a:rPr lang="en-US" dirty="0"/>
              <a:t>Using the layout improves reusability and encapsulation and allows pixel perfect items placing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QML provides several mechanism for creating the UI layout</a:t>
            </a:r>
          </a:p>
          <a:p>
            <a:pPr lvl="1"/>
            <a:r>
              <a:rPr lang="en-US" dirty="0"/>
              <a:t>Nested items</a:t>
            </a:r>
          </a:p>
          <a:p>
            <a:pPr lvl="1"/>
            <a:r>
              <a:rPr lang="en-US" dirty="0"/>
              <a:t>Anchor layout</a:t>
            </a:r>
          </a:p>
          <a:p>
            <a:pPr lvl="1"/>
            <a:r>
              <a:rPr lang="en-US" dirty="0"/>
              <a:t>Basic positioners (</a:t>
            </a:r>
            <a:r>
              <a:rPr lang="en-US" dirty="0">
                <a:latin typeface="Courier New"/>
                <a:cs typeface="Courier New"/>
              </a:rPr>
              <a:t>Row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Column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Grid</a:t>
            </a:r>
            <a:r>
              <a:rPr lang="en-US" dirty="0"/>
              <a:t>, and </a:t>
            </a:r>
            <a:r>
              <a:rPr lang="en-US" dirty="0">
                <a:latin typeface="Courier New"/>
                <a:cs typeface="Courier New"/>
              </a:rPr>
              <a:t>Flow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Qt Quick Layouts (</a:t>
            </a:r>
            <a:r>
              <a:rPr lang="en-US" dirty="0" err="1">
                <a:latin typeface="Courier New"/>
                <a:cs typeface="Courier New"/>
              </a:rPr>
              <a:t>RowLayout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ColumnLayout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GridLayout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Layouts &amp; Anchors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16" y="1425117"/>
            <a:ext cx="2327497" cy="2824133"/>
          </a:xfrm>
          <a:prstGeom prst="rect">
            <a:avLst/>
          </a:prstGeom>
        </p:spPr>
      </p:pic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24681979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720" y="1844825"/>
            <a:ext cx="7271435" cy="4321025"/>
          </a:xfrm>
        </p:spPr>
        <p:txBody>
          <a:bodyPr>
            <a:normAutofit/>
          </a:bodyPr>
          <a:lstStyle/>
          <a:p>
            <a:r>
              <a:rPr lang="en-US" dirty="0"/>
              <a:t>Each item positioned relative to its parents</a:t>
            </a:r>
          </a:p>
          <a:p>
            <a:r>
              <a:rPr lang="en-US" dirty="0"/>
              <a:t>Scalable</a:t>
            </a:r>
          </a:p>
          <a:p>
            <a:r>
              <a:rPr lang="en-US" dirty="0"/>
              <a:t>May be difficult to maintain the desired layout, when adding/removing items dynamically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Items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112" y="2924944"/>
            <a:ext cx="3250353" cy="2926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8030569" y="1751603"/>
            <a:ext cx="3303085" cy="942871"/>
            <a:chOff x="5560868" y="1223344"/>
            <a:chExt cx="2431226" cy="1020817"/>
          </a:xfrm>
        </p:grpSpPr>
        <p:sp>
          <p:nvSpPr>
            <p:cNvPr id="11" name="Rounded Rectangle 10"/>
            <p:cNvSpPr>
              <a:spLocks noChangeArrowheads="1"/>
            </p:cNvSpPr>
            <p:nvPr/>
          </p:nvSpPr>
          <p:spPr bwMode="auto">
            <a:xfrm>
              <a:off x="5560868" y="1223344"/>
              <a:ext cx="2431226" cy="1020817"/>
            </a:xfrm>
            <a:prstGeom prst="roundRect">
              <a:avLst>
                <a:gd name="adj" fmla="val 2792"/>
              </a:avLst>
            </a:prstGeom>
            <a:solidFill>
              <a:schemeClr val="bg1"/>
            </a:solidFill>
            <a:ln w="19050" cap="rnd">
              <a:solidFill>
                <a:srgbClr val="86BC25"/>
              </a:solidFill>
              <a:round/>
              <a:headEnd/>
              <a:tailEnd/>
            </a:ln>
            <a:effectLst>
              <a:outerShdw blurRad="76200" dist="38100" dir="5400000" rotWithShape="0">
                <a:srgbClr val="808080">
                  <a:alpha val="81000"/>
                </a:srgbClr>
              </a:outerShdw>
            </a:effectLst>
          </p:spPr>
          <p:txBody>
            <a:bodyPr lIns="90488" tIns="44450" rIns="90488" bIns="44450" anchor="ctr"/>
            <a:lstStyle/>
            <a:p>
              <a:pPr defTabSz="976884">
                <a:spcBef>
                  <a:spcPct val="50000"/>
                </a:spcBef>
                <a:defRPr/>
              </a:pPr>
              <a:endParaRPr lang="en-US" sz="1700" b="1">
                <a:solidFill>
                  <a:srgbClr val="FFFFFF"/>
                </a:solidFill>
                <a:ea typeface="ヒラギノ角ゴ Pro W3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60868" y="1318253"/>
              <a:ext cx="2431226" cy="799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>
                  <a:cs typeface="Open Sans Light"/>
                </a:rPr>
                <a:t>Hint! Avoid nesting and prefer anchors and positioners for performance and maintainability </a:t>
              </a:r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551241" y="3284984"/>
            <a:ext cx="6766989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/>
              <a:t>import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QtQuick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2.1</a:t>
            </a:r>
          </a:p>
          <a:p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400;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lightblue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300;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"green"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"white"</a:t>
            </a:r>
            <a:r>
              <a:rPr lang="en-US" dirty="0"/>
              <a:t> </a:t>
            </a:r>
          </a:p>
          <a:p>
            <a:r>
              <a:rPr lang="en-US" dirty="0"/>
              <a:t>       } </a:t>
            </a:r>
          </a:p>
          <a:p>
            <a:r>
              <a:rPr lang="en-US" dirty="0"/>
              <a:t>    } </a:t>
            </a:r>
          </a:p>
          <a:p>
            <a:r>
              <a:rPr lang="en-US" dirty="0"/>
              <a:t>}</a:t>
            </a:r>
            <a:endParaRPr lang="fi-FI" dirty="0">
              <a:solidFill>
                <a:srgbClr val="8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layouts/nestedItems</a:t>
            </a:r>
            <a:endParaRPr lang="en-US" sz="1400" dirty="0">
              <a:cs typeface="Open Sans Light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4113382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QtQuick</a:t>
            </a:r>
            <a:r>
              <a:rPr lang="en-US" dirty="0"/>
              <a:t> and QML</a:t>
            </a:r>
            <a:endParaRPr lang="en-US" dirty="0">
              <a:cs typeface="Open Sans Ligh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952918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utoShape 17"/>
          <p:cNvSpPr>
            <a:spLocks noChangeArrowheads="1"/>
          </p:cNvSpPr>
          <p:nvPr/>
        </p:nvSpPr>
        <p:spPr bwMode="auto">
          <a:xfrm>
            <a:off x="1343123" y="4437112"/>
            <a:ext cx="1963755" cy="141351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/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visual Qt Quick item has </a:t>
            </a:r>
          </a:p>
          <a:p>
            <a:pPr lvl="1"/>
            <a:r>
              <a:rPr lang="en-US" dirty="0"/>
              <a:t>6 invisible anchor lines, and</a:t>
            </a:r>
          </a:p>
          <a:p>
            <a:pPr lvl="1"/>
            <a:r>
              <a:rPr lang="en-US" dirty="0"/>
              <a:t>4 invisible margin lines</a:t>
            </a:r>
          </a:p>
          <a:p>
            <a:r>
              <a:rPr lang="en-US" dirty="0"/>
              <a:t>Used for specifying relative positions of items</a:t>
            </a:r>
          </a:p>
          <a:p>
            <a:pPr lvl="1"/>
            <a:r>
              <a:rPr lang="en-US" dirty="0"/>
              <a:t>To remove/clear an anchor, set it to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undefined</a:t>
            </a:r>
          </a:p>
          <a:p>
            <a:endParaRPr lang="en-US" dirty="0"/>
          </a:p>
        </p:txBody>
      </p:sp>
      <p:sp>
        <p:nvSpPr>
          <p:cNvPr id="3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Layout</a:t>
            </a: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2321583" y="4033166"/>
            <a:ext cx="29389" cy="220414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rot="5400000" flipH="1">
            <a:off x="2638929" y="3717407"/>
            <a:ext cx="0" cy="2879571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rot="5400000">
            <a:off x="2602200" y="4388938"/>
            <a:ext cx="13288" cy="2963381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rot="5400000">
            <a:off x="2633761" y="2980338"/>
            <a:ext cx="22156" cy="289139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767209" y="3822922"/>
            <a:ext cx="1248508" cy="39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5380" tIns="59998" rIns="115380" bIns="59998"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>
                <a:cs typeface="Open Sans Light"/>
              </a:rPr>
              <a:t>left</a:t>
            </a:r>
            <a:endParaRPr lang="en-US" dirty="0">
              <a:cs typeface="Open Sans Light"/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3358821" y="3822922"/>
            <a:ext cx="1248508" cy="39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5380" tIns="59998" rIns="115380" bIns="59998"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>
                <a:cs typeface="Open Sans Light"/>
              </a:rPr>
              <a:t>right</a:t>
            </a:r>
            <a:endParaRPr lang="en-US" dirty="0">
              <a:cs typeface="Open Sans Light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048335" y="4182962"/>
            <a:ext cx="1248508" cy="39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5380" tIns="59998" rIns="115380" bIns="59998"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>
                <a:cs typeface="Open Sans Light"/>
              </a:rPr>
              <a:t>top</a:t>
            </a:r>
            <a:endParaRPr lang="en-US" dirty="0">
              <a:cs typeface="Open Sans Light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027221" y="5551114"/>
            <a:ext cx="1248508" cy="39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5380" tIns="59998" rIns="115380" bIns="59998"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>
                <a:cs typeface="Open Sans Light"/>
              </a:rPr>
              <a:t>bottom</a:t>
            </a:r>
            <a:endParaRPr lang="en-US" dirty="0">
              <a:cs typeface="Open Sans Light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1475975" y="3606897"/>
            <a:ext cx="2746718" cy="39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5380" tIns="59998" rIns="115380" bIns="59998"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>
                <a:cs typeface="Open Sans Light"/>
              </a:rPr>
              <a:t>horizontalCenter</a:t>
            </a:r>
            <a:endParaRPr lang="en-US" dirty="0">
              <a:cs typeface="Open Sans Light"/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4090541" y="4936503"/>
            <a:ext cx="3265166" cy="39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5380" tIns="59998" rIns="115380" bIns="59998"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>
                <a:cs typeface="Open Sans Light"/>
              </a:rPr>
              <a:t>verticalCenter</a:t>
            </a:r>
            <a:endParaRPr lang="en-US" dirty="0">
              <a:cs typeface="Open Sans Light"/>
            </a:endParaRP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8919631" y="4311925"/>
            <a:ext cx="1963755" cy="141351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/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 rot="5400000">
            <a:off x="9805224" y="4043211"/>
            <a:ext cx="0" cy="4031201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 rot="5400000">
            <a:off x="9803109" y="1971592"/>
            <a:ext cx="0" cy="4031201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7787510" y="3318866"/>
            <a:ext cx="2156320" cy="39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5380" tIns="59998" rIns="115380" bIns="59998"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>
                <a:cs typeface="Open Sans Light"/>
              </a:rPr>
              <a:t>leftMargin</a:t>
            </a:r>
            <a:endParaRPr lang="en-US" dirty="0">
              <a:cs typeface="Open Sans Light"/>
            </a:endParaRP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10711305" y="3302348"/>
            <a:ext cx="1934129" cy="39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5380" tIns="59998" rIns="115380" bIns="59998"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>
                <a:cs typeface="Open Sans Light"/>
              </a:rPr>
              <a:t>rightMargin</a:t>
            </a:r>
            <a:endParaRPr lang="en-US" dirty="0">
              <a:cs typeface="Open Sans Light"/>
            </a:endParaRPr>
          </a:p>
        </p:txBody>
      </p: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6471599" y="3966938"/>
            <a:ext cx="1826207" cy="39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5380" tIns="59998" rIns="115380" bIns="59998"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>
                <a:cs typeface="Open Sans Light"/>
              </a:rPr>
              <a:t>topMargin</a:t>
            </a:r>
            <a:endParaRPr lang="en-US" dirty="0">
              <a:cs typeface="Open Sans Light"/>
            </a:endParaRP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6091669" y="5680585"/>
            <a:ext cx="2594357" cy="39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5380" tIns="59998" rIns="115380" bIns="59998"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>
                <a:cs typeface="Open Sans Light"/>
              </a:rPr>
              <a:t>bottomMargin</a:t>
            </a:r>
            <a:endParaRPr lang="en-US" dirty="0">
              <a:cs typeface="Open Sans Light"/>
            </a:endParaRP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>
            <a:off x="9920553" y="5708290"/>
            <a:ext cx="0" cy="34480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9920553" y="3978550"/>
            <a:ext cx="0" cy="34480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 rot="5400000">
            <a:off x="8711194" y="4825266"/>
            <a:ext cx="0" cy="38301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 rot="5400000">
            <a:off x="11072779" y="4823362"/>
            <a:ext cx="0" cy="38301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116963" y="1280197"/>
            <a:ext cx="4124233" cy="1539032"/>
          </a:xfrm>
          <a:prstGeom prst="rect">
            <a:avLst/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Note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! </a:t>
            </a:r>
          </a:p>
          <a:p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For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performance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reasons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,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you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can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anchor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an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item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only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to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its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direct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parent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or</a:t>
            </a:r>
            <a:r>
              <a:rPr lang="fi-FI" kern="0" dirty="0">
                <a:solidFill>
                  <a:sysClr val="windowText" lastClr="000000"/>
                </a:solidFill>
                <a:cs typeface="Open Sans Light"/>
              </a:rPr>
              <a:t> </a:t>
            </a:r>
            <a:r>
              <a:rPr lang="fi-FI" kern="0" dirty="0" err="1">
                <a:solidFill>
                  <a:sysClr val="windowText" lastClr="000000"/>
                </a:solidFill>
                <a:cs typeface="Open Sans Light"/>
              </a:rPr>
              <a:t>siblings</a:t>
            </a:r>
            <a:endParaRPr lang="en-US" kern="0" dirty="0">
              <a:solidFill>
                <a:sysClr val="windowText" lastClr="000000"/>
              </a:solidFill>
              <a:cs typeface="Open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layouts/anchorLayout</a:t>
            </a:r>
            <a:endParaRPr lang="en-US" sz="1400" dirty="0">
              <a:cs typeface="Open Sans Light"/>
            </a:endParaRPr>
          </a:p>
        </p:txBody>
      </p:sp>
      <p:sp>
        <p:nvSpPr>
          <p:cNvPr id="35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38" name="Line 6"/>
          <p:cNvSpPr>
            <a:spLocks noChangeShapeType="1"/>
          </p:cNvSpPr>
          <p:nvPr/>
        </p:nvSpPr>
        <p:spPr bwMode="auto">
          <a:xfrm>
            <a:off x="1313733" y="3961158"/>
            <a:ext cx="29389" cy="220414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39" name="Line 6"/>
          <p:cNvSpPr>
            <a:spLocks noChangeShapeType="1"/>
          </p:cNvSpPr>
          <p:nvPr/>
        </p:nvSpPr>
        <p:spPr bwMode="auto">
          <a:xfrm>
            <a:off x="3286833" y="3961158"/>
            <a:ext cx="29389" cy="220414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5380" tIns="59998" rIns="115380" bIns="59998" anchor="ctr"/>
          <a:lstStyle/>
          <a:p>
            <a:endParaRPr lang="en-US"/>
          </a:p>
        </p:txBody>
      </p:sp>
      <p:sp>
        <p:nvSpPr>
          <p:cNvPr id="4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768346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720" y="692696"/>
            <a:ext cx="11087386" cy="936626"/>
          </a:xfrm>
        </p:spPr>
        <p:txBody>
          <a:bodyPr/>
          <a:lstStyle/>
          <a:p>
            <a:r>
              <a:rPr lang="en-US" dirty="0"/>
              <a:t>Anchor Layout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076" y="1838148"/>
            <a:ext cx="2653980" cy="1154591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52" y="4779036"/>
            <a:ext cx="2730170" cy="1166023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076" y="3695861"/>
            <a:ext cx="2628581" cy="236634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3485" y="1232875"/>
            <a:ext cx="7413477" cy="2338856"/>
          </a:xfrm>
          <a:prstGeom prst="round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6268" y="3571732"/>
            <a:ext cx="7413477" cy="2593572"/>
          </a:xfrm>
          <a:prstGeom prst="round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688604" y="1677706"/>
            <a:ext cx="4331660" cy="4487597"/>
          </a:xfrm>
          <a:prstGeom prst="round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17374" y="1348433"/>
            <a:ext cx="3704121" cy="2062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rect1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"blue"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/>
              <a:t> </a:t>
            </a:r>
          </a:p>
          <a:p>
            <a:r>
              <a:rPr lang="en-US" sz="1300" dirty="0"/>
              <a:t>} 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rect2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"red"</a:t>
            </a:r>
            <a:r>
              <a:rPr lang="en-US" sz="1300" dirty="0"/>
              <a:t>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</a:t>
            </a:r>
            <a:r>
              <a:rPr lang="en-US" sz="1300" b="1" dirty="0" err="1">
                <a:solidFill>
                  <a:srgbClr val="800000"/>
                </a:solidFill>
              </a:rPr>
              <a:t>anchors.left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rect1.right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/>
              <a:t> 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94954" y="3691070"/>
            <a:ext cx="3726542" cy="23663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800000"/>
                </a:solidFill>
              </a:rPr>
              <a:t>id</a:t>
            </a:r>
            <a:r>
              <a:rPr lang="en-US" sz="1300" dirty="0">
                <a:solidFill>
                  <a:srgbClr val="C0C0C0"/>
                </a:solidFill>
              </a:rPr>
              <a:t>: </a:t>
            </a:r>
            <a:r>
              <a:rPr lang="en-US" sz="1300" i="1" dirty="0">
                <a:solidFill>
                  <a:srgbClr val="000000"/>
                </a:solidFill>
              </a:rPr>
              <a:t>rect1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800000"/>
                </a:solidFill>
              </a:rPr>
              <a:t>color</a:t>
            </a:r>
            <a:r>
              <a:rPr lang="en-US" sz="1300" dirty="0">
                <a:solidFill>
                  <a:srgbClr val="C0C0C0"/>
                </a:solidFill>
              </a:rPr>
              <a:t>: </a:t>
            </a:r>
            <a:r>
              <a:rPr lang="en-US" sz="1300" dirty="0">
                <a:solidFill>
                  <a:srgbClr val="008000"/>
                </a:solidFill>
              </a:rPr>
              <a:t>"blue"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008000"/>
                </a:solidFill>
              </a:rPr>
              <a:t>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/>
              <a:t>}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800000"/>
                </a:solidFill>
              </a:rPr>
              <a:t>id</a:t>
            </a:r>
            <a:r>
              <a:rPr lang="en-US" sz="1300" dirty="0">
                <a:solidFill>
                  <a:srgbClr val="C0C0C0"/>
                </a:solidFill>
              </a:rPr>
              <a:t>: </a:t>
            </a:r>
            <a:r>
              <a:rPr lang="en-US" sz="1300" i="1" dirty="0">
                <a:solidFill>
                  <a:srgbClr val="000000"/>
                </a:solidFill>
              </a:rPr>
              <a:t>rect2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800000"/>
                </a:solidFill>
              </a:rPr>
              <a:t>color</a:t>
            </a:r>
            <a:r>
              <a:rPr lang="en-US" sz="1300" dirty="0">
                <a:solidFill>
                  <a:srgbClr val="C0C0C0"/>
                </a:solidFill>
              </a:rPr>
              <a:t>: </a:t>
            </a:r>
            <a:r>
              <a:rPr lang="en-US" sz="1300" dirty="0">
                <a:solidFill>
                  <a:srgbClr val="008000"/>
                </a:solidFill>
              </a:rPr>
              <a:t>"red"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00"/>
                </a:solidFill>
              </a:rPr>
              <a:t>anchors.left</a:t>
            </a:r>
            <a:r>
              <a:rPr lang="en-US" sz="1300" dirty="0">
                <a:solidFill>
                  <a:srgbClr val="C0C0C0"/>
                </a:solidFill>
              </a:rPr>
              <a:t>: </a:t>
            </a:r>
            <a:r>
              <a:rPr lang="en-US" sz="1300" dirty="0"/>
              <a:t>rect1.right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00"/>
                </a:solidFill>
              </a:rPr>
              <a:t>anchors.top</a:t>
            </a:r>
            <a:r>
              <a:rPr lang="en-US" sz="1300" dirty="0">
                <a:solidFill>
                  <a:srgbClr val="C0C0C0"/>
                </a:solidFill>
              </a:rPr>
              <a:t>: </a:t>
            </a:r>
            <a:r>
              <a:rPr lang="en-US" sz="1300" dirty="0"/>
              <a:t>rect1.bottom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991163" y="2096971"/>
            <a:ext cx="3726542" cy="2497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>
            <a:glow rad="228600">
              <a:schemeClr val="bg1">
                <a:lumMod val="95000"/>
                <a:alpha val="40000"/>
              </a:schemeClr>
            </a:glow>
          </a:effectLst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800000"/>
                </a:solidFill>
              </a:rPr>
              <a:t>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i="1" dirty="0">
                <a:solidFill>
                  <a:srgbClr val="000000"/>
                </a:solidFill>
              </a:rPr>
              <a:t>rect1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800000"/>
                </a:solidFill>
              </a:rPr>
              <a:t>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"blue"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008000"/>
                </a:solidFill>
              </a:rPr>
              <a:t>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/>
              <a:t>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800000"/>
                </a:solidFill>
              </a:rPr>
              <a:t>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i="1" dirty="0">
                <a:solidFill>
                  <a:srgbClr val="000000"/>
                </a:solidFill>
              </a:rPr>
              <a:t>rect2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800000"/>
                </a:solidFill>
              </a:rPr>
              <a:t>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"red"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00"/>
                </a:solidFill>
              </a:rPr>
              <a:t>anchors.left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rect1.right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00"/>
                </a:solidFill>
              </a:rPr>
              <a:t>anchors.leftMargin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5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>
                <a:solidFill>
                  <a:srgbClr val="008000"/>
                </a:solidFill>
              </a:rPr>
              <a:t>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/>
              <a:t>}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endParaRPr lang="en-US" sz="1300" dirty="0"/>
          </a:p>
        </p:txBody>
      </p:sp>
      <p:sp>
        <p:nvSpPr>
          <p:cNvPr id="1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025111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720" y="1844824"/>
            <a:ext cx="11087386" cy="4248471"/>
          </a:xfrm>
        </p:spPr>
        <p:txBody>
          <a:bodyPr/>
          <a:lstStyle/>
          <a:p>
            <a:r>
              <a:rPr lang="en-US" dirty="0"/>
              <a:t>Anchors can also be used to control the size of an item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Layout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472" y="3975156"/>
            <a:ext cx="5422245" cy="115459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92925" y="2204864"/>
            <a:ext cx="10800681" cy="3941898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06033" y="2363978"/>
            <a:ext cx="3726542" cy="3671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rect1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x: 0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"blue"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/>
              <a:t> </a:t>
            </a:r>
          </a:p>
          <a:p>
            <a:r>
              <a:rPr lang="en-US" sz="1300" dirty="0"/>
              <a:t>} 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rect2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"red"</a:t>
            </a:r>
            <a:r>
              <a:rPr lang="en-US" sz="1300" dirty="0"/>
              <a:t>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</a:t>
            </a:r>
            <a:r>
              <a:rPr lang="en-US" sz="1300" b="1" dirty="0" err="1">
                <a:solidFill>
                  <a:srgbClr val="800000"/>
                </a:solidFill>
              </a:rPr>
              <a:t>anchors.left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rect1.right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</a:t>
            </a:r>
            <a:r>
              <a:rPr lang="en-US" sz="1300" b="1" dirty="0" err="1">
                <a:solidFill>
                  <a:srgbClr val="800000"/>
                </a:solidFill>
              </a:rPr>
              <a:t>anchors.right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rect3.left </a:t>
            </a:r>
            <a:endParaRPr lang="en-US" sz="1300" dirty="0">
              <a:solidFill>
                <a:srgbClr val="008000"/>
              </a:solidFill>
            </a:endParaRPr>
          </a:p>
          <a:p>
            <a:r>
              <a:rPr lang="en-US" sz="1300" dirty="0">
                <a:solidFill>
                  <a:srgbClr val="008000"/>
                </a:solidFill>
              </a:rPr>
              <a:t>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/>
              <a:t> </a:t>
            </a:r>
          </a:p>
          <a:p>
            <a:r>
              <a:rPr lang="en-US" sz="1300" dirty="0"/>
              <a:t>}</a:t>
            </a:r>
            <a:endParaRPr lang="fi-FI" sz="1300" b="1" dirty="0">
              <a:solidFill>
                <a:srgbClr val="0000FF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  <a:latin typeface="Courier New"/>
                <a:ea typeface="MS PGothic"/>
              </a:rPr>
              <a:t>Rectangle</a:t>
            </a:r>
            <a:r>
              <a:rPr lang="en-US" sz="1300" dirty="0">
                <a:solidFill>
                  <a:srgbClr val="C0C0C0"/>
                </a:solidFill>
                <a:latin typeface="Courier New"/>
                <a:ea typeface="MS PGothic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MS PGothic"/>
              </a:rPr>
              <a:t>{ </a:t>
            </a:r>
          </a:p>
          <a:p>
            <a:r>
              <a:rPr lang="en-US" sz="1300" dirty="0">
                <a:solidFill>
                  <a:srgbClr val="800000"/>
                </a:solidFill>
                <a:latin typeface="Courier New"/>
                <a:ea typeface="MS PGothic"/>
              </a:rPr>
              <a:t>   id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MS PGothic"/>
              </a:rPr>
              <a:t>:</a:t>
            </a:r>
            <a:r>
              <a:rPr lang="en-US" sz="1300" dirty="0">
                <a:solidFill>
                  <a:srgbClr val="C0C0C0"/>
                </a:solidFill>
                <a:latin typeface="Courier New"/>
                <a:ea typeface="MS PGothic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MS PGothic"/>
              </a:rPr>
              <a:t>rect3 </a:t>
            </a:r>
          </a:p>
          <a:p>
            <a:r>
              <a:rPr lang="en-US" sz="1300" dirty="0">
                <a:solidFill>
                  <a:srgbClr val="800000"/>
                </a:solidFill>
                <a:latin typeface="Courier New"/>
                <a:ea typeface="MS PGothic"/>
              </a:rPr>
              <a:t>   x: 150</a:t>
            </a:r>
          </a:p>
          <a:p>
            <a:r>
              <a:rPr lang="en-US" sz="1300" dirty="0">
                <a:solidFill>
                  <a:srgbClr val="800000"/>
                </a:solidFill>
                <a:latin typeface="Courier New"/>
                <a:ea typeface="MS PGothic"/>
              </a:rPr>
              <a:t>   color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MS PGothic"/>
              </a:rPr>
              <a:t>:</a:t>
            </a:r>
            <a:r>
              <a:rPr lang="en-US" sz="1300" dirty="0">
                <a:solidFill>
                  <a:srgbClr val="C0C0C0"/>
                </a:solidFill>
                <a:latin typeface="Courier New"/>
                <a:ea typeface="MS PGothic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urier New"/>
                <a:ea typeface="MS PGothic"/>
              </a:rPr>
              <a:t>"blue"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MS PGothic"/>
              </a:rPr>
              <a:t> </a:t>
            </a:r>
          </a:p>
          <a:p>
            <a:r>
              <a:rPr lang="en-US" sz="1300" dirty="0">
                <a:solidFill>
                  <a:srgbClr val="008000"/>
                </a:solidFill>
                <a:latin typeface="Courier New"/>
                <a:ea typeface="MS PGothic"/>
              </a:rPr>
              <a:t>   //</a:t>
            </a:r>
            <a:r>
              <a:rPr lang="en-US" sz="1300" dirty="0">
                <a:solidFill>
                  <a:srgbClr val="C0C0C0"/>
                </a:solidFill>
                <a:latin typeface="Courier New"/>
                <a:ea typeface="MS PGothic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urier New"/>
                <a:ea typeface="MS PGothic"/>
              </a:rPr>
              <a:t>...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MS PGothic"/>
              </a:rPr>
              <a:t> </a:t>
            </a:r>
          </a:p>
          <a:p>
            <a:endParaRPr lang="fi-FI" sz="1500" b="1" dirty="0">
              <a:solidFill>
                <a:srgbClr val="0000FF"/>
              </a:solidFill>
            </a:endParaRP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92019970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also a couple of ”non-line-based” anchors – referring to items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anchors.centerIn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anchors.fill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Layout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510" y="2718366"/>
            <a:ext cx="3896033" cy="348954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11499" y="2924944"/>
            <a:ext cx="7372738" cy="331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// ... </a:t>
            </a:r>
            <a:r>
              <a:rPr lang="en-US" dirty="0">
                <a:solidFill>
                  <a:srgbClr val="800080"/>
                </a:solidFill>
              </a:rPr>
              <a:t>	</a:t>
            </a:r>
          </a:p>
          <a:p>
            <a:r>
              <a:rPr lang="en-US" dirty="0">
                <a:solidFill>
                  <a:srgbClr val="800080"/>
                </a:solidFill>
              </a:rPr>
              <a:t>    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anchors.horizontalCenter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parent.horizontalCenter</a:t>
            </a:r>
            <a:endParaRPr lang="en-US" dirty="0"/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anchors.horizontalCenterOffset</a:t>
            </a:r>
            <a:r>
              <a:rPr lang="en-US" dirty="0"/>
              <a:t>: -23.6</a:t>
            </a:r>
          </a:p>
          <a:p>
            <a:r>
              <a:rPr lang="fi-FI" dirty="0"/>
              <a:t>        // ...</a:t>
            </a:r>
            <a:endParaRPr lang="en-US" dirty="0"/>
          </a:p>
          <a:p>
            <a:r>
              <a:rPr lang="en-US" dirty="0"/>
              <a:t>    } </a:t>
            </a:r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    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b="1" dirty="0" err="1">
                <a:solidFill>
                  <a:srgbClr val="800000"/>
                </a:solidFill>
              </a:rPr>
              <a:t>anchors.centerIn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parent </a:t>
            </a:r>
          </a:p>
          <a:p>
            <a:r>
              <a:rPr lang="fi-FI" dirty="0"/>
              <a:t>        // ...</a:t>
            </a:r>
            <a:endParaRPr lang="en-US" dirty="0"/>
          </a:p>
          <a:p>
            <a:r>
              <a:rPr lang="en-US" dirty="0"/>
              <a:t>    } </a:t>
            </a:r>
            <a:endParaRPr lang="en-US" dirty="0">
              <a:solidFill>
                <a:srgbClr val="800080"/>
              </a:solidFill>
            </a:endParaRPr>
          </a:p>
          <a:p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b="1" dirty="0" err="1">
                <a:solidFill>
                  <a:srgbClr val="800000"/>
                </a:solidFill>
              </a:rPr>
              <a:t>anchors.fill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parent </a:t>
            </a:r>
          </a:p>
          <a:p>
            <a:r>
              <a:rPr lang="en-US" dirty="0"/>
              <a:t>    } </a:t>
            </a:r>
          </a:p>
          <a:p>
            <a:r>
              <a:rPr lang="en-US" dirty="0"/>
              <a:t>}</a:t>
            </a:r>
            <a:endParaRPr lang="fi-FI" b="1" dirty="0">
              <a:solidFill>
                <a:srgbClr val="0000FF"/>
              </a:solidFill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31133877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Anchors can only be used with parent and sibling items</a:t>
            </a:r>
          </a:p>
          <a:p>
            <a:r>
              <a:rPr lang="en-US" dirty="0"/>
              <a:t>Anchors work on constraints</a:t>
            </a:r>
          </a:p>
          <a:p>
            <a:pPr lvl="1"/>
            <a:r>
              <a:rPr lang="en-US" dirty="0"/>
              <a:t>Some items need to have well-defined positions and sizes</a:t>
            </a:r>
          </a:p>
          <a:p>
            <a:pPr lvl="1"/>
            <a:r>
              <a:rPr lang="en-US" dirty="0"/>
              <a:t>Items without default sizes should be anchored to fixed or well-defined items</a:t>
            </a:r>
          </a:p>
          <a:p>
            <a:endParaRPr lang="en-US" dirty="0"/>
          </a:p>
          <a:p>
            <a:r>
              <a:rPr lang="en-US" dirty="0"/>
              <a:t>Anchors create dependencies on geometries of other items</a:t>
            </a:r>
          </a:p>
          <a:p>
            <a:pPr lvl="1"/>
            <a:r>
              <a:rPr lang="en-US" dirty="0"/>
              <a:t>Creates an order in which geometries are calculated</a:t>
            </a:r>
          </a:p>
          <a:p>
            <a:pPr lvl="1"/>
            <a:r>
              <a:rPr lang="en-US" dirty="0"/>
              <a:t>Avoid creating circular dependencies</a:t>
            </a:r>
          </a:p>
          <a:p>
            <a:pPr lvl="2"/>
            <a:r>
              <a:rPr lang="en-US" dirty="0"/>
              <a:t>e.g., </a:t>
            </a:r>
            <a:r>
              <a:rPr lang="en-US" dirty="0" err="1"/>
              <a:t>parent</a:t>
            </a:r>
            <a:r>
              <a:rPr lang="en-US" i="1" dirty="0" err="1"/>
              <a:t>!</a:t>
            </a:r>
            <a:r>
              <a:rPr lang="en-US" dirty="0" err="1"/>
              <a:t>child</a:t>
            </a:r>
            <a:r>
              <a:rPr lang="en-US" i="1" dirty="0" err="1"/>
              <a:t>!</a:t>
            </a:r>
            <a:r>
              <a:rPr lang="en-US" dirty="0" err="1"/>
              <a:t>parent</a:t>
            </a:r>
            <a:endParaRPr lang="en-US" dirty="0"/>
          </a:p>
          <a:p>
            <a:r>
              <a:rPr lang="en-US" dirty="0"/>
              <a:t>Margins are only used if the corresponding anchors are used</a:t>
            </a:r>
          </a:p>
          <a:p>
            <a:pPr lvl="1"/>
            <a:r>
              <a:rPr lang="en-US" dirty="0"/>
              <a:t>e.g.,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leftMargin</a:t>
            </a:r>
            <a:r>
              <a:rPr lang="en-US" dirty="0"/>
              <a:t> needs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anchors.left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to be defined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 and Tips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64746636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item with different roles in the user interface:</a:t>
            </a:r>
          </a:p>
          <a:p>
            <a:endParaRPr lang="en-US" dirty="0"/>
          </a:p>
          <a:p>
            <a:r>
              <a:rPr lang="en-US" dirty="0"/>
              <a:t>Fixed items</a:t>
            </a:r>
          </a:p>
          <a:p>
            <a:pPr lvl="1"/>
            <a:r>
              <a:rPr lang="en-US" dirty="0"/>
              <a:t>Make sure these have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id</a:t>
            </a:r>
            <a:r>
              <a:rPr lang="en-US" dirty="0"/>
              <a:t> properties defined unless these items can easily be referenced as parent items</a:t>
            </a:r>
          </a:p>
          <a:p>
            <a:endParaRPr lang="en-US" dirty="0"/>
          </a:p>
          <a:p>
            <a:r>
              <a:rPr lang="en-US" dirty="0"/>
              <a:t>Items that dominate the user interface</a:t>
            </a:r>
          </a:p>
          <a:p>
            <a:pPr lvl="1"/>
            <a:r>
              <a:rPr lang="en-US" dirty="0"/>
              <a:t>Make sure these have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id</a:t>
            </a:r>
            <a:r>
              <a:rPr lang="en-US" dirty="0"/>
              <a:t> properties defined</a:t>
            </a:r>
          </a:p>
          <a:p>
            <a:endParaRPr lang="en-US" dirty="0"/>
          </a:p>
          <a:p>
            <a:r>
              <a:rPr lang="en-US" dirty="0"/>
              <a:t>Items that react to size changes of the dominant items</a:t>
            </a:r>
          </a:p>
          <a:p>
            <a:pPr lvl="1"/>
            <a:r>
              <a:rPr lang="en-US" dirty="0"/>
              <a:t>Give these anchors that refer to the dominant or fixed items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Strategies 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54971815"/>
      </p:ext>
    </p:extLst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Grid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Row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Column</a:t>
            </a:r>
            <a:r>
              <a:rPr lang="en-US" dirty="0"/>
              <a:t>, 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Flow</a:t>
            </a:r>
            <a:r>
              <a:rPr lang="en-US" dirty="0"/>
              <a:t> provide basic positioning</a:t>
            </a:r>
          </a:p>
          <a:p>
            <a:pPr lvl="1"/>
            <a:r>
              <a:rPr lang="en-US" dirty="0"/>
              <a:t>Extremely simple to use</a:t>
            </a:r>
          </a:p>
          <a:p>
            <a:pPr lvl="1"/>
            <a:r>
              <a:rPr lang="en-US" dirty="0"/>
              <a:t>Can be combined to create more complex layouts</a:t>
            </a:r>
          </a:p>
          <a:p>
            <a:pPr lvl="1"/>
            <a:r>
              <a:rPr lang="en-US" dirty="0"/>
              <a:t>If an item within a positioner is not visible or has a width or height of 0, the item will not be laid out </a:t>
            </a:r>
          </a:p>
          <a:p>
            <a:pPr lvl="1"/>
            <a:endParaRPr lang="en-US" dirty="0"/>
          </a:p>
          <a:p>
            <a:r>
              <a:rPr lang="en-US" dirty="0"/>
              <a:t>Custom transition effects (animations) can be specified</a:t>
            </a:r>
          </a:p>
          <a:p>
            <a:pPr lvl="1"/>
            <a:r>
              <a:rPr lang="en-US" dirty="0"/>
              <a:t>Item is added</a:t>
            </a:r>
          </a:p>
          <a:p>
            <a:pPr lvl="1"/>
            <a:r>
              <a:rPr lang="en-US" dirty="0"/>
              <a:t>Item is removed</a:t>
            </a:r>
          </a:p>
          <a:p>
            <a:pPr lvl="1"/>
            <a:r>
              <a:rPr lang="en-US" dirty="0"/>
              <a:t>Item moves to another position in the layout</a:t>
            </a:r>
          </a:p>
          <a:p>
            <a:pPr lvl="1"/>
            <a:endParaRPr lang="en-US" dirty="0"/>
          </a:p>
          <a:p>
            <a:r>
              <a:rPr lang="en-US" dirty="0"/>
              <a:t>Two scaling options</a:t>
            </a:r>
          </a:p>
          <a:p>
            <a:pPr lvl="1"/>
            <a:r>
              <a:rPr lang="en-US" dirty="0"/>
              <a:t>Positioner size may depend on the size of the children (</a:t>
            </a:r>
            <a:r>
              <a:rPr lang="en-US" dirty="0">
                <a:latin typeface="Courier New"/>
                <a:cs typeface="Courier New"/>
              </a:rPr>
              <a:t>Item</a:t>
            </a:r>
            <a:r>
              <a:rPr lang="en-US" dirty="0"/>
              <a:t> property </a:t>
            </a:r>
            <a:r>
              <a:rPr lang="en-US" dirty="0" err="1">
                <a:latin typeface="Courier New"/>
                <a:cs typeface="Courier New"/>
              </a:rPr>
              <a:t>childrenRect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May be used, if child item size explicitly set or if the child item has implicit size (</a:t>
            </a:r>
            <a:r>
              <a:rPr lang="en-US" dirty="0">
                <a:latin typeface="Courier New"/>
                <a:cs typeface="Courier New"/>
              </a:rPr>
              <a:t>Image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Text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Child items are bound to the size of the positioner (which is anchored to some parent…) 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Positioners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67895977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Positioners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89" y="4247201"/>
            <a:ext cx="2512048" cy="1148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te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261" y="1385588"/>
            <a:ext cx="865879" cy="19324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42837" y="1182351"/>
            <a:ext cx="10298853" cy="2439262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45619" y="3809037"/>
            <a:ext cx="10296071" cy="1996652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968410" y="1510545"/>
            <a:ext cx="7669110" cy="18074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>
                <a:solidFill>
                  <a:srgbClr val="800080"/>
                </a:solidFill>
              </a:rPr>
              <a:t>Column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{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   spacing: 2 </a:t>
            </a:r>
          </a:p>
          <a:p>
            <a:r>
              <a:rPr lang="en-US" sz="1500" dirty="0">
                <a:solidFill>
                  <a:srgbClr val="800080"/>
                </a:solidFill>
              </a:rPr>
              <a:t>   Rectangle </a:t>
            </a:r>
            <a:r>
              <a:rPr lang="en-US" sz="1500" dirty="0">
                <a:solidFill>
                  <a:srgbClr val="800000"/>
                </a:solidFill>
              </a:rPr>
              <a:t>{ color: </a:t>
            </a:r>
            <a:r>
              <a:rPr lang="en-US" sz="1500" dirty="0">
                <a:solidFill>
                  <a:srgbClr val="008000"/>
                </a:solidFill>
              </a:rPr>
              <a:t>"red"</a:t>
            </a:r>
            <a:r>
              <a:rPr lang="en-US" sz="1500" dirty="0">
                <a:solidFill>
                  <a:srgbClr val="800000"/>
                </a:solidFill>
              </a:rPr>
              <a:t>; width: 50; height: 50 }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</a:t>
            </a:r>
            <a:r>
              <a:rPr lang="en-US" sz="1500" dirty="0">
                <a:solidFill>
                  <a:srgbClr val="800080"/>
                </a:solidFill>
              </a:rPr>
              <a:t>Rectangle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{ color: </a:t>
            </a:r>
            <a:r>
              <a:rPr lang="en-US" sz="1500" dirty="0">
                <a:solidFill>
                  <a:srgbClr val="008000"/>
                </a:solidFill>
              </a:rPr>
              <a:t>"green"</a:t>
            </a:r>
            <a:r>
              <a:rPr lang="en-US" sz="1500" dirty="0">
                <a:solidFill>
                  <a:srgbClr val="800000"/>
                </a:solidFill>
              </a:rPr>
              <a:t>; width: 20; height: 50 }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</a:t>
            </a:r>
            <a:r>
              <a:rPr lang="en-US" sz="1500" dirty="0">
                <a:solidFill>
                  <a:srgbClr val="800080"/>
                </a:solidFill>
              </a:rPr>
              <a:t>Rectangle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{ color: </a:t>
            </a:r>
            <a:r>
              <a:rPr lang="en-US" sz="1500" dirty="0">
                <a:solidFill>
                  <a:srgbClr val="008000"/>
                </a:solidFill>
              </a:rPr>
              <a:t>"blue"</a:t>
            </a:r>
            <a:r>
              <a:rPr lang="en-US" sz="1500" dirty="0">
                <a:solidFill>
                  <a:srgbClr val="800000"/>
                </a:solidFill>
              </a:rPr>
              <a:t>; width: 50; height: 20 } </a:t>
            </a:r>
          </a:p>
          <a:p>
            <a:r>
              <a:rPr lang="en-US" sz="1500" dirty="0">
                <a:solidFill>
                  <a:srgbClr val="800000"/>
                </a:solidFill>
              </a:rPr>
              <a:t>}</a:t>
            </a:r>
            <a:endParaRPr lang="fi-FI" sz="1500" dirty="0">
              <a:solidFill>
                <a:srgbClr val="80000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984240" y="4022788"/>
            <a:ext cx="7669110" cy="15006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500" dirty="0">
                <a:solidFill>
                  <a:srgbClr val="800080"/>
                </a:solidFill>
              </a:rPr>
              <a:t>Row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00"/>
                </a:solidFill>
              </a:rPr>
              <a:t>spacing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2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80"/>
                </a:solidFill>
              </a:rPr>
              <a:t>Rectangle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color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"red"</a:t>
            </a:r>
            <a:r>
              <a:rPr lang="en-US" sz="1500" dirty="0"/>
              <a:t>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width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50;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height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50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}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80"/>
                </a:solidFill>
              </a:rPr>
              <a:t>Rectangle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color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"green"</a:t>
            </a:r>
            <a:r>
              <a:rPr lang="en-US" sz="1500" dirty="0"/>
              <a:t>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width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20;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height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50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}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>
                <a:solidFill>
                  <a:srgbClr val="C0C0C0"/>
                </a:solidFill>
              </a:rPr>
              <a:t>    </a:t>
            </a:r>
            <a:r>
              <a:rPr lang="en-US" sz="1500" dirty="0">
                <a:solidFill>
                  <a:srgbClr val="800080"/>
                </a:solidFill>
              </a:rPr>
              <a:t>Rectangle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color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"blue"</a:t>
            </a:r>
            <a:r>
              <a:rPr lang="en-US" sz="1500" dirty="0"/>
              <a:t>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width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50;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800000"/>
                </a:solidFill>
              </a:rPr>
              <a:t>height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20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}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</a:p>
          <a:p>
            <a:r>
              <a:rPr lang="en-US" sz="1500" dirty="0"/>
              <a:t>}</a:t>
            </a:r>
            <a:endParaRPr lang="fi-FI" sz="1500" dirty="0">
              <a:solidFill>
                <a:srgbClr val="80008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layouts/positioners</a:t>
            </a:r>
            <a:endParaRPr lang="en-US" sz="1400" dirty="0">
              <a:cs typeface="Open Sans Light"/>
            </a:endParaRPr>
          </a:p>
        </p:txBody>
      </p:sp>
      <p:sp>
        <p:nvSpPr>
          <p:cNvPr id="1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177181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Flow</a:t>
            </a:r>
            <a:r>
              <a:rPr lang="en-US" dirty="0"/>
              <a:t> item positions its child items like words on a page, wrapping them to create rows or columns of items</a:t>
            </a:r>
          </a:p>
          <a:p>
            <a:pPr lvl="1"/>
            <a:r>
              <a:rPr lang="en-US" dirty="0"/>
              <a:t>An item in 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Flow</a:t>
            </a:r>
            <a:r>
              <a:rPr lang="en-US" dirty="0"/>
              <a:t> (or any other positioner) should not set its x or y positions or anchor itself 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Positioners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87" y="3367193"/>
            <a:ext cx="2015699" cy="241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645619" y="2852937"/>
            <a:ext cx="11068318" cy="3263339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02613" y="2998296"/>
            <a:ext cx="8168094" cy="28876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360 </a:t>
            </a:r>
          </a:p>
          <a:p>
            <a:r>
              <a:rPr lang="en-US" dirty="0">
                <a:solidFill>
                  <a:srgbClr val="800080"/>
                </a:solidFill>
              </a:rPr>
              <a:t>    Flow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anchors.margins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 </a:t>
            </a:r>
          </a:p>
          <a:p>
            <a:r>
              <a:rPr lang="en-US" dirty="0">
                <a:solidFill>
                  <a:srgbClr val="800000"/>
                </a:solidFill>
              </a:rPr>
              <a:t>        spacing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 </a:t>
            </a:r>
          </a:p>
          <a:p>
            <a:r>
              <a:rPr lang="en-US" dirty="0">
                <a:solidFill>
                  <a:srgbClr val="800080"/>
                </a:solidFill>
              </a:rPr>
              <a:t>      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 </a:t>
            </a:r>
          </a:p>
          <a:p>
            <a:r>
              <a:rPr lang="en-US" dirty="0">
                <a:solidFill>
                  <a:srgbClr val="800080"/>
                </a:solidFill>
              </a:rPr>
              <a:t>      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"green"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70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 </a:t>
            </a:r>
          </a:p>
          <a:p>
            <a:r>
              <a:rPr lang="en-US" dirty="0">
                <a:solidFill>
                  <a:srgbClr val="800080"/>
                </a:solidFill>
              </a:rPr>
              <a:t>      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"blue"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 </a:t>
            </a:r>
          </a:p>
          <a:p>
            <a:r>
              <a:rPr lang="en-US" dirty="0">
                <a:solidFill>
                  <a:srgbClr val="800080"/>
                </a:solidFill>
              </a:rPr>
              <a:t>      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"yellow"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 </a:t>
            </a:r>
          </a:p>
          <a:p>
            <a:r>
              <a:rPr lang="en-US" dirty="0">
                <a:solidFill>
                  <a:srgbClr val="800080"/>
                </a:solidFill>
              </a:rPr>
              <a:t>      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"black"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 </a:t>
            </a:r>
          </a:p>
          <a:p>
            <a:r>
              <a:rPr lang="en-US" dirty="0"/>
              <a:t>    } </a:t>
            </a:r>
          </a:p>
          <a:p>
            <a:r>
              <a:rPr lang="en-US" dirty="0"/>
              <a:t>}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752585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720" y="548680"/>
            <a:ext cx="11087386" cy="936626"/>
          </a:xfrm>
        </p:spPr>
        <p:txBody>
          <a:bodyPr/>
          <a:lstStyle/>
          <a:p>
            <a:r>
              <a:rPr lang="en-US" dirty="0"/>
              <a:t>Basic Positioners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41" y="1212230"/>
            <a:ext cx="2311634" cy="1900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te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42" y="3680667"/>
            <a:ext cx="2009732" cy="22573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525955" y="1107175"/>
            <a:ext cx="11178656" cy="2305487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5955" y="3412660"/>
            <a:ext cx="11178656" cy="2824652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625255" y="1214118"/>
            <a:ext cx="7669110" cy="2084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Grid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columns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spacing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"green"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"blue"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"cyan"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"magenta"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/>
              <a:t>}</a:t>
            </a:r>
            <a:endParaRPr lang="fi-FI" dirty="0">
              <a:solidFill>
                <a:srgbClr val="80008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578005" y="3572491"/>
            <a:ext cx="7669110" cy="2550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Column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spacing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Row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spacing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“yellow"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800080"/>
                </a:solidFill>
              </a:rPr>
              <a:t>  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“black"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"blue"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/>
              <a:t>} </a:t>
            </a:r>
          </a:p>
          <a:p>
            <a:r>
              <a:rPr lang="en-US" dirty="0">
                <a:solidFill>
                  <a:srgbClr val="800080"/>
                </a:solidFill>
              </a:rPr>
              <a:t>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"green"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50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/>
              <a:t>}</a:t>
            </a:r>
            <a:endParaRPr lang="fi-FI" dirty="0">
              <a:solidFill>
                <a:srgbClr val="800080"/>
              </a:solidFill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222702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Declarative UI and QML</a:t>
            </a:r>
          </a:p>
          <a:p>
            <a:r>
              <a:rPr lang="en-US" dirty="0"/>
              <a:t>QtCreator and QML Designer</a:t>
            </a:r>
          </a:p>
          <a:p>
            <a:r>
              <a:rPr lang="en-US" dirty="0"/>
              <a:t>Design Process</a:t>
            </a:r>
          </a:p>
          <a:p>
            <a:r>
              <a:rPr lang="en-US" dirty="0"/>
              <a:t>QML Profiler Tool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Open Sans Light"/>
              </a:rPr>
              <a:t>Contents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22416336"/>
      </p:ext>
    </p:extLst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behavior is similar to positioners</a:t>
            </a:r>
          </a:p>
          <a:p>
            <a:r>
              <a:rPr lang="en-US" dirty="0"/>
              <a:t>However, can be used in the same way as </a:t>
            </a:r>
            <a:r>
              <a:rPr lang="en-US" dirty="0" err="1">
                <a:latin typeface="Courier New"/>
                <a:cs typeface="Courier New"/>
              </a:rPr>
              <a:t>QLayout</a:t>
            </a:r>
            <a:r>
              <a:rPr lang="en-US" dirty="0"/>
              <a:t> works for widgets</a:t>
            </a:r>
          </a:p>
          <a:p>
            <a:pPr lvl="1"/>
            <a:r>
              <a:rPr lang="en-US" dirty="0"/>
              <a:t>The layout automatically defines the size of the items – no anchors or explicit width/height needed</a:t>
            </a:r>
          </a:p>
          <a:p>
            <a:r>
              <a:rPr lang="en-US" dirty="0"/>
              <a:t>Just set the </a:t>
            </a:r>
            <a:r>
              <a:rPr lang="en-US" dirty="0" err="1">
                <a:latin typeface="Courier New"/>
                <a:cs typeface="Courier New"/>
              </a:rPr>
              <a:t>Layout.fillHeight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Layout.fillWidth</a:t>
            </a:r>
            <a:r>
              <a:rPr lang="en-US" dirty="0"/>
              <a:t> to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/>
              <a:t> – if you do not want the layout to use all extra space for the item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– if you want the extra space to be used to expand the item</a:t>
            </a:r>
          </a:p>
          <a:p>
            <a:pPr lvl="1"/>
            <a:r>
              <a:rPr lang="en-US" dirty="0"/>
              <a:t>Compare to </a:t>
            </a:r>
            <a:r>
              <a:rPr lang="en-US" dirty="0" err="1">
                <a:latin typeface="Courier New"/>
                <a:cs typeface="Courier New"/>
              </a:rPr>
              <a:t>QSizePolicy</a:t>
            </a:r>
            <a:r>
              <a:rPr lang="en-US" dirty="0">
                <a:latin typeface="Courier New"/>
                <a:cs typeface="Courier New"/>
              </a:rPr>
              <a:t>::Expanding</a:t>
            </a:r>
          </a:p>
          <a:p>
            <a:pPr lvl="1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Quick Layouts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71045" y="4279184"/>
            <a:ext cx="8390356" cy="1598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err="1">
                <a:solidFill>
                  <a:srgbClr val="800080"/>
                </a:solidFill>
              </a:rPr>
              <a:t>ColumnLayout</a:t>
            </a:r>
            <a:r>
              <a:rPr lang="en-US" dirty="0">
                <a:solidFill>
                  <a:srgbClr val="C0C0C0"/>
                </a:solidFill>
              </a:rPr>
              <a:t> 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anchors.margins</a:t>
            </a:r>
            <a:r>
              <a:rPr lang="en-US" dirty="0">
                <a:solidFill>
                  <a:srgbClr val="000000"/>
                </a:solidFill>
              </a:rPr>
              <a:t>: 50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Layout.fillHeight</a:t>
            </a:r>
            <a:r>
              <a:rPr lang="en-US" dirty="0">
                <a:solidFill>
                  <a:srgbClr val="000000"/>
                </a:solidFill>
              </a:rPr>
              <a:t>: true // No width or height defined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Layout.fillWidth</a:t>
            </a:r>
            <a:r>
              <a:rPr lang="en-US" dirty="0">
                <a:solidFill>
                  <a:srgbClr val="000000"/>
                </a:solidFill>
              </a:rPr>
              <a:t>: true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layouts/qtQuickLayouts</a:t>
            </a:r>
            <a:endParaRPr lang="en-US" sz="1400" dirty="0">
              <a:cs typeface="Open Sans Light"/>
            </a:endParaRP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45732546"/>
      </p:ext>
    </p:extLst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layout of nested items is based on x and y coordinates, relative to parent coordinates</a:t>
            </a:r>
          </a:p>
          <a:p>
            <a:pPr lvl="1"/>
            <a:r>
              <a:rPr lang="en-US" dirty="0"/>
              <a:t>May be difficult to maintain, for example LTR and RTL support </a:t>
            </a:r>
          </a:p>
          <a:p>
            <a:pPr lvl="1"/>
            <a:r>
              <a:rPr lang="en-US" dirty="0"/>
              <a:t>Performance may not be optimal </a:t>
            </a:r>
          </a:p>
          <a:p>
            <a:pPr lvl="1"/>
            <a:endParaRPr lang="en-US" dirty="0"/>
          </a:p>
          <a:p>
            <a:r>
              <a:rPr lang="en-US" dirty="0"/>
              <a:t>Anchors allow positioning items relative to their direct parent or sibling positions and dimensions</a:t>
            </a:r>
          </a:p>
          <a:p>
            <a:pPr lvl="1"/>
            <a:r>
              <a:rPr lang="en-US" dirty="0"/>
              <a:t>Efficient, but cannot anchor to grandparents </a:t>
            </a:r>
          </a:p>
          <a:p>
            <a:pPr lvl="1"/>
            <a:endParaRPr lang="en-US" dirty="0"/>
          </a:p>
          <a:p>
            <a:r>
              <a:rPr lang="en-US" dirty="0"/>
              <a:t>Basic positioners allow adding items into a row, column, grid, and flow layout </a:t>
            </a:r>
          </a:p>
          <a:p>
            <a:pPr lvl="1"/>
            <a:r>
              <a:rPr lang="en-US" dirty="0"/>
              <a:t>Item size must be still specified</a:t>
            </a:r>
          </a:p>
          <a:p>
            <a:pPr lvl="1"/>
            <a:endParaRPr lang="en-US" dirty="0"/>
          </a:p>
          <a:p>
            <a:r>
              <a:rPr lang="en-US" dirty="0"/>
              <a:t>Qt Quick Control layouts allow items to expand and shrink without defining item sizes explicitly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Lab 2: </a:t>
            </a:r>
            <a:r>
              <a:rPr lang="fi-FI" sz="1400" dirty="0">
                <a:cs typeface="Open Sans Light"/>
              </a:rPr>
              <a:t>QML Essentials</a:t>
            </a:r>
            <a:endParaRPr lang="en-US" sz="1400" dirty="0">
              <a:cs typeface="Open Sans Light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07745554"/>
      </p:ext>
    </p:extLst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Custom Items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72191"/>
      </p:ext>
    </p:extLst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Custom Items</a:t>
            </a:r>
          </a:p>
          <a:p>
            <a:r>
              <a:rPr lang="en-GB" dirty="0"/>
              <a:t>Custom Properties and Signals</a:t>
            </a:r>
          </a:p>
          <a:p>
            <a:r>
              <a:rPr lang="en-GB" dirty="0"/>
              <a:t>Property Scope</a:t>
            </a:r>
          </a:p>
          <a:p>
            <a:r>
              <a:rPr lang="en-GB" dirty="0"/>
              <a:t>Context</a:t>
            </a:r>
            <a:endParaRPr lang="en-US" dirty="0"/>
          </a:p>
          <a:p>
            <a:r>
              <a:rPr lang="en-GB" dirty="0"/>
              <a:t>QML Modules</a:t>
            </a:r>
            <a:endParaRPr lang="en-US" dirty="0"/>
          </a:p>
          <a:p>
            <a:r>
              <a:rPr lang="en-GB" dirty="0"/>
              <a:t>Module Versions</a:t>
            </a:r>
            <a:endParaRPr lang="en-US" dirty="0"/>
          </a:p>
          <a:p>
            <a:r>
              <a:rPr lang="en-GB" dirty="0"/>
              <a:t>Network Transparency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23944785"/>
      </p:ext>
    </p:extLst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Items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Defined in separate files, components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Button.qml</a:t>
            </a:r>
            <a:endParaRPr lang="en-US" dirty="0"/>
          </a:p>
          <a:p>
            <a:pPr lvl="1"/>
            <a:r>
              <a:rPr lang="en-US" dirty="0"/>
              <a:t>Notice the uppercase first letter in the file name! Defines a new type</a:t>
            </a:r>
          </a:p>
          <a:p>
            <a:endParaRPr lang="en-US" dirty="0"/>
          </a:p>
          <a:p>
            <a:r>
              <a:rPr lang="en-US" dirty="0"/>
              <a:t>One root item (type) per file/component</a:t>
            </a:r>
          </a:p>
          <a:p>
            <a:endParaRPr lang="en-US" dirty="0"/>
          </a:p>
          <a:p>
            <a:r>
              <a:rPr lang="en-US" dirty="0"/>
              <a:t>Used in the same way as any other type</a:t>
            </a:r>
          </a:p>
          <a:p>
            <a:pPr lvl="1"/>
            <a:r>
              <a:rPr lang="en-US" dirty="0"/>
              <a:t>Possible to refer items in the same folder</a:t>
            </a:r>
          </a:p>
          <a:p>
            <a:pPr lvl="1"/>
            <a:r>
              <a:rPr lang="en-US" dirty="0"/>
              <a:t>Import items located elsewhere</a:t>
            </a:r>
          </a:p>
          <a:p>
            <a:endParaRPr lang="en-US" dirty="0"/>
          </a:p>
          <a:p>
            <a:r>
              <a:rPr lang="en-US" dirty="0"/>
              <a:t>Can have an associated version number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Component</a:t>
            </a:r>
            <a:r>
              <a:rPr lang="en-US" dirty="0"/>
              <a:t> QML type </a:t>
            </a:r>
          </a:p>
          <a:p>
            <a:endParaRPr lang="en-US" dirty="0"/>
          </a:p>
          <a:p>
            <a:r>
              <a:rPr lang="en-US" dirty="0"/>
              <a:t>Used with dynamically created objects</a:t>
            </a:r>
          </a:p>
          <a:p>
            <a:pPr lvl="1"/>
            <a:r>
              <a:rPr lang="en-US" dirty="0"/>
              <a:t>View and </a:t>
            </a:r>
            <a:r>
              <a:rPr lang="en-US" dirty="0">
                <a:latin typeface="Courier New"/>
                <a:cs typeface="Courier New"/>
              </a:rPr>
              <a:t>Repeater</a:t>
            </a:r>
            <a:r>
              <a:rPr lang="en-US" dirty="0"/>
              <a:t> delegates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Qt.createComponent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endParaRPr lang="en-US" dirty="0"/>
          </a:p>
          <a:p>
            <a:r>
              <a:rPr lang="en-US" dirty="0"/>
              <a:t>Defines an inline file</a:t>
            </a:r>
          </a:p>
          <a:p>
            <a:endParaRPr lang="en-US" dirty="0"/>
          </a:p>
          <a:p>
            <a:r>
              <a:rPr lang="en-US" dirty="0"/>
              <a:t>Used as templates for items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329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75080984"/>
      </p:ext>
    </p:extLst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Defines the visibility rules for properties</a:t>
            </a:r>
          </a:p>
          <a:p>
            <a:endParaRPr lang="en-US" dirty="0"/>
          </a:p>
          <a:p>
            <a:r>
              <a:rPr lang="en-US" dirty="0"/>
              <a:t>JavaScript has its own scope and QML does not interfere with that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Binding scope </a:t>
            </a:r>
          </a:p>
          <a:p>
            <a:pPr lvl="1"/>
            <a:r>
              <a:rPr lang="en-US" dirty="0"/>
              <a:t>Binding scope object’s properties may be accessed without qualification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485C-34D3-4ECC-994B-A61645FE01F4}" type="datetime3">
              <a:rPr lang="en-US" smtClean="0"/>
              <a:t>7 February 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65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Scope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51241" y="2996952"/>
            <a:ext cx="10506403" cy="936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function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return2</a:t>
            </a:r>
            <a:r>
              <a:rPr lang="en-US" dirty="0"/>
              <a:t>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    </a:t>
            </a:r>
            <a:r>
              <a:rPr lang="en-US" dirty="0" err="1"/>
              <a:t>var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2985C7"/>
                </a:solidFill>
              </a:rPr>
              <a:t>x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Does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not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interfere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with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item's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x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coordinate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return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2985C7"/>
                </a:solidFill>
              </a:rPr>
              <a:t>x</a:t>
            </a:r>
            <a:r>
              <a:rPr lang="en-US" dirty="0"/>
              <a:t>; }</a:t>
            </a:r>
            <a:endParaRPr lang="en-US" dirty="0">
              <a:solidFill>
                <a:srgbClr val="1E1B18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51241" y="4869160"/>
            <a:ext cx="10506403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aProperty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120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aProperty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binding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scope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object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008000"/>
                </a:solidFill>
              </a:rPr>
              <a:t>                 // Its properties can be accessed without qualification</a:t>
            </a:r>
            <a:r>
              <a:rPr lang="en-US" dirty="0"/>
              <a:t> </a:t>
            </a:r>
            <a:br>
              <a:rPr lang="en-US" dirty="0"/>
            </a:br>
            <a:endParaRPr lang="en-US" dirty="0">
              <a:solidFill>
                <a:srgbClr val="1E1B18"/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62665596"/>
      </p:ext>
    </p:extLst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 scope</a:t>
            </a:r>
          </a:p>
          <a:p>
            <a:pPr lvl="1"/>
            <a:r>
              <a:rPr lang="en-US" dirty="0"/>
              <a:t>A union of object ids within the component and the component’s root object’s properties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Component instance hierarchy</a:t>
            </a:r>
          </a:p>
          <a:p>
            <a:pPr lvl="1"/>
            <a:r>
              <a:rPr lang="en-US" dirty="0"/>
              <a:t>Component instances can access the component scopes of their ancestors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485C-34D3-4ECC-994B-A61645FE01F4}" type="datetime3">
              <a:rPr lang="en-US" smtClean="0"/>
              <a:t>7 February 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66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Scope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51241" y="4797152"/>
            <a:ext cx="10506403" cy="1296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Repeater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model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 </a:t>
            </a:r>
          </a:p>
          <a:p>
            <a:r>
              <a:rPr lang="en-US" dirty="0">
                <a:solidFill>
                  <a:srgbClr val="800000"/>
                </a:solidFill>
              </a:rPr>
              <a:t>    delegate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Component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80"/>
                </a:solidFill>
              </a:rPr>
              <a:t>  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ancestorObjectId</a:t>
            </a:r>
            <a:r>
              <a:rPr lang="en-US" dirty="0" err="1"/>
              <a:t>.color</a:t>
            </a:r>
            <a:endParaRPr lang="en-US" dirty="0">
              <a:solidFill>
                <a:srgbClr val="1E1B18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51241" y="2564904"/>
            <a:ext cx="10506403" cy="1296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00"/>
                </a:solidFill>
              </a:rPr>
              <a:t>delegate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Component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80"/>
                </a:solidFill>
              </a:rPr>
              <a:t>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}</a:t>
            </a:r>
          </a:p>
          <a:p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index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exposed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Repeater to Rectangle root</a:t>
            </a:r>
            <a:r>
              <a:rPr lang="en-US" dirty="0">
                <a:solidFill>
                  <a:srgbClr val="C0C0C0"/>
                </a:solidFill>
              </a:rPr>
              <a:t>    </a:t>
            </a:r>
          </a:p>
          <a:p>
            <a:r>
              <a:rPr lang="en-US" i="1" dirty="0">
                <a:solidFill>
                  <a:srgbClr val="C0C0C0"/>
                </a:solidFill>
              </a:rPr>
              <a:t>        </a:t>
            </a:r>
            <a:r>
              <a:rPr lang="en-US" i="1" dirty="0" err="1">
                <a:solidFill>
                  <a:srgbClr val="0055AF"/>
                </a:solidFill>
              </a:rPr>
              <a:t>console</a:t>
            </a:r>
            <a:r>
              <a:rPr lang="en-US" dirty="0" err="1"/>
              <a:t>.log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Item"</a:t>
            </a:r>
            <a:r>
              <a:rPr lang="en-US" dirty="0" err="1"/>
              <a:t>,index,</a:t>
            </a:r>
            <a:r>
              <a:rPr lang="en-US" dirty="0" err="1">
                <a:solidFill>
                  <a:srgbClr val="008000"/>
                </a:solidFill>
              </a:rPr>
              <a:t>"pressed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);</a:t>
            </a:r>
            <a:endParaRPr lang="en-US" dirty="0">
              <a:solidFill>
                <a:srgbClr val="1E1B18"/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41410949"/>
      </p:ext>
    </p:extLst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property is exposed in a context</a:t>
            </a:r>
          </a:p>
          <a:p>
            <a:pPr lvl="1"/>
            <a:r>
              <a:rPr lang="en-US" dirty="0"/>
              <a:t>Defines how the property can be accessed together with the scope </a:t>
            </a:r>
          </a:p>
          <a:p>
            <a:endParaRPr lang="en-US" dirty="0"/>
          </a:p>
          <a:p>
            <a:r>
              <a:rPr lang="en-US" dirty="0"/>
              <a:t>In most cases, child objects are created in the same context as their parents - no new context is created </a:t>
            </a:r>
          </a:p>
          <a:p>
            <a:endParaRPr lang="en-US" dirty="0"/>
          </a:p>
          <a:p>
            <a:r>
              <a:rPr lang="en-US" dirty="0"/>
              <a:t>Some QML types create child objects in sub-contexts </a:t>
            </a:r>
          </a:p>
          <a:p>
            <a:pPr lvl="1"/>
            <a:r>
              <a:rPr lang="en-US" dirty="0"/>
              <a:t>For example, views,  </a:t>
            </a:r>
            <a:r>
              <a:rPr lang="en-US" dirty="0">
                <a:latin typeface="Courier New"/>
                <a:cs typeface="Courier New"/>
              </a:rPr>
              <a:t>Repeater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Instantiator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This allows the parent to expose properties, visible in the sub-context only (</a:t>
            </a:r>
            <a:r>
              <a:rPr lang="en-US" dirty="0">
                <a:latin typeface="Courier New"/>
                <a:cs typeface="Courier New"/>
              </a:rPr>
              <a:t>index, </a:t>
            </a:r>
            <a:r>
              <a:rPr lang="en-US" dirty="0" err="1">
                <a:latin typeface="Courier New"/>
                <a:cs typeface="Courier New"/>
              </a:rPr>
              <a:t>modelData</a:t>
            </a:r>
            <a:r>
              <a:rPr lang="en-US" dirty="0"/>
              <a:t>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50390047"/>
      </p:ext>
    </p:extLst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 and Contexts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2438" y="1256090"/>
            <a:ext cx="10506403" cy="4981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Grid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grid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spacing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 </a:t>
            </a:r>
            <a:r>
              <a:rPr lang="en-US" dirty="0">
                <a:solidFill>
                  <a:srgbClr val="800000"/>
                </a:solidFill>
              </a:rPr>
              <a:t>columns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008000"/>
                </a:solidFill>
              </a:rPr>
              <a:t>    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Grid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has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children,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which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Rectangles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Component.onCompleted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children</a:t>
            </a:r>
            <a:r>
              <a:rPr lang="en-US" dirty="0"/>
              <a:t>[2].color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"blue"</a:t>
            </a:r>
            <a:r>
              <a:rPr lang="en-US" dirty="0"/>
              <a:t>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Repeater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model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    delegate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Component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      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      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.width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.columns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-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grid</a:t>
            </a:r>
            <a:r>
              <a:rPr lang="en-US" dirty="0" err="1"/>
              <a:t>.spacing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            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width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         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"green"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             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        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008000"/>
                </a:solidFill>
              </a:rPr>
              <a:t>                        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index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exposed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sub-context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Repeater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                </a:t>
            </a:r>
            <a:r>
              <a:rPr lang="en-US" dirty="0" err="1">
                <a:solidFill>
                  <a:srgbClr val="800000"/>
                </a:solidFill>
              </a:rPr>
              <a:t>onClicked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console</a:t>
            </a:r>
            <a:r>
              <a:rPr lang="en-US" dirty="0" err="1"/>
              <a:t>.log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Item"</a:t>
            </a:r>
            <a:r>
              <a:rPr lang="en-US" dirty="0" err="1"/>
              <a:t>,index,</a:t>
            </a:r>
            <a:r>
              <a:rPr lang="en-US" dirty="0" err="1">
                <a:solidFill>
                  <a:srgbClr val="008000"/>
                </a:solidFill>
              </a:rPr>
              <a:t>"pressed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);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            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        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    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    }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}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}     </a:t>
            </a:r>
            <a:br>
              <a:rPr lang="en-US" dirty="0"/>
            </a:br>
            <a:r>
              <a:rPr lang="en-US" dirty="0"/>
              <a:t> </a:t>
            </a:r>
            <a:endParaRPr lang="en-US" dirty="0">
              <a:solidFill>
                <a:srgbClr val="1E1B18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775058" y="2978684"/>
            <a:ext cx="8548422" cy="3024336"/>
          </a:xfrm>
          <a:prstGeom prst="roundRect">
            <a:avLst/>
          </a:prstGeom>
          <a:solidFill>
            <a:srgbClr val="86BC25">
              <a:alpha val="40000"/>
            </a:srgbClr>
          </a:solidFill>
          <a:ln w="9525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customItems/repeater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2998875" y="5138924"/>
            <a:ext cx="7558871" cy="936104"/>
          </a:xfrm>
        </p:spPr>
        <p:txBody>
          <a:bodyPr/>
          <a:lstStyle/>
          <a:p>
            <a:r>
              <a:rPr lang="en-US" sz="1400" dirty="0"/>
              <a:t>Property </a:t>
            </a:r>
            <a:r>
              <a:rPr lang="en-US" sz="1400" dirty="0">
                <a:latin typeface="Courier New"/>
                <a:cs typeface="Courier New"/>
              </a:rPr>
              <a:t>index</a:t>
            </a:r>
            <a:r>
              <a:rPr lang="en-US" sz="1400" dirty="0"/>
              <a:t>, exposed by Repeater, is not visible outside this sub-context </a:t>
            </a:r>
          </a:p>
          <a:p>
            <a:r>
              <a:rPr lang="en-US" sz="1400" dirty="0"/>
              <a:t>Child item properties are not visible, even if the item is instantiated in the same context</a:t>
            </a:r>
          </a:p>
          <a:p>
            <a:pPr lvl="1"/>
            <a:r>
              <a:rPr lang="en-US" sz="1400" dirty="0"/>
              <a:t>Component scope rule  </a:t>
            </a:r>
          </a:p>
          <a:p>
            <a:pPr lvl="1"/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51024924"/>
      </p:ext>
    </p:extLst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Repeater and </a:t>
            </a:r>
            <a:r>
              <a:rPr lang="en-US" dirty="0" err="1"/>
              <a:t>Instantiator</a:t>
            </a:r>
            <a:r>
              <a:rPr lang="en-US" dirty="0"/>
              <a:t> models may be </a:t>
            </a:r>
          </a:p>
          <a:p>
            <a:pPr lvl="1"/>
            <a:r>
              <a:rPr lang="en-US" dirty="0"/>
              <a:t>A number</a:t>
            </a:r>
          </a:p>
          <a:p>
            <a:pPr lvl="1"/>
            <a:r>
              <a:rPr lang="en-US" dirty="0"/>
              <a:t>A string list </a:t>
            </a:r>
            <a:r>
              <a:rPr lang="en-US" dirty="0">
                <a:latin typeface="Courier New"/>
                <a:cs typeface="Courier New"/>
              </a:rPr>
              <a:t>[“str1”, “str2”, “str3”] </a:t>
            </a:r>
            <a:r>
              <a:rPr lang="en-US" dirty="0"/>
              <a:t>or </a:t>
            </a:r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/>
              <a:t> exposed from C++</a:t>
            </a:r>
          </a:p>
          <a:p>
            <a:pPr lvl="1"/>
            <a:r>
              <a:rPr lang="en-US" dirty="0"/>
              <a:t>An object list </a:t>
            </a:r>
            <a:r>
              <a:rPr lang="en-US" dirty="0">
                <a:latin typeface="Courier New"/>
                <a:cs typeface="Courier New"/>
              </a:rPr>
              <a:t>[obj1, obj2, obj3]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*&gt;</a:t>
            </a:r>
            <a:r>
              <a:rPr lang="en-US" dirty="0"/>
              <a:t> exposed from C++</a:t>
            </a:r>
          </a:p>
          <a:p>
            <a:pPr lvl="1"/>
            <a:r>
              <a:rPr lang="en-US" dirty="0"/>
              <a:t>A model (QML </a:t>
            </a:r>
            <a:r>
              <a:rPr lang="en-US" dirty="0" err="1">
                <a:latin typeface="Courier New"/>
                <a:cs typeface="Courier New"/>
              </a:rPr>
              <a:t>ListModel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QAbstractItemModel</a:t>
            </a:r>
            <a:r>
              <a:rPr lang="en-US" dirty="0"/>
              <a:t>)</a:t>
            </a:r>
          </a:p>
          <a:p>
            <a:r>
              <a:rPr lang="en-US" dirty="0"/>
              <a:t>The model data is exposed to the delegate</a:t>
            </a:r>
          </a:p>
          <a:p>
            <a:pPr lvl="1"/>
            <a:r>
              <a:rPr lang="en-US" dirty="0"/>
              <a:t>If a model is a model object, the delegate can access all model roles as named properties</a:t>
            </a:r>
          </a:p>
          <a:p>
            <a:pPr lvl="1"/>
            <a:r>
              <a:rPr lang="en-US" dirty="0"/>
              <a:t>If a model is a string or object list, the delegate is exposed a read-only property </a:t>
            </a:r>
            <a:r>
              <a:rPr lang="en-US" dirty="0" err="1">
                <a:latin typeface="Courier New"/>
                <a:cs typeface="Courier New"/>
              </a:rPr>
              <a:t>modelData</a:t>
            </a:r>
            <a:r>
              <a:rPr lang="en-US" dirty="0"/>
              <a:t> to access the data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79821" y="4509120"/>
            <a:ext cx="9155579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dirty="0" err="1">
                <a:solidFill>
                  <a:srgbClr val="800080"/>
                </a:solidFill>
              </a:rPr>
              <a:t>Column</a:t>
            </a:r>
            <a:r>
              <a:rPr lang="fi-FI" dirty="0">
                <a:solidFill>
                  <a:srgbClr val="C0C0C0"/>
                </a:solidFill>
              </a:rPr>
              <a:t> { </a:t>
            </a:r>
          </a:p>
          <a:p>
            <a:r>
              <a:rPr lang="fi-FI" dirty="0">
                <a:solidFill>
                  <a:srgbClr val="C0C0C0"/>
                </a:solidFill>
              </a:rPr>
              <a:t>    </a:t>
            </a:r>
            <a:r>
              <a:rPr lang="fi-FI" dirty="0" err="1">
                <a:solidFill>
                  <a:srgbClr val="800080"/>
                </a:solidFill>
              </a:rPr>
              <a:t>Repeater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0000"/>
                </a:solidFill>
              </a:rPr>
              <a:t>{ </a:t>
            </a:r>
          </a:p>
          <a:p>
            <a:r>
              <a:rPr lang="fi-FI" dirty="0">
                <a:solidFill>
                  <a:srgbClr val="C0C0C0"/>
                </a:solidFill>
              </a:rPr>
              <a:t>        </a:t>
            </a:r>
            <a:r>
              <a:rPr lang="fi-FI" dirty="0" err="1">
                <a:solidFill>
                  <a:srgbClr val="800000"/>
                </a:solidFill>
              </a:rPr>
              <a:t>model</a:t>
            </a:r>
            <a:r>
              <a:rPr lang="fi-FI" dirty="0">
                <a:solidFill>
                  <a:srgbClr val="000000"/>
                </a:solidFill>
              </a:rPr>
              <a:t>: [obj1, obj2, obj3] </a:t>
            </a:r>
          </a:p>
          <a:p>
            <a:r>
              <a:rPr lang="fi-FI" dirty="0">
                <a:solidFill>
                  <a:srgbClr val="C0C0C0"/>
                </a:solidFill>
              </a:rPr>
              <a:t>        </a:t>
            </a:r>
            <a:r>
              <a:rPr lang="fi-FI" dirty="0" err="1">
                <a:solidFill>
                  <a:srgbClr val="800080"/>
                </a:solidFill>
              </a:rPr>
              <a:t>Text</a:t>
            </a:r>
            <a:r>
              <a:rPr lang="fi-FI" dirty="0">
                <a:solidFill>
                  <a:srgbClr val="C0C0C0"/>
                </a:solidFill>
              </a:rPr>
              <a:t> { </a:t>
            </a:r>
          </a:p>
          <a:p>
            <a:r>
              <a:rPr lang="fi-FI" dirty="0">
                <a:solidFill>
                  <a:srgbClr val="C0C0C0"/>
                </a:solidFill>
              </a:rPr>
              <a:t>            </a:t>
            </a:r>
            <a:r>
              <a:rPr lang="fi-FI" dirty="0" err="1">
                <a:solidFill>
                  <a:srgbClr val="800000"/>
                </a:solidFill>
              </a:rPr>
              <a:t>text</a:t>
            </a:r>
            <a:r>
              <a:rPr lang="fi-FI" dirty="0">
                <a:solidFill>
                  <a:srgbClr val="C0C0C0"/>
                </a:solidFill>
              </a:rPr>
              <a:t>: </a:t>
            </a:r>
            <a:r>
              <a:rPr lang="fi-FI" dirty="0">
                <a:solidFill>
                  <a:srgbClr val="008000"/>
                </a:solidFill>
              </a:rPr>
              <a:t>"Data: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8000"/>
                </a:solidFill>
              </a:rPr>
              <a:t>"</a:t>
            </a:r>
            <a:r>
              <a:rPr lang="fi-FI" dirty="0">
                <a:solidFill>
                  <a:srgbClr val="C0C0C0"/>
                </a:solidFill>
              </a:rPr>
              <a:t> </a:t>
            </a:r>
            <a:r>
              <a:rPr lang="fi-FI" dirty="0">
                <a:solidFill>
                  <a:srgbClr val="000000"/>
                </a:solidFill>
              </a:rPr>
              <a:t>+ </a:t>
            </a:r>
            <a:r>
              <a:rPr lang="fi-FI" dirty="0" err="1">
                <a:solidFill>
                  <a:srgbClr val="000000"/>
                </a:solidFill>
              </a:rPr>
              <a:t>modelData.propertyX</a:t>
            </a:r>
            <a:r>
              <a:rPr lang="fi-FI" dirty="0">
                <a:solidFill>
                  <a:srgbClr val="000000"/>
                </a:solidFill>
              </a:rPr>
              <a:t> </a:t>
            </a:r>
          </a:p>
          <a:p>
            <a:r>
              <a:rPr lang="fi-FI" dirty="0">
                <a:solidFill>
                  <a:srgbClr val="C0C0C0"/>
                </a:solidFill>
              </a:rPr>
              <a:t>   </a:t>
            </a:r>
            <a:r>
              <a:rPr lang="fi-FI" dirty="0">
                <a:solidFill>
                  <a:srgbClr val="000000"/>
                </a:solidFill>
              </a:rPr>
              <a:t>     } </a:t>
            </a:r>
          </a:p>
          <a:p>
            <a:r>
              <a:rPr lang="fi-FI" dirty="0">
                <a:solidFill>
                  <a:srgbClr val="000000"/>
                </a:solidFill>
              </a:rPr>
              <a:t>    } </a:t>
            </a:r>
          </a:p>
          <a:p>
            <a:r>
              <a:rPr lang="fi-FI" dirty="0">
                <a:solidFill>
                  <a:srgbClr val="000000"/>
                </a:solidFill>
              </a:rPr>
              <a:t>}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006856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/>
              <a:t>”</a:t>
            </a:r>
            <a:r>
              <a:rPr lang="en-US" dirty="0"/>
              <a:t>Qt User Interface Creation Kit” – </a:t>
            </a:r>
            <a:r>
              <a:rPr lang="en-US" dirty="0" err="1"/>
              <a:t>QtQuick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Declarative UI technology </a:t>
            </a:r>
          </a:p>
          <a:p>
            <a:pPr lvl="1"/>
            <a:r>
              <a:rPr lang="en-US" dirty="0" err="1"/>
              <a:t>QtQuick</a:t>
            </a:r>
            <a:r>
              <a:rPr lang="en-US" dirty="0"/>
              <a:t> 1 based on the graphics view</a:t>
            </a:r>
          </a:p>
          <a:p>
            <a:pPr lvl="1"/>
            <a:r>
              <a:rPr lang="en-US" dirty="0"/>
              <a:t>Qt Quick 2 based on the scene graph</a:t>
            </a:r>
          </a:p>
          <a:p>
            <a:endParaRPr lang="en-US" dirty="0"/>
          </a:p>
          <a:p>
            <a:r>
              <a:rPr lang="en-US" dirty="0"/>
              <a:t>QML – ”Qt Meta-Object Language”</a:t>
            </a:r>
          </a:p>
          <a:p>
            <a:endParaRPr lang="en-US" dirty="0"/>
          </a:p>
          <a:p>
            <a:r>
              <a:rPr lang="en-US" dirty="0" err="1"/>
              <a:t>QtDeclarative</a:t>
            </a:r>
            <a:endParaRPr lang="en-US" dirty="0"/>
          </a:p>
          <a:p>
            <a:pPr lvl="1"/>
            <a:r>
              <a:rPr lang="en-US" dirty="0"/>
              <a:t>Implements the scene graph</a:t>
            </a:r>
          </a:p>
          <a:p>
            <a:pPr lvl="1"/>
            <a:r>
              <a:rPr lang="en-US" dirty="0"/>
              <a:t>Main modules: </a:t>
            </a:r>
            <a:r>
              <a:rPr lang="en-US" dirty="0" err="1"/>
              <a:t>qml</a:t>
            </a:r>
            <a:r>
              <a:rPr lang="en-US" dirty="0"/>
              <a:t>, </a:t>
            </a:r>
            <a:r>
              <a:rPr lang="en-US" dirty="0" err="1"/>
              <a:t>qtquick</a:t>
            </a:r>
            <a:r>
              <a:rPr lang="en-US" dirty="0"/>
              <a:t>, </a:t>
            </a:r>
            <a:r>
              <a:rPr lang="en-US" dirty="0" err="1"/>
              <a:t>qmltest</a:t>
            </a:r>
            <a:r>
              <a:rPr lang="en-US" dirty="0"/>
              <a:t>, and </a:t>
            </a:r>
            <a:r>
              <a:rPr lang="en-US" dirty="0" err="1"/>
              <a:t>quickwidgets</a:t>
            </a:r>
            <a:endParaRPr lang="en-US" dirty="0"/>
          </a:p>
          <a:p>
            <a:endParaRPr lang="en-US" dirty="0"/>
          </a:p>
          <a:p>
            <a:r>
              <a:rPr lang="en-US" dirty="0"/>
              <a:t>Aimed at designers and developers alike</a:t>
            </a:r>
          </a:p>
          <a:p>
            <a:pPr lvl="1"/>
            <a:r>
              <a:rPr lang="en-US" dirty="0" err="1"/>
              <a:t>Drag’n’drop</a:t>
            </a:r>
            <a:r>
              <a:rPr lang="en-US" dirty="0"/>
              <a:t> designer tool provided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UI and QML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197" y="1628801"/>
            <a:ext cx="4123688" cy="33216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cinematicExperience</a:t>
            </a:r>
            <a:endParaRPr lang="en-US" sz="1400" dirty="0">
              <a:cs typeface="Open Sans Light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36851422"/>
      </p:ext>
    </p:extLst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ListElements</a:t>
            </a:r>
            <a:r>
              <a:rPr lang="en-US" dirty="0"/>
              <a:t> with your custom roles</a:t>
            </a:r>
          </a:p>
          <a:p>
            <a:pPr lvl="1"/>
            <a:r>
              <a:rPr lang="en-US" dirty="0"/>
              <a:t>You can access these roles by name in your </a:t>
            </a:r>
            <a:r>
              <a:rPr lang="en-US" b="1" i="1" dirty="0"/>
              <a:t>delegate</a:t>
            </a:r>
          </a:p>
          <a:p>
            <a:pPr lvl="1"/>
            <a:r>
              <a:rPr lang="en-US" dirty="0"/>
              <a:t>Can be modified dynamically at run time</a:t>
            </a:r>
          </a:p>
          <a:p>
            <a:r>
              <a:rPr lang="en-US" dirty="0"/>
              <a:t>Extremely easy to use for test data during development!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ListModel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6334" y="3284985"/>
            <a:ext cx="4457449" cy="27854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b="1" dirty="0">
                <a:solidFill>
                  <a:srgbClr val="008000"/>
                </a:solidFill>
              </a:rPr>
              <a:t>//</a:t>
            </a:r>
            <a:r>
              <a:rPr lang="fi-FI" dirty="0">
                <a:solidFill>
                  <a:srgbClr val="800080"/>
                </a:solidFill>
              </a:rPr>
              <a:t> </a:t>
            </a:r>
            <a:r>
              <a:rPr lang="fi-FI" b="1" dirty="0" err="1">
                <a:solidFill>
                  <a:srgbClr val="008000"/>
                </a:solidFill>
              </a:rPr>
              <a:t>MyModel.qml</a:t>
            </a:r>
            <a:endParaRPr lang="en-US" b="1" dirty="0">
              <a:solidFill>
                <a:srgbClr val="008000"/>
              </a:solidFill>
            </a:endParaRPr>
          </a:p>
          <a:p>
            <a:r>
              <a:rPr lang="en-US" dirty="0" err="1">
                <a:solidFill>
                  <a:srgbClr val="800080"/>
                </a:solidFill>
              </a:rPr>
              <a:t>ListModel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80"/>
                </a:solidFill>
              </a:rPr>
              <a:t>   </a:t>
            </a:r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title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"Pancakes"</a:t>
            </a:r>
            <a:r>
              <a:rPr lang="en-US" b="1" dirty="0"/>
              <a:t>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picture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"pancakes.jpg"</a:t>
            </a:r>
          </a:p>
          <a:p>
            <a:r>
              <a:rPr lang="en-US" dirty="0">
                <a:solidFill>
                  <a:srgbClr val="008000"/>
                </a:solidFill>
              </a:rPr>
              <a:t>   </a:t>
            </a:r>
            <a:r>
              <a:rPr lang="en-US" dirty="0"/>
              <a:t>} </a:t>
            </a:r>
          </a:p>
          <a:p>
            <a:r>
              <a:rPr lang="en-US" dirty="0">
                <a:solidFill>
                  <a:srgbClr val="800080"/>
                </a:solidFill>
              </a:rPr>
              <a:t>   </a:t>
            </a:r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title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"Fruit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Salad"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picture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"fruit.jpg"</a:t>
            </a:r>
          </a:p>
          <a:p>
            <a:r>
              <a:rPr lang="en-US" dirty="0">
                <a:solidFill>
                  <a:srgbClr val="008000"/>
                </a:solidFill>
              </a:rPr>
              <a:t>   </a:t>
            </a:r>
            <a:r>
              <a:rPr lang="en-US" dirty="0"/>
              <a:t>} </a:t>
            </a:r>
          </a:p>
          <a:p>
            <a:r>
              <a:rPr lang="fi-FI" dirty="0"/>
              <a:t>   </a:t>
            </a:r>
            <a:r>
              <a:rPr lang="fi-FI" dirty="0">
                <a:solidFill>
                  <a:srgbClr val="008000"/>
                </a:solidFill>
              </a:rPr>
              <a:t>//</a:t>
            </a:r>
            <a:r>
              <a:rPr lang="fi-FI" dirty="0"/>
              <a:t> </a:t>
            </a:r>
            <a:r>
              <a:rPr lang="fi-FI" dirty="0">
                <a:solidFill>
                  <a:srgbClr val="008000"/>
                </a:solidFill>
              </a:rPr>
              <a:t>...</a:t>
            </a:r>
            <a:endParaRPr lang="en-US" dirty="0">
              <a:solidFill>
                <a:srgbClr val="008000"/>
              </a:solidFill>
            </a:endParaRPr>
          </a:p>
          <a:p>
            <a:r>
              <a:rPr lang="en-US" dirty="0"/>
              <a:t>}</a:t>
            </a:r>
            <a:endParaRPr lang="fi-FI" b="1" dirty="0">
              <a:solidFill>
                <a:srgbClr val="0000FF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50797" y="3284986"/>
            <a:ext cx="4457449" cy="28045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b="1" dirty="0">
                <a:solidFill>
                  <a:srgbClr val="008000"/>
                </a:solidFill>
              </a:rPr>
              <a:t>//</a:t>
            </a:r>
            <a:r>
              <a:rPr lang="fi-FI" b="1" dirty="0">
                <a:solidFill>
                  <a:srgbClr val="800080"/>
                </a:solidFill>
              </a:rPr>
              <a:t> </a:t>
            </a:r>
            <a:r>
              <a:rPr lang="fi-FI" b="1" dirty="0" err="1">
                <a:solidFill>
                  <a:srgbClr val="008000"/>
                </a:solidFill>
              </a:rPr>
              <a:t>MyOtherModel.qml</a:t>
            </a:r>
            <a:endParaRPr lang="en-US" b="1" dirty="0">
              <a:solidFill>
                <a:srgbClr val="800080"/>
              </a:solidFill>
            </a:endParaRPr>
          </a:p>
          <a:p>
            <a:r>
              <a:rPr lang="en-US" dirty="0" err="1">
                <a:solidFill>
                  <a:srgbClr val="800080"/>
                </a:solidFill>
              </a:rPr>
              <a:t>ListModel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80"/>
                </a:solidFill>
              </a:rPr>
              <a:t>   </a:t>
            </a:r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name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"Music"</a:t>
            </a:r>
            <a:r>
              <a:rPr lang="en-US" b="1" dirty="0"/>
              <a:t> </a:t>
            </a:r>
          </a:p>
          <a:p>
            <a:r>
              <a:rPr lang="en-US" b="1" dirty="0">
                <a:solidFill>
                  <a:srgbClr val="800000"/>
                </a:solidFill>
              </a:rPr>
              <a:t>      icon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"audio.png"</a:t>
            </a:r>
          </a:p>
          <a:p>
            <a:r>
              <a:rPr lang="en-US" dirty="0">
                <a:solidFill>
                  <a:srgbClr val="008000"/>
                </a:solidFill>
              </a:rPr>
              <a:t>   </a:t>
            </a:r>
            <a:r>
              <a:rPr lang="en-US" dirty="0"/>
              <a:t>} </a:t>
            </a:r>
          </a:p>
          <a:p>
            <a:r>
              <a:rPr lang="en-US" dirty="0">
                <a:solidFill>
                  <a:srgbClr val="800080"/>
                </a:solidFill>
              </a:rPr>
              <a:t>   </a:t>
            </a:r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"Movies"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00000"/>
                </a:solidFill>
              </a:rPr>
              <a:t>      icon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"video.png"</a:t>
            </a:r>
          </a:p>
          <a:p>
            <a:r>
              <a:rPr lang="en-US" dirty="0">
                <a:solidFill>
                  <a:srgbClr val="008000"/>
                </a:solidFill>
              </a:rPr>
              <a:t>   </a:t>
            </a:r>
            <a:r>
              <a:rPr lang="en-US" dirty="0"/>
              <a:t>} </a:t>
            </a:r>
          </a:p>
          <a:p>
            <a:r>
              <a:rPr lang="fi-FI" dirty="0"/>
              <a:t>   </a:t>
            </a:r>
            <a:r>
              <a:rPr lang="fi-FI" dirty="0">
                <a:solidFill>
                  <a:srgbClr val="008000"/>
                </a:solidFill>
              </a:rPr>
              <a:t>//</a:t>
            </a:r>
            <a:r>
              <a:rPr lang="fi-FI" dirty="0"/>
              <a:t> </a:t>
            </a:r>
            <a:r>
              <a:rPr lang="fi-FI" dirty="0">
                <a:solidFill>
                  <a:srgbClr val="008000"/>
                </a:solidFill>
              </a:rPr>
              <a:t>...</a:t>
            </a:r>
            <a:endParaRPr lang="en-US" dirty="0">
              <a:solidFill>
                <a:srgbClr val="008000"/>
              </a:solidFill>
            </a:endParaRPr>
          </a:p>
          <a:p>
            <a:r>
              <a:rPr lang="en-US" dirty="0"/>
              <a:t>}</a:t>
            </a:r>
            <a:endParaRPr lang="fi-FI" b="1" dirty="0">
              <a:solidFill>
                <a:srgbClr val="0000FF"/>
              </a:solidFill>
            </a:endParaRP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50937704"/>
      </p:ext>
    </p:extLst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ListModel</a:t>
            </a:r>
            <a:r>
              <a:rPr lang="en-US" dirty="0"/>
              <a:t> is a dynamic list of items</a:t>
            </a:r>
          </a:p>
          <a:p>
            <a:r>
              <a:rPr lang="en-US" dirty="0"/>
              <a:t>Item type is defined by </a:t>
            </a:r>
            <a:r>
              <a:rPr lang="en-US" dirty="0" err="1">
                <a:latin typeface="Courier New"/>
                <a:cs typeface="Courier New"/>
              </a:rPr>
              <a:t>ListElement</a:t>
            </a:r>
            <a:r>
              <a:rPr lang="en-US" dirty="0"/>
              <a:t> </a:t>
            </a:r>
          </a:p>
          <a:p>
            <a:r>
              <a:rPr lang="en-US" dirty="0"/>
              <a:t>Dynamic roles are supported as well (type is determined, when an item is added to the model)</a:t>
            </a:r>
          </a:p>
          <a:p>
            <a:pPr lvl="1"/>
            <a:r>
              <a:rPr lang="en-US" dirty="0"/>
              <a:t>Strongly discouraged</a:t>
            </a:r>
          </a:p>
          <a:p>
            <a:pPr lvl="1"/>
            <a:r>
              <a:rPr lang="en-US" dirty="0"/>
              <a:t>Using dynamic roles is 4-6 times slower than using static ones </a:t>
            </a:r>
          </a:p>
          <a:p>
            <a:pPr lvl="1"/>
            <a:r>
              <a:rPr lang="en-US" dirty="0"/>
              <a:t>Use for example </a:t>
            </a:r>
            <a:r>
              <a:rPr lang="en-US" dirty="0" err="1">
                <a:latin typeface="Courier New"/>
                <a:cs typeface="Courier New"/>
              </a:rPr>
              <a:t>QVariantMap</a:t>
            </a:r>
            <a:r>
              <a:rPr lang="en-US" dirty="0"/>
              <a:t> instead</a:t>
            </a:r>
          </a:p>
          <a:p>
            <a:r>
              <a:rPr lang="en-US" dirty="0"/>
              <a:t>Items can be appended, inserted, removed and moved</a:t>
            </a:r>
          </a:p>
          <a:p>
            <a:pPr lvl="1"/>
            <a:r>
              <a:rPr lang="en-US" b="1" dirty="0"/>
              <a:t>append </a:t>
            </a:r>
            <a:r>
              <a:rPr lang="en-US" dirty="0"/>
              <a:t>item data using JavaScript dictionaries: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bookmarkModel.append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({"title":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lineEdit.text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})</a:t>
            </a:r>
          </a:p>
          <a:p>
            <a:pPr lvl="1"/>
            <a:r>
              <a:rPr lang="en-US" b="1" dirty="0"/>
              <a:t>remove </a:t>
            </a:r>
            <a:r>
              <a:rPr lang="en-US" dirty="0"/>
              <a:t>items by index obtained from a </a:t>
            </a:r>
            <a:r>
              <a:rPr lang="en-US" dirty="0" err="1"/>
              <a:t>ListView</a:t>
            </a:r>
            <a:r>
              <a:rPr lang="en-US" dirty="0"/>
              <a:t>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bookmarkModel.remove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listView.currentIndex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b="1" dirty="0"/>
              <a:t>move </a:t>
            </a:r>
            <a:r>
              <a:rPr lang="en-US" dirty="0"/>
              <a:t>a number of items between two indices: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bookmarkModel.move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listView.currentIndex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listView.currentIndex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+ 1, number)</a:t>
            </a:r>
            <a:endParaRPr lang="fi-FI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pPr lvl="1"/>
            <a:endParaRPr lang="fi-FI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Items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98675195"/>
      </p:ext>
    </p:extLst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5369437" y="1355169"/>
            <a:ext cx="4918029" cy="452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b="1" dirty="0">
                <a:solidFill>
                  <a:srgbClr val="008000"/>
                </a:solidFill>
              </a:rPr>
              <a:t>//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008000"/>
                </a:solidFill>
              </a:rPr>
              <a:t>Components.qml</a:t>
            </a:r>
            <a:endParaRPr lang="en-US" sz="1300" dirty="0"/>
          </a:p>
          <a:p>
            <a:r>
              <a:rPr lang="en-US" sz="1300" dirty="0"/>
              <a:t>import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QtQuick</a:t>
            </a:r>
            <a:r>
              <a:rPr lang="en-US" sz="1300" dirty="0"/>
              <a:t> 2.4 </a:t>
            </a:r>
          </a:p>
          <a:p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mainRect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150;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150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"black"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>
                <a:solidFill>
                  <a:srgbClr val="008000"/>
                </a:solidFill>
              </a:rPr>
              <a:t>// Same context as in </a:t>
            </a:r>
            <a:r>
              <a:rPr lang="en-US" sz="1300" dirty="0" err="1">
                <a:solidFill>
                  <a:srgbClr val="008000"/>
                </a:solidFill>
              </a:rPr>
              <a:t>mainRect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MyButton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anchors.centerIn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parent </a:t>
            </a:r>
          </a:p>
          <a:p>
            <a:r>
              <a:rPr lang="en-US" sz="1300" dirty="0"/>
              <a:t>   } 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MyButton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anchors.top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parent.top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anchors.horizontalCenter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	</a:t>
            </a:r>
            <a:r>
              <a:rPr lang="en-US" sz="1300" dirty="0" err="1"/>
              <a:t>parent.horizontalCenter</a:t>
            </a:r>
            <a:r>
              <a:rPr lang="en-US" sz="1300" dirty="0"/>
              <a:t> </a:t>
            </a:r>
          </a:p>
          <a:p>
            <a:r>
              <a:rPr lang="en-US" sz="1300" dirty="0"/>
              <a:t>      } 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MyButton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anchors.bottom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parent.bottom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anchors.horizontalCenter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	</a:t>
            </a:r>
            <a:r>
              <a:rPr lang="en-US" sz="1300" dirty="0" err="1"/>
              <a:t>parent.horizontalCenter</a:t>
            </a:r>
            <a:r>
              <a:rPr lang="en-US" sz="1300" dirty="0"/>
              <a:t> </a:t>
            </a:r>
          </a:p>
          <a:p>
            <a:r>
              <a:rPr lang="en-US" sz="1300" b="1" dirty="0"/>
              <a:t>   </a:t>
            </a:r>
            <a:r>
              <a:rPr lang="en-US" sz="1300" dirty="0"/>
              <a:t>} </a:t>
            </a:r>
          </a:p>
          <a:p>
            <a:r>
              <a:rPr lang="en-US" sz="1300" dirty="0"/>
              <a:t>}</a:t>
            </a:r>
            <a:endParaRPr lang="fi-FI" sz="1300" b="1" dirty="0">
              <a:solidFill>
                <a:srgbClr val="0000F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42398" y="1355170"/>
            <a:ext cx="4918029" cy="4522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b="1" dirty="0">
                <a:solidFill>
                  <a:srgbClr val="008000"/>
                </a:solidFill>
              </a:rPr>
              <a:t>//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008000"/>
                </a:solidFill>
              </a:rPr>
              <a:t>MyButton.qml</a:t>
            </a:r>
            <a:endParaRPr lang="en-US" sz="1300" b="1" dirty="0"/>
          </a:p>
          <a:p>
            <a:r>
              <a:rPr lang="en-US" sz="1300" dirty="0"/>
              <a:t>import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QtQuick</a:t>
            </a:r>
            <a:r>
              <a:rPr lang="en-US" sz="1300" dirty="0"/>
              <a:t> 2.4</a:t>
            </a:r>
          </a:p>
          <a:p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30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radius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opacity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0.5;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"yellow"</a:t>
            </a:r>
            <a:r>
              <a:rPr lang="en-US" sz="1300" dirty="0"/>
              <a:t> </a:t>
            </a:r>
          </a:p>
          <a:p>
            <a:r>
              <a:rPr lang="en-US" sz="1300" dirty="0"/>
              <a:t>   </a:t>
            </a:r>
            <a:r>
              <a:rPr lang="en-US" sz="1300" dirty="0">
                <a:solidFill>
                  <a:srgbClr val="800080"/>
                </a:solidFill>
              </a:rPr>
              <a:t>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myText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anchors.centerIn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parent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font.pixelSize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16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font.bold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true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text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"Click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me!"</a:t>
            </a:r>
            <a:r>
              <a:rPr lang="en-US" sz="1300" dirty="0"/>
              <a:t>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MouseArea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anchors.fill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parent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onClicked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   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TODO: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      // Handle click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   </a:t>
            </a:r>
            <a:r>
              <a:rPr lang="en-US" sz="1300" dirty="0"/>
              <a:t>}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/>
              <a:t>} </a:t>
            </a:r>
            <a:endParaRPr lang="fi-FI" sz="1300" b="1" dirty="0">
              <a:solidFill>
                <a:srgbClr val="0000FF"/>
              </a:solidFill>
            </a:endParaRP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Item Example</a:t>
            </a:r>
          </a:p>
        </p:txBody>
      </p:sp>
      <p:pic>
        <p:nvPicPr>
          <p:cNvPr id="10" name="Picture 9" descr="C:/Work/Training/Qt/QtQuick/under_construction/courseware/slides/examples/06_custom_components/Components/Components.qml - Qt QML View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9" y="1360621"/>
            <a:ext cx="2721613" cy="3084751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97301" y="3068960"/>
            <a:ext cx="3900417" cy="936104"/>
          </a:xfrm>
          <a:prstGeom prst="roundRect">
            <a:avLst/>
          </a:prstGeom>
          <a:solidFill>
            <a:srgbClr val="86BC25">
              <a:alpha val="40000"/>
            </a:srgbClr>
          </a:solidFill>
          <a:ln w="9525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30172" y="4437112"/>
            <a:ext cx="3785370" cy="912400"/>
          </a:xfrm>
          <a:prstGeom prst="roundRect">
            <a:avLst/>
          </a:prstGeom>
          <a:solidFill>
            <a:srgbClr val="86BC25">
              <a:alpha val="40000"/>
            </a:srgbClr>
          </a:solidFill>
          <a:ln w="9525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99978" y="4509120"/>
            <a:ext cx="1758575" cy="580036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en-US" sz="1500" dirty="0"/>
              <a:t>Not visible outside this component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71967" y="3156898"/>
            <a:ext cx="1758575" cy="580036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en-US" sz="1500" dirty="0"/>
              <a:t>Not visible outside this component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customItems/customItems</a:t>
            </a:r>
            <a:endParaRPr lang="en-US" sz="1400" dirty="0">
              <a:cs typeface="Open Sans Light"/>
            </a:endParaRPr>
          </a:p>
        </p:txBody>
      </p:sp>
      <p:sp>
        <p:nvSpPr>
          <p:cNvPr id="2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729675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720" y="1844825"/>
            <a:ext cx="7631381" cy="4321025"/>
          </a:xfrm>
        </p:spPr>
        <p:txBody>
          <a:bodyPr>
            <a:normAutofit/>
          </a:bodyPr>
          <a:lstStyle/>
          <a:p>
            <a:r>
              <a:rPr lang="en-US" dirty="0"/>
              <a:t>Custom components can extend built-in QML types by adding new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Signals</a:t>
            </a:r>
          </a:p>
          <a:p>
            <a:pPr lvl="1"/>
            <a:r>
              <a:rPr lang="en-US" dirty="0"/>
              <a:t>Methods</a:t>
            </a:r>
          </a:p>
          <a:p>
            <a:r>
              <a:rPr lang="en-US" dirty="0"/>
              <a:t>Each added property has to have a type</a:t>
            </a:r>
          </a:p>
          <a:p>
            <a:pPr lvl="1"/>
            <a:r>
              <a:rPr lang="en-US" dirty="0"/>
              <a:t>A set of pre-defined QML types available</a:t>
            </a:r>
          </a:p>
          <a:p>
            <a:pPr lvl="1"/>
            <a:r>
              <a:rPr lang="en-US" dirty="0"/>
              <a:t>Each maps to an underlying C++ type</a:t>
            </a:r>
          </a:p>
          <a:p>
            <a:pPr lvl="1"/>
            <a:r>
              <a:rPr lang="en-US" dirty="0"/>
              <a:t>Note! No mapping in V4 JS engine</a:t>
            </a:r>
          </a:p>
          <a:p>
            <a:r>
              <a:rPr lang="en-US" dirty="0"/>
              <a:t>All this can be done purely in QML</a:t>
            </a:r>
          </a:p>
          <a:p>
            <a:pPr lvl="1"/>
            <a:r>
              <a:rPr lang="en-US" dirty="0"/>
              <a:t>QML types can be created/extended in C++ as well</a:t>
            </a:r>
          </a:p>
          <a:p>
            <a:pPr lvl="1"/>
            <a:endParaRPr lang="en-US" dirty="0"/>
          </a:p>
          <a:p>
            <a:r>
              <a:rPr lang="en-US" dirty="0"/>
              <a:t>Note! Regular properties of JavaScript objects assigned to a </a:t>
            </a:r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/>
              <a:t> property will </a:t>
            </a:r>
            <a:r>
              <a:rPr lang="en-US" b="1" dirty="0"/>
              <a:t>not</a:t>
            </a:r>
            <a:r>
              <a:rPr lang="en-US" dirty="0"/>
              <a:t> trigger updates of bindings that access them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QML Types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685086"/>
              </p:ext>
            </p:extLst>
          </p:nvPr>
        </p:nvGraphicFramePr>
        <p:xfrm>
          <a:off x="8282766" y="1399650"/>
          <a:ext cx="3588933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3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50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900" b="0" dirty="0">
                          <a:latin typeface="Open Sans Light"/>
                          <a:cs typeface="Open Sans Light"/>
                        </a:rPr>
                        <a:t>QML </a:t>
                      </a:r>
                      <a:r>
                        <a:rPr lang="fi-FI" sz="1900" b="0" dirty="0" err="1">
                          <a:latin typeface="Open Sans Light"/>
                          <a:cs typeface="Open Sans Light"/>
                        </a:rPr>
                        <a:t>Type</a:t>
                      </a:r>
                      <a:endParaRPr lang="en-US" sz="1900" b="0" dirty="0">
                        <a:latin typeface="Open Sans Ligh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900" b="0" dirty="0">
                          <a:latin typeface="Open Sans Light"/>
                          <a:cs typeface="Open Sans Light"/>
                        </a:rPr>
                        <a:t>C++ </a:t>
                      </a:r>
                      <a:r>
                        <a:rPr lang="fi-FI" sz="1900" b="0" dirty="0" err="1">
                          <a:latin typeface="Open Sans Light"/>
                          <a:cs typeface="Open Sans Light"/>
                        </a:rPr>
                        <a:t>Type</a:t>
                      </a:r>
                      <a:endParaRPr lang="en-US" sz="1900" b="0" dirty="0">
                        <a:latin typeface="Open Sans Ligh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0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700" dirty="0" err="1">
                          <a:latin typeface="Courier New" pitchFamily="49" charset="0"/>
                          <a:cs typeface="Courier New" pitchFamily="49" charset="0"/>
                        </a:rPr>
                        <a:t>int</a:t>
                      </a:r>
                      <a:endParaRPr lang="en-US" sz="17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700" dirty="0" err="1">
                          <a:latin typeface="Courier New" pitchFamily="49" charset="0"/>
                          <a:cs typeface="Courier New" pitchFamily="49" charset="0"/>
                        </a:rPr>
                        <a:t>int</a:t>
                      </a:r>
                      <a:endParaRPr lang="en-US" sz="17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0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700" dirty="0" err="1">
                          <a:latin typeface="Courier New" pitchFamily="49" charset="0"/>
                          <a:cs typeface="Courier New" pitchFamily="49" charset="0"/>
                        </a:rPr>
                        <a:t>bool</a:t>
                      </a:r>
                      <a:endParaRPr lang="en-US" sz="17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700" dirty="0" err="1">
                          <a:latin typeface="Courier New" pitchFamily="49" charset="0"/>
                          <a:cs typeface="Courier New" pitchFamily="49" charset="0"/>
                        </a:rPr>
                        <a:t>bool</a:t>
                      </a:r>
                      <a:endParaRPr lang="en-US" sz="17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0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700" dirty="0" err="1">
                          <a:latin typeface="Courier New" pitchFamily="49" charset="0"/>
                          <a:cs typeface="Courier New" pitchFamily="49" charset="0"/>
                        </a:rPr>
                        <a:t>double</a:t>
                      </a:r>
                      <a:endParaRPr lang="en-US" sz="17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700" dirty="0" err="1">
                          <a:latin typeface="Courier New" pitchFamily="49" charset="0"/>
                          <a:cs typeface="Courier New" pitchFamily="49" charset="0"/>
                        </a:rPr>
                        <a:t>double</a:t>
                      </a:r>
                      <a:endParaRPr lang="en-US" sz="17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0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700" dirty="0" err="1">
                          <a:latin typeface="Courier New" pitchFamily="49" charset="0"/>
                          <a:cs typeface="Courier New" pitchFamily="49" charset="0"/>
                        </a:rPr>
                        <a:t>real</a:t>
                      </a:r>
                      <a:endParaRPr lang="en-US" sz="17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700" dirty="0" err="1">
                          <a:latin typeface="Courier New" pitchFamily="49" charset="0"/>
                          <a:cs typeface="Courier New" pitchFamily="49" charset="0"/>
                        </a:rPr>
                        <a:t>double</a:t>
                      </a:r>
                      <a:endParaRPr lang="en-US" sz="17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0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700" dirty="0" err="1">
                          <a:latin typeface="Courier New" pitchFamily="49" charset="0"/>
                          <a:cs typeface="Courier New" pitchFamily="49" charset="0"/>
                        </a:rPr>
                        <a:t>string</a:t>
                      </a:r>
                      <a:endParaRPr lang="en-US" sz="17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700" dirty="0" err="1">
                          <a:latin typeface="Courier New" pitchFamily="49" charset="0"/>
                          <a:cs typeface="Courier New" pitchFamily="49" charset="0"/>
                        </a:rPr>
                        <a:t>QString</a:t>
                      </a:r>
                      <a:endParaRPr lang="en-US" sz="17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50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700" dirty="0" err="1">
                          <a:latin typeface="Courier New" pitchFamily="49" charset="0"/>
                          <a:cs typeface="Courier New" pitchFamily="49" charset="0"/>
                        </a:rPr>
                        <a:t>url</a:t>
                      </a:r>
                      <a:endParaRPr lang="en-US" sz="17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700" dirty="0" err="1">
                          <a:latin typeface="Courier New" pitchFamily="49" charset="0"/>
                          <a:cs typeface="Courier New" pitchFamily="49" charset="0"/>
                        </a:rPr>
                        <a:t>QUrl</a:t>
                      </a:r>
                      <a:endParaRPr lang="en-US" sz="17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50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700" dirty="0" err="1">
                          <a:latin typeface="Courier New" pitchFamily="49" charset="0"/>
                          <a:cs typeface="Courier New" pitchFamily="49" charset="0"/>
                        </a:rPr>
                        <a:t>color</a:t>
                      </a:r>
                      <a:endParaRPr lang="en-US" sz="17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700" dirty="0" err="1">
                          <a:latin typeface="Courier New" pitchFamily="49" charset="0"/>
                          <a:cs typeface="Courier New" pitchFamily="49" charset="0"/>
                        </a:rPr>
                        <a:t>QColor</a:t>
                      </a:r>
                      <a:endParaRPr lang="en-US" sz="17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50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700" dirty="0" err="1">
                          <a:latin typeface="Courier New" pitchFamily="49" charset="0"/>
                          <a:cs typeface="Courier New" pitchFamily="49" charset="0"/>
                        </a:rPr>
                        <a:t>date</a:t>
                      </a:r>
                      <a:endParaRPr lang="en-US" sz="17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700" dirty="0" err="1">
                          <a:latin typeface="Courier New" pitchFamily="49" charset="0"/>
                          <a:cs typeface="Courier New" pitchFamily="49" charset="0"/>
                        </a:rPr>
                        <a:t>QDate</a:t>
                      </a:r>
                      <a:endParaRPr lang="en-US" sz="17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50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700" dirty="0" err="1">
                          <a:latin typeface="Courier New" pitchFamily="49" charset="0"/>
                          <a:cs typeface="Courier New" pitchFamily="49" charset="0"/>
                        </a:rPr>
                        <a:t>var</a:t>
                      </a:r>
                      <a:endParaRPr lang="en-US" sz="17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i-FI" sz="1700" dirty="0" err="1">
                          <a:latin typeface="Courier New" pitchFamily="49" charset="0"/>
                          <a:cs typeface="Courier New" pitchFamily="49" charset="0"/>
                        </a:rPr>
                        <a:t>QVariant</a:t>
                      </a:r>
                      <a:endParaRPr lang="en-US" sz="17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80979904"/>
      </p:ext>
    </p:extLst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593698" y="4581128"/>
            <a:ext cx="5667877" cy="1276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/>
              <a:t>MyButton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 err="1">
                <a:solidFill>
                  <a:srgbClr val="800000"/>
                </a:solidFill>
              </a:rPr>
              <a:t>anchors.centerIn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i="1" dirty="0">
                <a:solidFill>
                  <a:srgbClr val="000000"/>
                </a:solidFill>
              </a:rPr>
              <a:t>parent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</a:t>
            </a:r>
            <a:r>
              <a:rPr lang="en-US" sz="1300" dirty="0" err="1">
                <a:solidFill>
                  <a:srgbClr val="800000"/>
                </a:solidFill>
              </a:rPr>
              <a:t>buttonText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 err="1">
                <a:solidFill>
                  <a:srgbClr val="008000"/>
                </a:solidFill>
              </a:rPr>
              <a:t>Cowabunga</a:t>
            </a:r>
            <a:r>
              <a:rPr lang="en-US" sz="1300" dirty="0">
                <a:solidFill>
                  <a:srgbClr val="008000"/>
                </a:solidFill>
              </a:rPr>
              <a:t>!"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</a:t>
            </a:r>
            <a:r>
              <a:rPr lang="en-US" sz="1300" dirty="0"/>
              <a:t>}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/>
              <a:t>}</a:t>
            </a:r>
            <a:endParaRPr lang="fi-FI" sz="1300" b="1" dirty="0">
              <a:solidFill>
                <a:srgbClr val="00800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84833" y="1167654"/>
            <a:ext cx="5667877" cy="3413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b="1" dirty="0">
                <a:solidFill>
                  <a:srgbClr val="008000"/>
                </a:solidFill>
              </a:rPr>
              <a:t>//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008000"/>
                </a:solidFill>
              </a:rPr>
              <a:t>MyButton.qml</a:t>
            </a:r>
            <a:endParaRPr lang="en-US" sz="1300" b="1" dirty="0"/>
          </a:p>
          <a:p>
            <a:r>
              <a:rPr lang="en-US" sz="1300" dirty="0"/>
              <a:t>import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QtQuick</a:t>
            </a:r>
            <a:r>
              <a:rPr lang="en-US" sz="1300" dirty="0"/>
              <a:t> 2.4 </a:t>
            </a:r>
          </a:p>
          <a:p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30; </a:t>
            </a:r>
            <a:r>
              <a:rPr lang="en-US" sz="1300" dirty="0">
                <a:solidFill>
                  <a:srgbClr val="800000"/>
                </a:solidFill>
              </a:rPr>
              <a:t>radius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opacity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0.5;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"yellow"</a:t>
            </a:r>
            <a:r>
              <a:rPr lang="en-US" sz="1300" dirty="0"/>
              <a:t> </a:t>
            </a:r>
          </a:p>
          <a:p>
            <a:endParaRPr lang="en-US" sz="1300" dirty="0"/>
          </a:p>
          <a:p>
            <a:r>
              <a:rPr lang="en-US" sz="1300" b="1" dirty="0"/>
              <a:t>   property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string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buttonText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"Click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me!"</a:t>
            </a:r>
            <a:r>
              <a:rPr lang="en-US" sz="1300" b="1" dirty="0"/>
              <a:t> 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    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myText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  </a:t>
            </a:r>
            <a:r>
              <a:rPr lang="en-US" sz="1300" dirty="0" err="1">
                <a:solidFill>
                  <a:srgbClr val="800000"/>
                </a:solidFill>
              </a:rPr>
              <a:t>anchors.centerIn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   </a:t>
            </a:r>
            <a:r>
              <a:rPr lang="en-US" sz="1300" dirty="0"/>
              <a:t>parent </a:t>
            </a:r>
            <a:r>
              <a:rPr lang="en-US" sz="1300" dirty="0" err="1">
                <a:solidFill>
                  <a:srgbClr val="800000"/>
                </a:solidFill>
              </a:rPr>
              <a:t>font.pixelSize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16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  </a:t>
            </a:r>
            <a:r>
              <a:rPr lang="en-US" sz="1300" dirty="0" err="1">
                <a:solidFill>
                  <a:srgbClr val="800000"/>
                </a:solidFill>
              </a:rPr>
              <a:t>font.bold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true</a:t>
            </a:r>
          </a:p>
          <a:p>
            <a:r>
              <a:rPr lang="en-US" sz="1300" dirty="0"/>
              <a:t>         </a:t>
            </a:r>
            <a:r>
              <a:rPr lang="en-US" sz="1300" b="1" dirty="0">
                <a:solidFill>
                  <a:srgbClr val="800000"/>
                </a:solidFill>
              </a:rPr>
              <a:t>text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parent.buttonText</a:t>
            </a:r>
            <a:r>
              <a:rPr lang="en-US" sz="1300" b="1" dirty="0"/>
              <a:t> </a:t>
            </a:r>
          </a:p>
          <a:p>
            <a:r>
              <a:rPr lang="en-US" sz="1300" dirty="0"/>
              <a:t>      }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/>
              <a:t> </a:t>
            </a:r>
          </a:p>
          <a:p>
            <a:r>
              <a:rPr lang="en-US" sz="1300" dirty="0"/>
              <a:t>} </a:t>
            </a:r>
            <a:endParaRPr lang="fi-FI" sz="1300" b="1" dirty="0">
              <a:solidFill>
                <a:srgbClr val="0000FF"/>
              </a:solidFill>
            </a:endParaRP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Properties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1344" y="2564904"/>
            <a:ext cx="5015574" cy="330688"/>
          </a:xfrm>
          <a:prstGeom prst="roundRect">
            <a:avLst/>
          </a:prstGeom>
          <a:solidFill>
            <a:srgbClr val="4BACC6">
              <a:lumMod val="20000"/>
              <a:lumOff val="80000"/>
              <a:alpha val="40000"/>
            </a:srgbClr>
          </a:solidFill>
          <a:ln w="9525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90133" y="3551007"/>
            <a:ext cx="2992451" cy="330688"/>
          </a:xfrm>
          <a:prstGeom prst="roundRect">
            <a:avLst/>
          </a:prstGeom>
          <a:solidFill>
            <a:srgbClr val="4BACC6">
              <a:lumMod val="20000"/>
              <a:lumOff val="80000"/>
              <a:alpha val="40000"/>
            </a:srgbClr>
          </a:solidFill>
          <a:ln w="9525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56293" y="1145200"/>
            <a:ext cx="5031009" cy="951971"/>
          </a:xfrm>
          <a:prstGeom prst="rect">
            <a:avLst/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cs typeface="Courier New"/>
              </a:rPr>
              <a:t>Provide access to an inner object’s property by defining a new property for the component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20426" y="5104408"/>
            <a:ext cx="3150260" cy="330688"/>
          </a:xfrm>
          <a:prstGeom prst="roundRect">
            <a:avLst/>
          </a:prstGeom>
          <a:solidFill>
            <a:srgbClr val="4BACC6">
              <a:lumMod val="20000"/>
              <a:lumOff val="80000"/>
              <a:alpha val="40000"/>
            </a:srgbClr>
          </a:solidFill>
          <a:ln w="9525" cap="flat" cmpd="sng" algn="ctr">
            <a:solidFill>
              <a:schemeClr val="accent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pPr algn="ctr" defTabSz="1172261">
              <a:defRPr/>
            </a:pPr>
            <a:endParaRPr lang="en-US" sz="2300" kern="0">
              <a:solidFill>
                <a:sysClr val="window" lastClr="FFFFFF"/>
              </a:solidFill>
              <a:latin typeface="Calibri"/>
            </a:endParaRPr>
          </a:p>
        </p:txBody>
      </p:sp>
      <p:pic>
        <p:nvPicPr>
          <p:cNvPr id="11" name="Picture 10" descr="C:/Work/Training/Qt/QtQuick/under_construction/courseware/slides/examples/06_custom_components/Extending/Extending.qml - Qt QML View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693" y="2690305"/>
            <a:ext cx="2674203" cy="30310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customItems/extending</a:t>
            </a:r>
            <a:endParaRPr lang="en-US" sz="1400" dirty="0">
              <a:cs typeface="Open Sans Light"/>
            </a:endParaRPr>
          </a:p>
        </p:txBody>
      </p:sp>
      <p:sp>
        <p:nvSpPr>
          <p:cNvPr id="1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737575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Quite often it is actually better to use a </a:t>
            </a:r>
            <a:r>
              <a:rPr lang="en-US" i="1" dirty="0"/>
              <a:t>property alias</a:t>
            </a:r>
          </a:p>
          <a:p>
            <a:pPr lvl="1"/>
            <a:r>
              <a:rPr lang="en-US" dirty="0"/>
              <a:t>Lighter weight, avoids creating/storing new properties</a:t>
            </a:r>
          </a:p>
          <a:p>
            <a:pPr lvl="1"/>
            <a:r>
              <a:rPr lang="en-US" dirty="0"/>
              <a:t>Type automatically determined by the target property</a:t>
            </a:r>
          </a:p>
          <a:p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Alias Example</a:t>
            </a:r>
          </a:p>
        </p:txBody>
      </p:sp>
      <p:pic>
        <p:nvPicPr>
          <p:cNvPr id="5" name="Picture 4" descr="C:/Work/Training/Qt/QtQuick/under_construction/courseware/slides/examples/06_custom_components/Extending/Extending.qml - Qt QML Viewer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527" y="401593"/>
            <a:ext cx="1928431" cy="218573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67227" y="2867336"/>
            <a:ext cx="5281538" cy="3297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b="1" dirty="0">
                <a:solidFill>
                  <a:srgbClr val="008000"/>
                </a:solidFill>
              </a:rPr>
              <a:t>//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008000"/>
                </a:solidFill>
              </a:rPr>
              <a:t>MyButton.qml</a:t>
            </a:r>
            <a:endParaRPr lang="en-US" sz="1300" b="1" dirty="0"/>
          </a:p>
          <a:p>
            <a:r>
              <a:rPr lang="en-US" sz="1300" dirty="0"/>
              <a:t>import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QtQuick</a:t>
            </a:r>
            <a:r>
              <a:rPr lang="en-US" sz="1300" dirty="0"/>
              <a:t> 2.4</a:t>
            </a:r>
          </a:p>
          <a:p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width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100;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height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30; </a:t>
            </a:r>
            <a:r>
              <a:rPr lang="en-US" sz="1300" dirty="0">
                <a:solidFill>
                  <a:srgbClr val="800000"/>
                </a:solidFill>
              </a:rPr>
              <a:t>radius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10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opacity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0.5;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800000"/>
                </a:solidFill>
              </a:rPr>
              <a:t>color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"yellow"</a:t>
            </a:r>
            <a:r>
              <a:rPr lang="en-US" sz="1300" dirty="0"/>
              <a:t> </a:t>
            </a:r>
          </a:p>
          <a:p>
            <a:r>
              <a:rPr lang="en-US" sz="1300" dirty="0"/>
              <a:t>   </a:t>
            </a:r>
            <a:r>
              <a:rPr lang="en-US" sz="1300" b="1" dirty="0"/>
              <a:t>property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alias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buttonText</a:t>
            </a:r>
            <a:r>
              <a:rPr lang="en-US" sz="1300" b="1" dirty="0"/>
              <a:t>: </a:t>
            </a:r>
            <a:r>
              <a:rPr lang="en-US" sz="1300" b="1" dirty="0" err="1"/>
              <a:t>myText.text</a:t>
            </a:r>
            <a:endParaRPr lang="en-US" sz="1300" b="1" dirty="0"/>
          </a:p>
          <a:p>
            <a:r>
              <a:rPr lang="en-US" sz="1300" dirty="0">
                <a:solidFill>
                  <a:srgbClr val="800080"/>
                </a:solidFill>
              </a:rPr>
              <a:t>   Text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id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myText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anchors.centerIn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   </a:t>
            </a:r>
            <a:r>
              <a:rPr lang="en-US" sz="1300" dirty="0"/>
              <a:t>parent </a:t>
            </a:r>
            <a:r>
              <a:rPr lang="en-US" sz="1300" dirty="0" err="1">
                <a:solidFill>
                  <a:srgbClr val="800000"/>
                </a:solidFill>
              </a:rPr>
              <a:t>font.pixelSize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16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font.bold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true</a:t>
            </a:r>
          </a:p>
          <a:p>
            <a:r>
              <a:rPr lang="en-US" sz="1300" dirty="0"/>
              <a:t>      </a:t>
            </a:r>
            <a:r>
              <a:rPr lang="en-US" sz="1300" b="1" dirty="0">
                <a:solidFill>
                  <a:srgbClr val="800000"/>
                </a:solidFill>
              </a:rPr>
              <a:t>text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"Click me!"</a:t>
            </a:r>
            <a:endParaRPr lang="en-US" sz="1300" b="1" dirty="0"/>
          </a:p>
          <a:p>
            <a:r>
              <a:rPr lang="en-US" sz="1300" dirty="0"/>
              <a:t>   }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r>
              <a:rPr lang="en-US" sz="1300" dirty="0"/>
              <a:t> </a:t>
            </a:r>
          </a:p>
          <a:p>
            <a:r>
              <a:rPr lang="en-US" sz="1300" dirty="0"/>
              <a:t>} </a:t>
            </a:r>
            <a:endParaRPr lang="fi-FI" sz="1300" b="1" dirty="0">
              <a:solidFill>
                <a:srgbClr val="0000FF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239233" y="2867338"/>
            <a:ext cx="5276481" cy="2006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// ...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MyButton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anchors.centerIn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parent</a:t>
            </a:r>
          </a:p>
          <a:p>
            <a:r>
              <a:rPr lang="en-US" sz="1300" b="1" dirty="0"/>
              <a:t>      </a:t>
            </a:r>
            <a:r>
              <a:rPr lang="en-US" sz="1300" b="1" dirty="0" err="1"/>
              <a:t>buttonText</a:t>
            </a:r>
            <a:r>
              <a:rPr lang="en-US" sz="1300" b="1" dirty="0"/>
              <a:t>: </a:t>
            </a:r>
            <a:r>
              <a:rPr lang="en-US" sz="1300" b="1" dirty="0">
                <a:solidFill>
                  <a:srgbClr val="008000"/>
                </a:solidFill>
              </a:rPr>
              <a:t>"</a:t>
            </a:r>
            <a:r>
              <a:rPr lang="en-US" sz="1300" b="1" dirty="0" err="1">
                <a:solidFill>
                  <a:srgbClr val="008000"/>
                </a:solidFill>
              </a:rPr>
              <a:t>Cowabunga</a:t>
            </a:r>
            <a:r>
              <a:rPr lang="en-US" sz="1300" b="1" dirty="0">
                <a:solidFill>
                  <a:srgbClr val="008000"/>
                </a:solidFill>
              </a:rPr>
              <a:t>!"</a:t>
            </a:r>
            <a:r>
              <a:rPr lang="en-US" sz="1300" b="1" dirty="0"/>
              <a:t>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// ...</a:t>
            </a:r>
            <a:r>
              <a:rPr lang="en-US" sz="1300" dirty="0"/>
              <a:t> </a:t>
            </a:r>
          </a:p>
          <a:p>
            <a:r>
              <a:rPr lang="en-US" sz="1300" dirty="0"/>
              <a:t>}</a:t>
            </a:r>
            <a:endParaRPr lang="fi-FI" sz="1300" b="1" dirty="0">
              <a:solidFill>
                <a:srgbClr val="0000FF"/>
              </a:solidFill>
            </a:endParaRP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749083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Aliases can only be activated/used once the component specifying them is completed</a:t>
            </a:r>
          </a:p>
          <a:p>
            <a:pPr lvl="1"/>
            <a:r>
              <a:rPr lang="en-US" dirty="0"/>
              <a:t>Cannot use the alias inside the component itself!</a:t>
            </a:r>
          </a:p>
          <a:p>
            <a:pPr lvl="1"/>
            <a:r>
              <a:rPr lang="en-US" dirty="0"/>
              <a:t>An alias cannot refer to another alias in the same component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Property Aliases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24380" y="3050215"/>
            <a:ext cx="8075021" cy="2006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b="1" dirty="0">
                <a:solidFill>
                  <a:srgbClr val="008000"/>
                </a:solidFill>
              </a:rPr>
              <a:t>//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Does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NOT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work: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/>
              <a:t>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alias </a:t>
            </a:r>
            <a:r>
              <a:rPr lang="en-US" dirty="0" err="1"/>
              <a:t>innerColor</a:t>
            </a:r>
            <a:r>
              <a:rPr lang="en-US" dirty="0"/>
              <a:t>: </a:t>
            </a:r>
            <a:r>
              <a:rPr lang="en-US" dirty="0" err="1"/>
              <a:t>innerRect.color</a:t>
            </a:r>
            <a:r>
              <a:rPr lang="en-US" dirty="0"/>
              <a:t> </a:t>
            </a:r>
          </a:p>
          <a:p>
            <a:r>
              <a:rPr lang="en-US" b="1" dirty="0" err="1">
                <a:solidFill>
                  <a:srgbClr val="800000"/>
                </a:solidFill>
              </a:rPr>
              <a:t>innerColor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"black"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endParaRPr lang="en-US" dirty="0">
              <a:solidFill>
                <a:srgbClr val="C0C0C0"/>
              </a:solidFill>
            </a:endParaRPr>
          </a:p>
          <a:p>
            <a:r>
              <a:rPr lang="en-US" b="1" dirty="0">
                <a:solidFill>
                  <a:srgbClr val="008000"/>
                </a:solidFill>
              </a:rPr>
              <a:t>//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...and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neither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does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this: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/>
              <a:t>id: root </a:t>
            </a:r>
          </a:p>
          <a:p>
            <a:r>
              <a:rPr lang="en-US" dirty="0"/>
              <a:t>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alias </a:t>
            </a:r>
            <a:r>
              <a:rPr lang="en-US" dirty="0" err="1"/>
              <a:t>innerColor</a:t>
            </a:r>
            <a:r>
              <a:rPr lang="en-US" dirty="0"/>
              <a:t>: </a:t>
            </a:r>
            <a:r>
              <a:rPr lang="en-US" dirty="0" err="1"/>
              <a:t>innerRect.color</a:t>
            </a:r>
            <a:r>
              <a:rPr lang="en-US" dirty="0"/>
              <a:t> </a:t>
            </a:r>
          </a:p>
          <a:p>
            <a:r>
              <a:rPr lang="en-US" b="1" dirty="0"/>
              <a:t>property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alias innerColor2: </a:t>
            </a:r>
            <a:r>
              <a:rPr lang="en-US" b="1" dirty="0" err="1"/>
              <a:t>root.innerColor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endParaRPr lang="fi-FI" b="1" dirty="0">
              <a:solidFill>
                <a:srgbClr val="0000FF"/>
              </a:solidFill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02566016"/>
      </p:ext>
    </p:extLst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Despite the limitation, property aliases are very flexible</a:t>
            </a:r>
          </a:p>
          <a:p>
            <a:pPr lvl="1"/>
            <a:r>
              <a:rPr lang="en-US" dirty="0"/>
              <a:t>You can e.g. hide another property altogether with an alias!</a:t>
            </a:r>
          </a:p>
          <a:p>
            <a:r>
              <a:rPr lang="en-US" dirty="0"/>
              <a:t>In the example below: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mainRect</a:t>
            </a:r>
            <a:r>
              <a:rPr lang="en-US" dirty="0" err="1"/>
              <a:t>’s</a:t>
            </a:r>
            <a:r>
              <a:rPr lang="en-US" dirty="0"/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dirty="0"/>
              <a:t> cannot be changed from outside the component</a:t>
            </a:r>
          </a:p>
          <a:p>
            <a:pPr lvl="1"/>
            <a:r>
              <a:rPr lang="en-US" dirty="0"/>
              <a:t>What actually changes is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innerRect</a:t>
            </a:r>
            <a:r>
              <a:rPr lang="en-US" dirty="0" err="1"/>
              <a:t>’s</a:t>
            </a:r>
            <a:r>
              <a:rPr lang="en-US" dirty="0"/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color</a:t>
            </a:r>
            <a:endParaRPr lang="en-US" dirty="0"/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Notes on Property </a:t>
            </a:r>
            <a:r>
              <a:rPr lang="fi-FI" dirty="0" err="1"/>
              <a:t>Aliases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21236" y="3573017"/>
            <a:ext cx="6978520" cy="2598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/>
              <a:t> { </a:t>
            </a:r>
          </a:p>
          <a:p>
            <a:r>
              <a:rPr lang="en-US" dirty="0"/>
              <a:t>    id: </a:t>
            </a:r>
            <a:r>
              <a:rPr lang="en-US" dirty="0" err="1"/>
              <a:t>mainRect</a:t>
            </a:r>
            <a:r>
              <a:rPr lang="en-US" dirty="0"/>
              <a:t> </a:t>
            </a:r>
          </a:p>
          <a:p>
            <a:r>
              <a:rPr lang="en-US" b="1" dirty="0">
                <a:solidFill>
                  <a:srgbClr val="C0C0C0"/>
                </a:solidFill>
              </a:rPr>
              <a:t>    </a:t>
            </a:r>
            <a:r>
              <a:rPr lang="en-US" b="1" dirty="0"/>
              <a:t>property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alias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color: </a:t>
            </a:r>
            <a:r>
              <a:rPr lang="en-US" b="1" dirty="0" err="1"/>
              <a:t>innerRect.color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b="1" dirty="0">
                <a:solidFill>
                  <a:srgbClr val="800000"/>
                </a:solidFill>
              </a:rPr>
              <a:t>color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"red” // No effect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/>
              <a:t>    width: 100; height: 100 </a:t>
            </a:r>
          </a:p>
          <a:p>
            <a:endParaRPr lang="en-US" dirty="0">
              <a:solidFill>
                <a:srgbClr val="C0C0C0"/>
              </a:solidFill>
            </a:endParaRPr>
          </a:p>
          <a:p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/>
              <a:t>        id: </a:t>
            </a:r>
            <a:r>
              <a:rPr lang="en-US" dirty="0" err="1"/>
              <a:t>innerRect</a:t>
            </a:r>
            <a:r>
              <a:rPr lang="en-US" dirty="0"/>
              <a:t> </a:t>
            </a:r>
          </a:p>
          <a:p>
            <a:r>
              <a:rPr lang="en-US" dirty="0"/>
              <a:t>        width: 50; height: 50 </a:t>
            </a:r>
          </a:p>
          <a:p>
            <a:r>
              <a:rPr lang="en-US" b="1" dirty="0"/>
              <a:t>        color: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"black"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/>
              <a:t>    } </a:t>
            </a:r>
          </a:p>
          <a:p>
            <a:r>
              <a:rPr lang="en-US" dirty="0"/>
              <a:t>} </a:t>
            </a:r>
            <a:endParaRPr lang="fi-FI" b="1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76514259"/>
      </p:ext>
    </p:extLst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property automatically has a special signal for informing when the property’s value changes</a:t>
            </a:r>
          </a:p>
          <a:p>
            <a:pPr lvl="1"/>
            <a:r>
              <a:rPr lang="en-US" dirty="0"/>
              <a:t>Even custom properties</a:t>
            </a:r>
          </a:p>
          <a:p>
            <a:pPr lvl="1"/>
            <a:r>
              <a:rPr lang="en-US" i="1" dirty="0"/>
              <a:t>Use this mechanism when simple property bindings are not sufficient</a:t>
            </a:r>
          </a:p>
          <a:p>
            <a:pPr lvl="1"/>
            <a:r>
              <a:rPr lang="en-US" dirty="0"/>
              <a:t>For example, when you have to perform multiple steps upon reacting to a property change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Change Signals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43041" y="3501009"/>
            <a:ext cx="10296007" cy="273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b="1" dirty="0"/>
              <a:t>   width: 30 </a:t>
            </a:r>
          </a:p>
          <a:p>
            <a:r>
              <a:rPr lang="en-US" b="1" dirty="0">
                <a:solidFill>
                  <a:srgbClr val="C0C0C0"/>
                </a:solidFill>
              </a:rPr>
              <a:t>   </a:t>
            </a:r>
            <a:r>
              <a:rPr lang="en-US" b="1" dirty="0"/>
              <a:t>property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/>
              <a:t>string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 err="1"/>
              <a:t>myCustomProperty</a:t>
            </a:r>
            <a:r>
              <a:rPr lang="en-US" b="1" dirty="0"/>
              <a:t>:</a:t>
            </a:r>
            <a:r>
              <a:rPr lang="en-US" b="1" dirty="0">
                <a:solidFill>
                  <a:srgbClr val="C0C0C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"Hello!"</a:t>
            </a:r>
            <a:r>
              <a:rPr lang="en-US" b="1" dirty="0">
                <a:solidFill>
                  <a:srgbClr val="C0C0C0"/>
                </a:solidFill>
              </a:rPr>
              <a:t> </a:t>
            </a:r>
          </a:p>
          <a:p>
            <a:endParaRPr lang="en-US" dirty="0">
              <a:solidFill>
                <a:srgbClr val="C0C0C0"/>
              </a:solidFill>
            </a:endParaRPr>
          </a:p>
          <a:p>
            <a:r>
              <a:rPr lang="en-US" dirty="0">
                <a:solidFill>
                  <a:srgbClr val="C0C0C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Notice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naming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of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signal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handlers: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on&lt;</a:t>
            </a:r>
            <a:r>
              <a:rPr lang="en-US" dirty="0" err="1">
                <a:solidFill>
                  <a:srgbClr val="008000"/>
                </a:solidFill>
              </a:rPr>
              <a:t>PropertyName</a:t>
            </a:r>
            <a:r>
              <a:rPr lang="en-US" dirty="0">
                <a:solidFill>
                  <a:srgbClr val="008000"/>
                </a:solidFill>
              </a:rPr>
              <a:t>&gt;Changed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dirty="0">
                <a:solidFill>
                  <a:srgbClr val="C0C0C0"/>
                </a:solidFill>
              </a:rPr>
              <a:t>   </a:t>
            </a:r>
            <a:r>
              <a:rPr lang="en-US" b="1" dirty="0" err="1">
                <a:solidFill>
                  <a:srgbClr val="800000"/>
                </a:solidFill>
              </a:rPr>
              <a:t>onWidthChanged</a:t>
            </a:r>
            <a:r>
              <a:rPr lang="en-US" b="1" dirty="0"/>
              <a:t>:</a:t>
            </a:r>
            <a:r>
              <a:rPr lang="en-US" dirty="0"/>
              <a:t> { </a:t>
            </a:r>
          </a:p>
          <a:p>
            <a:r>
              <a:rPr lang="en-US" dirty="0"/>
              <a:t>      </a:t>
            </a:r>
            <a:r>
              <a:rPr lang="en-US" dirty="0" err="1"/>
              <a:t>console.debug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width: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 + width);</a:t>
            </a:r>
            <a:endParaRPr lang="en-US" dirty="0">
              <a:solidFill>
                <a:srgbClr val="C0C0C0"/>
              </a:solidFill>
            </a:endParaRPr>
          </a:p>
          <a:p>
            <a:r>
              <a:rPr lang="en-US" dirty="0"/>
              <a:t>   } </a:t>
            </a:r>
          </a:p>
          <a:p>
            <a:r>
              <a:rPr lang="en-US" dirty="0">
                <a:solidFill>
                  <a:srgbClr val="C0C0C0"/>
                </a:solidFill>
              </a:rPr>
              <a:t>   </a:t>
            </a:r>
            <a:r>
              <a:rPr lang="en-US" b="1" dirty="0" err="1">
                <a:solidFill>
                  <a:srgbClr val="800000"/>
                </a:solidFill>
              </a:rPr>
              <a:t>onMyCustomPropertyChanged</a:t>
            </a:r>
            <a:r>
              <a:rPr lang="en-US" b="1" dirty="0"/>
              <a:t>:</a:t>
            </a:r>
            <a:r>
              <a:rPr lang="en-US" dirty="0"/>
              <a:t> { </a:t>
            </a:r>
          </a:p>
          <a:p>
            <a:r>
              <a:rPr lang="en-US" dirty="0"/>
              <a:t>      console.log(</a:t>
            </a:r>
            <a:r>
              <a:rPr lang="en-US" dirty="0">
                <a:solidFill>
                  <a:srgbClr val="008000"/>
                </a:solidFill>
              </a:rPr>
              <a:t>"New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custom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value:”</a:t>
            </a:r>
            <a:r>
              <a:rPr lang="en-US" dirty="0"/>
              <a:t>, </a:t>
            </a:r>
            <a:r>
              <a:rPr lang="en-US" dirty="0" err="1"/>
              <a:t>myCustomProperty</a:t>
            </a:r>
            <a:r>
              <a:rPr lang="en-US" dirty="0"/>
              <a:t>);</a:t>
            </a:r>
          </a:p>
          <a:p>
            <a:r>
              <a:rPr lang="en-US" dirty="0"/>
              <a:t>   } </a:t>
            </a:r>
          </a:p>
          <a:p>
            <a:r>
              <a:rPr lang="en-US" dirty="0"/>
              <a:t>}</a:t>
            </a:r>
            <a:endParaRPr lang="fi-FI" b="1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38997471"/>
      </p:ext>
    </p:extLst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saw earlier various signals used in existing QML types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MouseArea.onClicked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Timer.onTriggered</a:t>
            </a:r>
            <a:r>
              <a:rPr lang="en-US" dirty="0">
                <a:latin typeface="Courier New" pitchFamily="49" charset="0"/>
              </a:rPr>
              <a:t>, …</a:t>
            </a:r>
          </a:p>
          <a:p>
            <a:endParaRPr lang="en-US" dirty="0"/>
          </a:p>
          <a:p>
            <a:r>
              <a:rPr lang="en-US" dirty="0"/>
              <a:t>Custom signals can be defined as well</a:t>
            </a:r>
          </a:p>
          <a:p>
            <a:pPr lvl="1"/>
            <a:r>
              <a:rPr lang="en-US" dirty="0"/>
              <a:t>Can be used within QML</a:t>
            </a:r>
          </a:p>
          <a:p>
            <a:pPr lvl="1"/>
            <a:r>
              <a:rPr lang="en-US" dirty="0"/>
              <a:t>Also appear as regular Qt signals in the C++ side!</a:t>
            </a:r>
          </a:p>
          <a:p>
            <a:pPr lvl="1"/>
            <a:r>
              <a:rPr lang="en-US" dirty="0"/>
              <a:t>Signals can have arguments (of the QML types shown earlier)</a:t>
            </a:r>
          </a:p>
          <a:p>
            <a:pPr lvl="2"/>
            <a:r>
              <a:rPr lang="en-US" dirty="0">
                <a:latin typeface="Courier New" pitchFamily="49" charset="0"/>
                <a:cs typeface="Courier New" pitchFamily="49" charset="0"/>
              </a:rPr>
              <a:t>signal checked(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checkValue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2"/>
            <a:r>
              <a:rPr lang="en-US" dirty="0"/>
              <a:t>handled by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onChecked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/>
              <a:t>argument passed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checkValue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>
                <a:latin typeface="+mn-lt"/>
                <a:cs typeface="Courier New" pitchFamily="49" charset="0"/>
              </a:rPr>
              <a:t>For non-registered types, use </a:t>
            </a:r>
            <a:r>
              <a:rPr lang="en-US" dirty="0" err="1">
                <a:latin typeface="Courier New"/>
                <a:cs typeface="Courier New"/>
              </a:rPr>
              <a:t>var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Signals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2678890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QML:</a:t>
            </a:r>
            <a:r>
              <a:rPr lang="en-US" dirty="0"/>
              <a:t> [”Qt Meta-Object Language”]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Declarative language for defining the GUI building blocks (Qt Quick items or just items), their properties and behavior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QML types may be non-visual as well (an item model, for example)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Imperative language used is JavaScript or C++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Interpreted at runtime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Compiled to byte code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Can be compiled to C++ in Qt Enterprise Edition since Qt 5.3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language and engine infrastructure defined in </a:t>
            </a:r>
            <a:r>
              <a:rPr lang="en-US" dirty="0" err="1"/>
              <a:t>QtQml</a:t>
            </a:r>
            <a:r>
              <a:rPr lang="en-US" dirty="0"/>
              <a:t> module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b="1" dirty="0" err="1"/>
              <a:t>QtQuick</a:t>
            </a:r>
            <a:endParaRPr lang="en-US" b="1" dirty="0"/>
          </a:p>
          <a:p>
            <a:pPr lvl="1">
              <a:lnSpc>
                <a:spcPct val="90000"/>
              </a:lnSpc>
            </a:pPr>
            <a:r>
              <a:rPr lang="en-US" dirty="0"/>
              <a:t>Contains the QML runtime environment (QML types defined in C++)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Provides facilities for embedding QML content into Qt/C++ applications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Implements all the necessary QML </a:t>
            </a:r>
            <a:r>
              <a:rPr lang="en-US" dirty="0">
                <a:sym typeface="Wingdings" pitchFamily="2" charset="2"/>
              </a:rPr>
              <a:t></a:t>
            </a:r>
            <a:r>
              <a:rPr lang="en-US" dirty="0"/>
              <a:t> Qt/C++ bindings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QtQuick</a:t>
            </a:r>
            <a:r>
              <a:rPr lang="en-US" dirty="0"/>
              <a:t> and QML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329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66616795"/>
      </p:ext>
    </p:extLst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4235048" y="2781148"/>
            <a:ext cx="7447230" cy="3456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  <a:endParaRPr lang="fi-FI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MyButton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anchors.centerIn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parent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buttonText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 err="1">
                <a:solidFill>
                  <a:srgbClr val="008000"/>
                </a:solidFill>
              </a:rPr>
              <a:t>Cowabunga</a:t>
            </a:r>
            <a:r>
              <a:rPr lang="en-US" sz="1300" dirty="0">
                <a:solidFill>
                  <a:srgbClr val="008000"/>
                </a:solidFill>
              </a:rPr>
              <a:t>!"</a:t>
            </a:r>
            <a:r>
              <a:rPr lang="en-US" sz="1300" dirty="0"/>
              <a:t>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</a:t>
            </a:r>
            <a:r>
              <a:rPr lang="en-US" sz="1300" b="1" dirty="0" err="1">
                <a:solidFill>
                  <a:srgbClr val="800000"/>
                </a:solidFill>
              </a:rPr>
              <a:t>onButtonClicked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console.log(</a:t>
            </a:r>
            <a:r>
              <a:rPr lang="en-US" sz="1300" b="1" dirty="0">
                <a:solidFill>
                  <a:srgbClr val="008000"/>
                </a:solidFill>
              </a:rPr>
              <a:t>"Center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button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clicked!"</a:t>
            </a:r>
            <a:r>
              <a:rPr lang="en-US" sz="1300" b="1" dirty="0"/>
              <a:t>);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MyButton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anchors.top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parent.top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anchors.horizontalCenter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parent.horizontalCenter</a:t>
            </a:r>
            <a:r>
              <a:rPr lang="en-US" sz="1300" dirty="0"/>
              <a:t>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</a:t>
            </a:r>
            <a:r>
              <a:rPr lang="en-US" sz="1300" b="1" dirty="0" err="1">
                <a:solidFill>
                  <a:srgbClr val="800000"/>
                </a:solidFill>
              </a:rPr>
              <a:t>onButtonClicked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console.log(</a:t>
            </a:r>
            <a:r>
              <a:rPr lang="en-US" sz="1300" b="1" dirty="0">
                <a:solidFill>
                  <a:srgbClr val="008000"/>
                </a:solidFill>
              </a:rPr>
              <a:t>"Top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button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clicked!"</a:t>
            </a:r>
            <a:r>
              <a:rPr lang="en-US" sz="1300" b="1" dirty="0"/>
              <a:t>);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MyButton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</a:t>
            </a:r>
            <a:r>
              <a:rPr lang="en-US" sz="1300" dirty="0" err="1">
                <a:solidFill>
                  <a:srgbClr val="800000"/>
                </a:solidFill>
              </a:rPr>
              <a:t>anchors.bottom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parent.bottom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 </a:t>
            </a:r>
            <a:r>
              <a:rPr lang="en-US" sz="1300" dirty="0" err="1">
                <a:solidFill>
                  <a:srgbClr val="800000"/>
                </a:solidFill>
              </a:rPr>
              <a:t>anchors.horizontalCenter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parent.horizontalCenter</a:t>
            </a:r>
            <a:r>
              <a:rPr lang="en-US" sz="1300" dirty="0"/>
              <a:t> </a:t>
            </a:r>
          </a:p>
          <a:p>
            <a:r>
              <a:rPr lang="en-US" sz="1300" b="1" dirty="0">
                <a:solidFill>
                  <a:srgbClr val="800000"/>
                </a:solidFill>
              </a:rPr>
              <a:t>       </a:t>
            </a:r>
            <a:r>
              <a:rPr lang="en-US" sz="1300" b="1" dirty="0" err="1">
                <a:solidFill>
                  <a:srgbClr val="800000"/>
                </a:solidFill>
              </a:rPr>
              <a:t>onButtonClicked</a:t>
            </a:r>
            <a:r>
              <a:rPr lang="en-US" sz="1300" b="1" dirty="0"/>
              <a:t>: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console.log(</a:t>
            </a:r>
            <a:r>
              <a:rPr lang="en-US" sz="1300" b="1" dirty="0">
                <a:solidFill>
                  <a:srgbClr val="008000"/>
                </a:solidFill>
              </a:rPr>
              <a:t>"Bottom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button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clicked!"</a:t>
            </a:r>
            <a:r>
              <a:rPr lang="en-US" sz="1300" b="1" dirty="0"/>
              <a:t>);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/>
              <a:t>} </a:t>
            </a:r>
            <a:endParaRPr lang="fi-FI" sz="1300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7680" y="1271413"/>
            <a:ext cx="3353136" cy="24456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b="1" dirty="0">
                <a:solidFill>
                  <a:srgbClr val="008000"/>
                </a:solidFill>
              </a:rPr>
              <a:t>//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>
                <a:solidFill>
                  <a:srgbClr val="008000"/>
                </a:solidFill>
              </a:rPr>
              <a:t>MyButton.qml</a:t>
            </a:r>
            <a:r>
              <a:rPr lang="en-US" sz="1300" b="1" dirty="0">
                <a:solidFill>
                  <a:srgbClr val="008000"/>
                </a:solidFill>
              </a:rPr>
              <a:t>:</a:t>
            </a:r>
            <a:endParaRPr lang="en-US" sz="1300" b="1" dirty="0"/>
          </a:p>
          <a:p>
            <a:r>
              <a:rPr lang="en-US" sz="1300" dirty="0"/>
              <a:t>import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 err="1"/>
              <a:t>QtQuick</a:t>
            </a:r>
            <a:r>
              <a:rPr lang="en-US" sz="1300" dirty="0"/>
              <a:t> 2.4</a:t>
            </a:r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b="1" dirty="0"/>
              <a:t>   signal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 err="1"/>
              <a:t>buttonClicked</a:t>
            </a:r>
            <a:r>
              <a:rPr lang="en-US" sz="1300" b="1" dirty="0"/>
              <a:t>() 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...</a:t>
            </a:r>
            <a:endParaRPr lang="fi-FI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   </a:t>
            </a:r>
            <a:r>
              <a:rPr lang="en-US" sz="1300" dirty="0" err="1">
                <a:solidFill>
                  <a:srgbClr val="800080"/>
                </a:solidFill>
              </a:rPr>
              <a:t>MouseArea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anchors.fill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parent </a:t>
            </a: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 err="1">
                <a:solidFill>
                  <a:srgbClr val="800000"/>
                </a:solidFill>
              </a:rPr>
              <a:t>onClicked</a:t>
            </a:r>
            <a:r>
              <a:rPr lang="en-US" sz="1300" dirty="0"/>
              <a:t>: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</a:p>
          <a:p>
            <a:r>
              <a:rPr lang="en-US" sz="1300" b="1" dirty="0"/>
              <a:t>         </a:t>
            </a:r>
            <a:r>
              <a:rPr lang="en-US" sz="1300" b="1" dirty="0" err="1"/>
              <a:t>buttonClicked</a:t>
            </a:r>
            <a:r>
              <a:rPr lang="en-US" sz="1300" b="1" dirty="0"/>
              <a:t>(); </a:t>
            </a:r>
          </a:p>
          <a:p>
            <a:r>
              <a:rPr lang="en-US" sz="1300" dirty="0"/>
              <a:t>      }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/>
              <a:t>} </a:t>
            </a:r>
            <a:endParaRPr lang="fi-FI" sz="1300" b="1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Signals Example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5950434" y="1159684"/>
            <a:ext cx="5351767" cy="541124"/>
          </a:xfrm>
          <a:prstGeom prst="borderCallout1">
            <a:avLst>
              <a:gd name="adj1" fmla="val 43356"/>
              <a:gd name="adj2" fmla="val -268"/>
              <a:gd name="adj3" fmla="val 147613"/>
              <a:gd name="adj4" fmla="val -48921"/>
            </a:avLst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MyButton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emits a signal when it is clicked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5927446" y="1828374"/>
            <a:ext cx="5351767" cy="736530"/>
          </a:xfrm>
          <a:prstGeom prst="borderCallout1">
            <a:avLst>
              <a:gd name="adj1" fmla="val 96486"/>
              <a:gd name="adj2" fmla="val 56235"/>
              <a:gd name="adj3" fmla="val 236612"/>
              <a:gd name="adj4" fmla="val 30380"/>
            </a:avLst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Notice the naming convention on the signal handler: </a:t>
            </a:r>
            <a:r>
              <a:rPr lang="en-US" kern="0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onButtonClicked</a:t>
            </a:r>
            <a:endParaRPr lang="en-US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724972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JavaScript methods can be added to existing types</a:t>
            </a:r>
          </a:p>
          <a:p>
            <a:pPr lvl="1"/>
            <a:r>
              <a:rPr lang="en-US" dirty="0"/>
              <a:t>Usable from QML directly as is, and from C++ as slot functions</a:t>
            </a:r>
          </a:p>
          <a:p>
            <a:pPr lvl="1"/>
            <a:r>
              <a:rPr lang="en-US" b="1" i="1" dirty="0"/>
              <a:t>Note:</a:t>
            </a:r>
            <a:r>
              <a:rPr lang="en-US" dirty="0"/>
              <a:t> use property bindings instead of methods if you can!</a:t>
            </a:r>
            <a:endParaRPr lang="en-US" sz="2300" dirty="0"/>
          </a:p>
          <a:p>
            <a:r>
              <a:rPr lang="en-US" dirty="0"/>
              <a:t>Methods can have un-typed parameters</a:t>
            </a:r>
          </a:p>
          <a:p>
            <a:pPr lvl="1"/>
            <a:r>
              <a:rPr lang="en-US" dirty="0"/>
              <a:t>Because JavaScript itself is dynamically typed</a:t>
            </a:r>
          </a:p>
          <a:p>
            <a:pPr lvl="1"/>
            <a:r>
              <a:rPr lang="en-US" dirty="0"/>
              <a:t>In C++ the parameter type is </a:t>
            </a:r>
            <a:r>
              <a:rPr lang="en-US" dirty="0" err="1">
                <a:latin typeface="Courier New" pitchFamily="49" charset="0"/>
              </a:rPr>
              <a:t>QVariant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Methods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77287" y="3894237"/>
            <a:ext cx="7373867" cy="2105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dirty="0">
                <a:solidFill>
                  <a:srgbClr val="008000"/>
                </a:solidFill>
              </a:rPr>
              <a:t>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Define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a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method for an 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Item</a:t>
            </a:r>
            <a:r>
              <a:rPr lang="en-US" sz="1300" dirty="0"/>
              <a:t> { </a:t>
            </a:r>
          </a:p>
          <a:p>
            <a:r>
              <a:rPr lang="en-US" sz="1300" dirty="0"/>
              <a:t>   id: </a:t>
            </a:r>
            <a:r>
              <a:rPr lang="en-US" sz="1300" dirty="0" err="1"/>
              <a:t>myItem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>
                <a:solidFill>
                  <a:srgbClr val="C0C0C0"/>
                </a:solidFill>
              </a:rPr>
              <a:t>   </a:t>
            </a:r>
            <a:r>
              <a:rPr lang="en-US" sz="1300" dirty="0"/>
              <a:t>function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say(text) { </a:t>
            </a:r>
          </a:p>
          <a:p>
            <a:r>
              <a:rPr lang="en-US" sz="1300" dirty="0"/>
              <a:t>      console.log(</a:t>
            </a:r>
            <a:r>
              <a:rPr lang="en-US" sz="1300" dirty="0">
                <a:solidFill>
                  <a:srgbClr val="008000"/>
                </a:solidFill>
              </a:rPr>
              <a:t>"You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said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”</a:t>
            </a:r>
            <a:r>
              <a:rPr lang="en-US" sz="1300" dirty="0"/>
              <a:t>, text); </a:t>
            </a:r>
          </a:p>
          <a:p>
            <a:r>
              <a:rPr lang="en-US" sz="1300" dirty="0"/>
              <a:t>   } </a:t>
            </a:r>
          </a:p>
          <a:p>
            <a:r>
              <a:rPr lang="en-US" sz="1300" dirty="0"/>
              <a:t>} </a:t>
            </a:r>
          </a:p>
          <a:p>
            <a:endParaRPr lang="en-US" sz="1300" dirty="0">
              <a:solidFill>
                <a:srgbClr val="C0C0C0"/>
              </a:solidFill>
            </a:endParaRPr>
          </a:p>
          <a:p>
            <a:r>
              <a:rPr lang="en-US" sz="1300" dirty="0">
                <a:solidFill>
                  <a:srgbClr val="008000"/>
                </a:solidFill>
              </a:rPr>
              <a:t>//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Use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the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>
                <a:solidFill>
                  <a:srgbClr val="008000"/>
                </a:solidFill>
              </a:rPr>
              <a:t>method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</a:p>
          <a:p>
            <a:r>
              <a:rPr lang="en-US" sz="1300" dirty="0" err="1"/>
              <a:t>myItem.say</a:t>
            </a:r>
            <a:r>
              <a:rPr lang="en-US" sz="1300" dirty="0"/>
              <a:t>(</a:t>
            </a:r>
            <a:r>
              <a:rPr lang="en-US" sz="1300" dirty="0">
                <a:solidFill>
                  <a:srgbClr val="008000"/>
                </a:solidFill>
              </a:rPr>
              <a:t>"</a:t>
            </a:r>
            <a:r>
              <a:rPr lang="en-US" sz="1300" dirty="0" err="1">
                <a:solidFill>
                  <a:srgbClr val="008000"/>
                </a:solidFill>
              </a:rPr>
              <a:t>HelloWorld</a:t>
            </a:r>
            <a:r>
              <a:rPr lang="en-US" sz="1300" dirty="0">
                <a:solidFill>
                  <a:srgbClr val="008000"/>
                </a:solidFill>
              </a:rPr>
              <a:t>!"</a:t>
            </a:r>
            <a:r>
              <a:rPr lang="en-US" sz="1300" dirty="0"/>
              <a:t>);</a:t>
            </a:r>
            <a:endParaRPr lang="fi-FI" sz="1300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12231995"/>
      </p:ext>
    </p:extLst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QML components can be grouped into </a:t>
            </a:r>
            <a:r>
              <a:rPr lang="en-US" i="1" dirty="0"/>
              <a:t>QML modules</a:t>
            </a:r>
          </a:p>
          <a:p>
            <a:pPr lvl="1"/>
            <a:r>
              <a:rPr lang="en-US" dirty="0"/>
              <a:t>The easiest way is to just create a sub-directory containing all the components for the module</a:t>
            </a:r>
          </a:p>
          <a:p>
            <a:pPr lvl="1"/>
            <a:r>
              <a:rPr lang="en-US" dirty="0"/>
              <a:t>These local modules can then be imported in other QML documents: </a:t>
            </a:r>
            <a:r>
              <a:rPr lang="en-US" dirty="0">
                <a:latin typeface="Courier New" pitchFamily="49" charset="0"/>
              </a:rPr>
              <a:t>import ”</a:t>
            </a:r>
            <a:r>
              <a:rPr lang="en-US" dirty="0" err="1">
                <a:latin typeface="Courier New" pitchFamily="49" charset="0"/>
              </a:rPr>
              <a:t>path_to_mymodule</a:t>
            </a:r>
            <a:r>
              <a:rPr lang="en-US" dirty="0">
                <a:latin typeface="Courier New" pitchFamily="49" charset="0"/>
              </a:rPr>
              <a:t>”</a:t>
            </a:r>
          </a:p>
          <a:p>
            <a:pPr lvl="1"/>
            <a:r>
              <a:rPr lang="en-US" dirty="0"/>
              <a:t>The path to the module is relative to the file Importing it</a:t>
            </a:r>
          </a:p>
          <a:p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Modules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3240" y="4859115"/>
            <a:ext cx="4232837" cy="1360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b="1" dirty="0"/>
              <a:t>import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”</a:t>
            </a:r>
            <a:r>
              <a:rPr lang="en-US" sz="1300" b="1" dirty="0" err="1">
                <a:solidFill>
                  <a:srgbClr val="008000"/>
                </a:solidFill>
              </a:rPr>
              <a:t>qrc</a:t>
            </a:r>
            <a:r>
              <a:rPr lang="en-US" sz="1300" b="1" dirty="0">
                <a:solidFill>
                  <a:srgbClr val="008000"/>
                </a:solidFill>
              </a:rPr>
              <a:t>:/components" as Comps</a:t>
            </a:r>
            <a:r>
              <a:rPr lang="en-US" sz="1300" b="1" dirty="0"/>
              <a:t> </a:t>
            </a:r>
          </a:p>
          <a:p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// …</a:t>
            </a:r>
            <a:r>
              <a:rPr lang="en-US" sz="1300" dirty="0"/>
              <a:t> </a:t>
            </a:r>
          </a:p>
          <a:p>
            <a:r>
              <a:rPr lang="en-US" sz="1300" b="1" dirty="0">
                <a:solidFill>
                  <a:srgbClr val="800080"/>
                </a:solidFill>
              </a:rPr>
              <a:t>   </a:t>
            </a:r>
            <a:r>
              <a:rPr lang="en-US" sz="1300" b="1" dirty="0" err="1"/>
              <a:t>Comps.</a:t>
            </a:r>
            <a:r>
              <a:rPr lang="en-US" sz="1300" b="1" dirty="0" err="1">
                <a:solidFill>
                  <a:srgbClr val="800080"/>
                </a:solidFill>
              </a:rPr>
              <a:t>Button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/>
              <a:t>{ </a:t>
            </a:r>
            <a:endParaRPr lang="en-US" sz="1300" b="1" dirty="0">
              <a:solidFill>
                <a:srgbClr val="800000"/>
              </a:solidFill>
            </a:endParaRPr>
          </a:p>
          <a:p>
            <a:r>
              <a:rPr lang="en-US" sz="1300" dirty="0">
                <a:solidFill>
                  <a:srgbClr val="800000"/>
                </a:solidFill>
              </a:rPr>
              <a:t>   </a:t>
            </a:r>
            <a:r>
              <a:rPr lang="en-US" sz="1300" dirty="0">
                <a:solidFill>
                  <a:srgbClr val="008000"/>
                </a:solidFill>
              </a:rPr>
              <a:t>// …</a:t>
            </a:r>
            <a:endParaRPr lang="fi-FI" sz="13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5770" y="3499912"/>
            <a:ext cx="4232837" cy="1360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300" b="1" dirty="0"/>
              <a:t>import</a:t>
            </a:r>
            <a:r>
              <a:rPr lang="en-US" sz="1300" b="1" dirty="0">
                <a:solidFill>
                  <a:srgbClr val="C0C0C0"/>
                </a:solidFill>
              </a:rPr>
              <a:t> </a:t>
            </a:r>
            <a:r>
              <a:rPr lang="en-US" sz="1300" b="1" dirty="0">
                <a:solidFill>
                  <a:srgbClr val="008000"/>
                </a:solidFill>
              </a:rPr>
              <a:t>”</a:t>
            </a:r>
            <a:r>
              <a:rPr lang="en-US" sz="1300" b="1" dirty="0" err="1">
                <a:solidFill>
                  <a:srgbClr val="008000"/>
                </a:solidFill>
              </a:rPr>
              <a:t>qrc</a:t>
            </a:r>
            <a:r>
              <a:rPr lang="en-US" sz="1300" b="1" dirty="0">
                <a:solidFill>
                  <a:srgbClr val="008000"/>
                </a:solidFill>
              </a:rPr>
              <a:t>:/components"</a:t>
            </a:r>
            <a:r>
              <a:rPr lang="en-US" sz="1300" b="1" dirty="0"/>
              <a:t> </a:t>
            </a:r>
          </a:p>
          <a:p>
            <a:endParaRPr lang="en-US" sz="1300" dirty="0">
              <a:solidFill>
                <a:srgbClr val="800080"/>
              </a:solidFill>
            </a:endParaRPr>
          </a:p>
          <a:p>
            <a:r>
              <a:rPr lang="en-US" sz="1300" dirty="0">
                <a:solidFill>
                  <a:srgbClr val="800080"/>
                </a:solidFill>
              </a:rPr>
              <a:t>Rectangle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// …</a:t>
            </a:r>
            <a:r>
              <a:rPr lang="en-US" sz="1300" dirty="0"/>
              <a:t> </a:t>
            </a:r>
          </a:p>
          <a:p>
            <a:r>
              <a:rPr lang="en-US" sz="1300" dirty="0">
                <a:solidFill>
                  <a:srgbClr val="800080"/>
                </a:solidFill>
              </a:rPr>
              <a:t>   Button</a:t>
            </a:r>
            <a:r>
              <a:rPr lang="en-US" sz="1300" dirty="0">
                <a:solidFill>
                  <a:srgbClr val="C0C0C0"/>
                </a:solidFill>
              </a:rPr>
              <a:t> </a:t>
            </a:r>
            <a:r>
              <a:rPr lang="en-US" sz="1300" dirty="0"/>
              <a:t>{ </a:t>
            </a:r>
            <a:endParaRPr lang="en-US" sz="1300" dirty="0">
              <a:solidFill>
                <a:srgbClr val="800000"/>
              </a:solidFill>
            </a:endParaRPr>
          </a:p>
          <a:p>
            <a:r>
              <a:rPr lang="en-US" sz="1300" dirty="0">
                <a:solidFill>
                  <a:srgbClr val="800000"/>
                </a:solidFill>
              </a:rPr>
              <a:t>      </a:t>
            </a:r>
            <a:r>
              <a:rPr lang="en-US" sz="1300" dirty="0">
                <a:solidFill>
                  <a:srgbClr val="008000"/>
                </a:solidFill>
              </a:rPr>
              <a:t>// …</a:t>
            </a:r>
            <a:endParaRPr lang="fi-FI" sz="1300" dirty="0"/>
          </a:p>
        </p:txBody>
      </p:sp>
      <p:sp>
        <p:nvSpPr>
          <p:cNvPr id="8" name="Line Callout 1 7"/>
          <p:cNvSpPr/>
          <p:nvPr/>
        </p:nvSpPr>
        <p:spPr>
          <a:xfrm>
            <a:off x="5533132" y="4576398"/>
            <a:ext cx="5752454" cy="443516"/>
          </a:xfrm>
          <a:prstGeom prst="borderCallout1">
            <a:avLst>
              <a:gd name="adj1" fmla="val 31250"/>
              <a:gd name="adj2" fmla="val -1482"/>
              <a:gd name="adj3" fmla="val -1521"/>
              <a:gd name="adj4" fmla="val -15717"/>
            </a:avLst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b="1" kern="0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main.qml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imports components as is…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5533135" y="5156012"/>
            <a:ext cx="5757344" cy="1097684"/>
          </a:xfrm>
          <a:prstGeom prst="borderCallout1">
            <a:avLst>
              <a:gd name="adj1" fmla="val 31250"/>
              <a:gd name="adj2" fmla="val -1482"/>
              <a:gd name="adj3" fmla="val 22262"/>
              <a:gd name="adj4" fmla="val -14106"/>
            </a:avLst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… or into a namespace (e.g. if there is a danger of name clashes when importing multiple modules)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736" y="3145073"/>
            <a:ext cx="2354198" cy="1356371"/>
          </a:xfrm>
          <a:prstGeom prst="rect">
            <a:avLst/>
          </a:prstGeom>
        </p:spPr>
      </p:pic>
      <p:sp>
        <p:nvSpPr>
          <p:cNvPr id="11" name="Line Callout 1 10"/>
          <p:cNvSpPr/>
          <p:nvPr/>
        </p:nvSpPr>
        <p:spPr>
          <a:xfrm>
            <a:off x="9128379" y="3328206"/>
            <a:ext cx="2737163" cy="987520"/>
          </a:xfrm>
          <a:prstGeom prst="borderCallout1">
            <a:avLst>
              <a:gd name="adj1" fmla="val 31250"/>
              <a:gd name="adj2" fmla="val -1482"/>
              <a:gd name="adj3" fmla="val 34571"/>
              <a:gd name="adj4" fmla="val -26758"/>
            </a:avLst>
          </a:prstGeom>
          <a:gradFill rotWithShape="1">
            <a:gsLst>
              <a:gs pos="0">
                <a:srgbClr val="86BC25"/>
              </a:gs>
              <a:gs pos="100000">
                <a:srgbClr val="4F81BD">
                  <a:tint val="50000"/>
                  <a:shade val="100000"/>
                  <a:satMod val="350000"/>
                  <a:lumMod val="0"/>
                  <a:lumOff val="100000"/>
                </a:srgbClr>
              </a:gs>
            </a:gsLst>
            <a:lin ang="16200000" scaled="0"/>
          </a:gradFill>
          <a:ln w="25400" cap="flat" cmpd="sng" algn="ctr">
            <a:solidFill>
              <a:srgbClr val="86BC25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7226" tIns="58613" rIns="117226" bIns="58613" rtlCol="0" anchor="ctr"/>
          <a:lstStyle/>
          <a:p>
            <a:r>
              <a:rPr lang="en-US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Button</a:t>
            </a:r>
            <a:r>
              <a:rPr lang="en-US" kern="0" dirty="0">
                <a:solidFill>
                  <a:sysClr val="windowText" lastClr="000000"/>
                </a:solidFill>
                <a:latin typeface="Open Sans Light"/>
                <a:cs typeface="Open Sans Light"/>
              </a:rPr>
              <a:t> </a:t>
            </a:r>
            <a:r>
              <a:rPr lang="en-US" kern="0" dirty="0">
                <a:solidFill>
                  <a:sysClr val="windowText" lastClr="000000"/>
                </a:solidFill>
                <a:cs typeface="Open Sans Light"/>
              </a:rPr>
              <a:t>placed in a subfolder (possibly along with other components)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customItems/modules</a:t>
            </a:r>
            <a:endParaRPr lang="en-US" sz="1400" dirty="0">
              <a:cs typeface="Open Sans Ligh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011591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directory called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LineEdit</a:t>
            </a:r>
            <a:r>
              <a:rPr lang="en-US" dirty="0"/>
              <a:t> containing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LineEdit-1.0.qml </a:t>
            </a:r>
            <a:r>
              <a:rPr lang="en-US" dirty="0"/>
              <a:t>– implementation of the custom item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LineEdit-1.1.qml </a:t>
            </a:r>
            <a:r>
              <a:rPr lang="en-US" dirty="0"/>
              <a:t>– another version of the custom item</a:t>
            </a:r>
          </a:p>
          <a:p>
            <a:pPr lvl="1"/>
            <a:r>
              <a:rPr lang="en-US" b="1" dirty="0" err="1"/>
              <a:t>qmldir</a:t>
            </a:r>
            <a:r>
              <a:rPr lang="en-US" dirty="0"/>
              <a:t> – version information for the module</a:t>
            </a:r>
          </a:p>
          <a:p>
            <a:r>
              <a:rPr lang="en-US" dirty="0"/>
              <a:t>The </a:t>
            </a:r>
            <a:r>
              <a:rPr lang="en-US" b="1" dirty="0" err="1"/>
              <a:t>qmldir</a:t>
            </a:r>
            <a:r>
              <a:rPr lang="en-US" dirty="0"/>
              <a:t> file contains information about each version: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LineEdit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1.0 LineEdit-1.0.qml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LineEdit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1.1 LineEdit-1.1.qml</a:t>
            </a:r>
          </a:p>
          <a:p>
            <a:pPr lvl="1"/>
            <a:r>
              <a:rPr lang="en-US" dirty="0"/>
              <a:t>Describes the name of the item exported by the module</a:t>
            </a:r>
          </a:p>
          <a:p>
            <a:pPr lvl="1"/>
            <a:r>
              <a:rPr lang="en-US" dirty="0"/>
              <a:t>Relates a version number to the file containing the implementation</a:t>
            </a:r>
          </a:p>
          <a:p>
            <a:r>
              <a:rPr lang="en-US" dirty="0"/>
              <a:t>Now explicitly import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LineEdit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Using a relative path and a version number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LineEdit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1.0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import “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qrc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LineEdit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” 1.1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import “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qrc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TheQtCompany.LineEdit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” 1.0</a:t>
            </a:r>
          </a:p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Versions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208" y="3068961"/>
            <a:ext cx="3553502" cy="11212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fi-FI" sz="1400" dirty="0" err="1">
                <a:cs typeface="Open Sans Light"/>
              </a:rPr>
              <a:t>customItems/versions</a:t>
            </a:r>
            <a:endParaRPr lang="en-US" sz="1400" dirty="0">
              <a:cs typeface="Open Sans Light"/>
            </a:endParaRP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21288990"/>
      </p:ext>
    </p:extLst>
  </p:cSld>
  <p:clrMapOvr>
    <a:masterClrMapping/>
  </p:clrMapOvr>
  <p:transition spd="med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also import modules from outside your project</a:t>
            </a:r>
          </a:p>
          <a:p>
            <a:endParaRPr lang="en-US" dirty="0"/>
          </a:p>
          <a:p>
            <a:r>
              <a:rPr lang="en-US" dirty="0"/>
              <a:t>Must use an unquoted URI with a version number for locally installed modules</a:t>
            </a:r>
          </a:p>
          <a:p>
            <a:pPr lvl="1"/>
            <a:r>
              <a:rPr lang="en-US" dirty="0">
                <a:latin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</a:rPr>
              <a:t>com.digia.SomeStuff</a:t>
            </a:r>
            <a:r>
              <a:rPr lang="en-US" dirty="0">
                <a:latin typeface="Courier New" pitchFamily="49" charset="0"/>
              </a:rPr>
              <a:t> 1.0</a:t>
            </a:r>
            <a:endParaRPr lang="en-US" dirty="0"/>
          </a:p>
          <a:p>
            <a:endParaRPr lang="en-US" dirty="0"/>
          </a:p>
          <a:p>
            <a:r>
              <a:rPr lang="en-US" dirty="0"/>
              <a:t>… or a quoted URL with a version number for remote location modules</a:t>
            </a:r>
          </a:p>
          <a:p>
            <a:pPr lvl="1"/>
            <a:r>
              <a:rPr lang="en-US" dirty="0">
                <a:latin typeface="Courier New" pitchFamily="49" charset="0"/>
              </a:rPr>
              <a:t>import ”http://myserver.com/.../...” 1.0</a:t>
            </a:r>
            <a:endParaRPr lang="en-US" dirty="0"/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Transparency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58041178"/>
      </p:ext>
    </p:extLst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clear separation between the business logic and UI</a:t>
            </a:r>
          </a:p>
          <a:p>
            <a:pPr lvl="1"/>
            <a:r>
              <a:rPr lang="en-US" dirty="0"/>
              <a:t>Separation between .</a:t>
            </a:r>
            <a:r>
              <a:rPr lang="en-US" dirty="0" err="1"/>
              <a:t>qml</a:t>
            </a:r>
            <a:r>
              <a:rPr lang="en-US" dirty="0"/>
              <a:t> and .</a:t>
            </a:r>
            <a:r>
              <a:rPr lang="en-US" dirty="0" err="1"/>
              <a:t>ui.qml</a:t>
            </a:r>
            <a:r>
              <a:rPr lang="en-US" dirty="0"/>
              <a:t> helps</a:t>
            </a:r>
          </a:p>
          <a:p>
            <a:pPr lvl="1"/>
            <a:r>
              <a:rPr lang="en-US" dirty="0"/>
              <a:t>For larger applications, separate business logic to C++</a:t>
            </a:r>
          </a:p>
          <a:p>
            <a:endParaRPr lang="en-US" dirty="0"/>
          </a:p>
          <a:p>
            <a:r>
              <a:rPr lang="en-US" dirty="0"/>
              <a:t>Consider QML type as a class</a:t>
            </a:r>
          </a:p>
          <a:p>
            <a:pPr lvl="1"/>
            <a:r>
              <a:rPr lang="en-US" dirty="0"/>
              <a:t>Write a new type, when you would write a new class</a:t>
            </a:r>
          </a:p>
          <a:p>
            <a:pPr lvl="1"/>
            <a:r>
              <a:rPr lang="en-US" dirty="0"/>
              <a:t>All properties are public, no protected/private scope!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Design 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2973547"/>
      </p:ext>
    </p:extLst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11087386" cy="792087"/>
          </a:xfrm>
        </p:spPr>
        <p:txBody>
          <a:bodyPr/>
          <a:lstStyle/>
          <a:p>
            <a:r>
              <a:rPr lang="en-US" dirty="0"/>
              <a:t>Do not implement specializations for every need</a:t>
            </a:r>
          </a:p>
          <a:p>
            <a:pPr lvl="1"/>
            <a:r>
              <a:rPr lang="en-US" dirty="0"/>
              <a:t>Let users to define specialized content</a:t>
            </a:r>
          </a:p>
          <a:p>
            <a:endParaRPr lang="fi-FI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Component Structure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3385" y="2636912"/>
            <a:ext cx="3564384" cy="36724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300" dirty="0" err="1">
                <a:solidFill>
                  <a:srgbClr val="7030A0"/>
                </a:solidFill>
              </a:rPr>
              <a:t>Window</a:t>
            </a:r>
            <a:r>
              <a:rPr lang="fi-FI" sz="1300" dirty="0"/>
              <a:t> {</a:t>
            </a:r>
          </a:p>
          <a:p>
            <a:r>
              <a:rPr lang="fi-FI" sz="1300" dirty="0"/>
              <a:t>    </a:t>
            </a:r>
            <a:r>
              <a:rPr lang="fi-FI" sz="1300" dirty="0" err="1">
                <a:solidFill>
                  <a:srgbClr val="7030A0"/>
                </a:solidFill>
              </a:rPr>
              <a:t>MyComponent</a:t>
            </a:r>
            <a:r>
              <a:rPr lang="fi-FI" sz="1300" dirty="0"/>
              <a:t> {</a:t>
            </a:r>
          </a:p>
          <a:p>
            <a:r>
              <a:rPr lang="fi-FI" sz="1300" dirty="0"/>
              <a:t>        </a:t>
            </a:r>
            <a:r>
              <a:rPr lang="fi-FI" sz="1300" dirty="0" err="1"/>
              <a:t>anchors.fill</a:t>
            </a:r>
            <a:r>
              <a:rPr lang="fi-FI" sz="1300" dirty="0"/>
              <a:t>: </a:t>
            </a:r>
            <a:r>
              <a:rPr lang="fi-FI" sz="1300" dirty="0" err="1"/>
              <a:t>parent</a:t>
            </a:r>
            <a:endParaRPr lang="fi-FI" sz="1300" dirty="0"/>
          </a:p>
          <a:p>
            <a:endParaRPr lang="fi-FI" sz="1300" dirty="0"/>
          </a:p>
          <a:p>
            <a:r>
              <a:rPr lang="fi-FI" sz="1300" dirty="0"/>
              <a:t>        </a:t>
            </a:r>
            <a:r>
              <a:rPr lang="fi-FI" sz="1300" dirty="0" err="1">
                <a:solidFill>
                  <a:srgbClr val="7030A0"/>
                </a:solidFill>
              </a:rPr>
              <a:t>Rectangle</a:t>
            </a:r>
            <a:r>
              <a:rPr lang="fi-FI" sz="1300" dirty="0"/>
              <a:t> {</a:t>
            </a:r>
          </a:p>
          <a:p>
            <a:r>
              <a:rPr lang="fi-FI" sz="1300" dirty="0"/>
              <a:t>            </a:t>
            </a:r>
            <a:r>
              <a:rPr lang="fi-FI" sz="1300" dirty="0" err="1"/>
              <a:t>width</a:t>
            </a:r>
            <a:r>
              <a:rPr lang="fi-FI" sz="1300" dirty="0"/>
              <a:t>: </a:t>
            </a:r>
            <a:r>
              <a:rPr lang="fi-FI" sz="1300" dirty="0" err="1"/>
              <a:t>parent.width</a:t>
            </a:r>
            <a:endParaRPr lang="fi-FI" sz="1300" dirty="0"/>
          </a:p>
          <a:p>
            <a:r>
              <a:rPr lang="fi-FI" sz="1300" dirty="0"/>
              <a:t>            </a:t>
            </a:r>
            <a:r>
              <a:rPr lang="fi-FI" sz="1300" dirty="0" err="1"/>
              <a:t>height</a:t>
            </a:r>
            <a:r>
              <a:rPr lang="fi-FI" sz="1300" dirty="0"/>
              <a:t>: 20</a:t>
            </a:r>
          </a:p>
          <a:p>
            <a:r>
              <a:rPr lang="fi-FI" sz="1300" dirty="0"/>
              <a:t>            </a:t>
            </a:r>
            <a:r>
              <a:rPr lang="fi-FI" sz="1300" dirty="0" err="1"/>
              <a:t>color</a:t>
            </a:r>
            <a:r>
              <a:rPr lang="fi-FI" sz="1300" dirty="0"/>
              <a:t>: "</a:t>
            </a:r>
            <a:r>
              <a:rPr lang="fi-FI" sz="1300" dirty="0" err="1"/>
              <a:t>lightsteelblue</a:t>
            </a:r>
            <a:r>
              <a:rPr lang="fi-FI" sz="1300" dirty="0"/>
              <a:t>"</a:t>
            </a:r>
          </a:p>
          <a:p>
            <a:r>
              <a:rPr lang="fi-FI" sz="1300" dirty="0"/>
              <a:t>        }</a:t>
            </a:r>
          </a:p>
          <a:p>
            <a:r>
              <a:rPr lang="fi-FI" sz="1300" dirty="0"/>
              <a:t>        </a:t>
            </a:r>
            <a:r>
              <a:rPr lang="fi-FI" sz="1300" dirty="0" err="1">
                <a:solidFill>
                  <a:srgbClr val="7030A0"/>
                </a:solidFill>
              </a:rPr>
              <a:t>Rectangle</a:t>
            </a:r>
            <a:r>
              <a:rPr lang="fi-FI" sz="1300" dirty="0"/>
              <a:t> {</a:t>
            </a:r>
          </a:p>
          <a:p>
            <a:r>
              <a:rPr lang="fi-FI" sz="1300" dirty="0"/>
              <a:t>            y: 40</a:t>
            </a:r>
          </a:p>
          <a:p>
            <a:r>
              <a:rPr lang="fi-FI" sz="1300" dirty="0"/>
              <a:t>            </a:t>
            </a:r>
            <a:r>
              <a:rPr lang="fi-FI" sz="1300" dirty="0" err="1"/>
              <a:t>width</a:t>
            </a:r>
            <a:r>
              <a:rPr lang="fi-FI" sz="1300" dirty="0"/>
              <a:t>: </a:t>
            </a:r>
            <a:r>
              <a:rPr lang="fi-FI" sz="1300" dirty="0" err="1"/>
              <a:t>parent.width</a:t>
            </a:r>
            <a:endParaRPr lang="fi-FI" sz="1300" dirty="0"/>
          </a:p>
          <a:p>
            <a:r>
              <a:rPr lang="fi-FI" sz="1300" dirty="0"/>
              <a:t>            </a:t>
            </a:r>
            <a:r>
              <a:rPr lang="fi-FI" sz="1300" dirty="0" err="1"/>
              <a:t>color</a:t>
            </a:r>
            <a:r>
              <a:rPr lang="fi-FI" sz="1300" dirty="0"/>
              <a:t>: "</a:t>
            </a:r>
            <a:r>
              <a:rPr lang="fi-FI" sz="1300" dirty="0" err="1"/>
              <a:t>lightgreen</a:t>
            </a:r>
            <a:r>
              <a:rPr lang="fi-FI" sz="1300" dirty="0"/>
              <a:t>"</a:t>
            </a:r>
          </a:p>
          <a:p>
            <a:r>
              <a:rPr lang="fi-FI" sz="1300" dirty="0"/>
              <a:t>            </a:t>
            </a:r>
            <a:r>
              <a:rPr lang="fi-FI" sz="1300" dirty="0" err="1"/>
              <a:t>height</a:t>
            </a:r>
            <a:r>
              <a:rPr lang="fi-FI" sz="1300" dirty="0"/>
              <a:t>: 20</a:t>
            </a:r>
          </a:p>
          <a:p>
            <a:r>
              <a:rPr lang="fi-FI" sz="1300" dirty="0"/>
              <a:t>        }</a:t>
            </a:r>
          </a:p>
          <a:p>
            <a:r>
              <a:rPr lang="fi-FI" sz="1300" dirty="0"/>
              <a:t>    }</a:t>
            </a:r>
          </a:p>
          <a:p>
            <a:r>
              <a:rPr lang="fi-FI" sz="1300" dirty="0"/>
              <a:t>}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295800" y="2636913"/>
            <a:ext cx="4246884" cy="36724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300" dirty="0">
                <a:solidFill>
                  <a:srgbClr val="7030A0"/>
                </a:solidFill>
              </a:rPr>
              <a:t>//</a:t>
            </a:r>
            <a:r>
              <a:rPr lang="fi-FI" sz="1300" dirty="0" err="1">
                <a:solidFill>
                  <a:srgbClr val="7030A0"/>
                </a:solidFill>
              </a:rPr>
              <a:t>Mycomponent.qml</a:t>
            </a:r>
            <a:endParaRPr lang="fi-FI" sz="1300" dirty="0">
              <a:solidFill>
                <a:srgbClr val="7030A0"/>
              </a:solidFill>
            </a:endParaRPr>
          </a:p>
          <a:p>
            <a:r>
              <a:rPr lang="fi-FI" sz="1300" dirty="0" err="1">
                <a:solidFill>
                  <a:srgbClr val="7030A0"/>
                </a:solidFill>
              </a:rPr>
              <a:t>Rectangle</a:t>
            </a:r>
            <a:r>
              <a:rPr lang="fi-FI" sz="1300" dirty="0">
                <a:solidFill>
                  <a:srgbClr val="7030A0"/>
                </a:solidFill>
              </a:rPr>
              <a:t> {</a:t>
            </a:r>
          </a:p>
          <a:p>
            <a:r>
              <a:rPr lang="fi-FI" sz="1300" dirty="0">
                <a:solidFill>
                  <a:srgbClr val="7030A0"/>
                </a:solidFill>
              </a:rPr>
              <a:t>    </a:t>
            </a:r>
            <a:r>
              <a:rPr lang="fi-FI" sz="1300" dirty="0" err="1"/>
              <a:t>default</a:t>
            </a:r>
            <a:r>
              <a:rPr lang="fi-FI" sz="1300" dirty="0"/>
              <a:t> </a:t>
            </a:r>
            <a:r>
              <a:rPr lang="fi-FI" sz="1300" dirty="0" err="1"/>
              <a:t>property</a:t>
            </a:r>
            <a:r>
              <a:rPr lang="fi-FI" sz="1300" dirty="0"/>
              <a:t> alias </a:t>
            </a:r>
            <a:r>
              <a:rPr lang="fi-FI" sz="1300" dirty="0" err="1"/>
              <a:t>content</a:t>
            </a:r>
            <a:r>
              <a:rPr lang="fi-FI" sz="1300" dirty="0"/>
              <a:t>: 	</a:t>
            </a:r>
            <a:r>
              <a:rPr lang="fi-FI" sz="1300" dirty="0" err="1"/>
              <a:t>contentItem.children</a:t>
            </a:r>
            <a:endParaRPr lang="fi-FI" sz="1300" dirty="0"/>
          </a:p>
          <a:p>
            <a:endParaRPr lang="fi-FI" sz="1300" dirty="0">
              <a:solidFill>
                <a:srgbClr val="7030A0"/>
              </a:solidFill>
            </a:endParaRPr>
          </a:p>
          <a:p>
            <a:r>
              <a:rPr lang="fi-FI" sz="1300" dirty="0">
                <a:solidFill>
                  <a:srgbClr val="7030A0"/>
                </a:solidFill>
              </a:rPr>
              <a:t>    </a:t>
            </a:r>
            <a:r>
              <a:rPr lang="fi-FI" sz="1300" dirty="0" err="1">
                <a:solidFill>
                  <a:srgbClr val="7030A0"/>
                </a:solidFill>
              </a:rPr>
              <a:t>Rectangle</a:t>
            </a:r>
            <a:r>
              <a:rPr lang="fi-FI" sz="1300" dirty="0">
                <a:solidFill>
                  <a:srgbClr val="7030A0"/>
                </a:solidFill>
              </a:rPr>
              <a:t> </a:t>
            </a:r>
            <a:r>
              <a:rPr lang="fi-FI" sz="1300" dirty="0"/>
              <a:t>{</a:t>
            </a:r>
          </a:p>
          <a:p>
            <a:r>
              <a:rPr lang="fi-FI" sz="1300" dirty="0"/>
              <a:t>        id: </a:t>
            </a:r>
            <a:r>
              <a:rPr lang="fi-FI" sz="1300" dirty="0" err="1"/>
              <a:t>contentItem</a:t>
            </a:r>
            <a:endParaRPr lang="fi-FI" sz="1300" dirty="0"/>
          </a:p>
          <a:p>
            <a:r>
              <a:rPr lang="fi-FI" sz="1300" dirty="0"/>
              <a:t>        </a:t>
            </a:r>
            <a:r>
              <a:rPr lang="fi-FI" sz="1300" dirty="0" err="1"/>
              <a:t>width</a:t>
            </a:r>
            <a:r>
              <a:rPr lang="fi-FI" sz="1300" dirty="0"/>
              <a:t>: 150</a:t>
            </a:r>
          </a:p>
          <a:p>
            <a:r>
              <a:rPr lang="fi-FI" sz="1300" dirty="0"/>
              <a:t>        </a:t>
            </a:r>
            <a:r>
              <a:rPr lang="fi-FI" sz="1300" dirty="0" err="1"/>
              <a:t>height</a:t>
            </a:r>
            <a:r>
              <a:rPr lang="fi-FI" sz="1300" dirty="0"/>
              <a:t>: 100</a:t>
            </a:r>
          </a:p>
          <a:p>
            <a:r>
              <a:rPr lang="fi-FI" sz="1300" dirty="0"/>
              <a:t>        </a:t>
            </a:r>
            <a:r>
              <a:rPr lang="fi-FI" sz="1300" dirty="0" err="1"/>
              <a:t>anchors.centerIn</a:t>
            </a:r>
            <a:r>
              <a:rPr lang="fi-FI" sz="1300" dirty="0"/>
              <a:t>: </a:t>
            </a:r>
            <a:r>
              <a:rPr lang="fi-FI" sz="1300" dirty="0" err="1"/>
              <a:t>parent</a:t>
            </a:r>
            <a:endParaRPr lang="fi-FI" sz="1300" dirty="0"/>
          </a:p>
          <a:p>
            <a:r>
              <a:rPr lang="fi-FI" sz="1300" dirty="0"/>
              <a:t>    }</a:t>
            </a:r>
            <a:endParaRPr lang="fi-FI" sz="1300" dirty="0">
              <a:solidFill>
                <a:srgbClr val="7030A0"/>
              </a:solidFill>
            </a:endParaRPr>
          </a:p>
          <a:p>
            <a:r>
              <a:rPr lang="fi-FI" sz="1300" dirty="0">
                <a:solidFill>
                  <a:srgbClr val="7030A0"/>
                </a:solidFill>
              </a:rPr>
              <a:t>    </a:t>
            </a:r>
            <a:r>
              <a:rPr lang="fi-FI" sz="1300" dirty="0" err="1">
                <a:solidFill>
                  <a:srgbClr val="7030A0"/>
                </a:solidFill>
              </a:rPr>
              <a:t>Rectangle</a:t>
            </a:r>
            <a:r>
              <a:rPr lang="fi-FI" sz="1300" dirty="0">
                <a:solidFill>
                  <a:srgbClr val="7030A0"/>
                </a:solidFill>
              </a:rPr>
              <a:t> {</a:t>
            </a:r>
            <a:endParaRPr lang="fi-FI" sz="1300" dirty="0"/>
          </a:p>
          <a:p>
            <a:r>
              <a:rPr lang="fi-FI" sz="1300" dirty="0"/>
              <a:t>        </a:t>
            </a:r>
            <a:r>
              <a:rPr lang="fi-FI" sz="1300" dirty="0" err="1"/>
              <a:t>anchors.top</a:t>
            </a:r>
            <a:r>
              <a:rPr lang="fi-FI" sz="1300" dirty="0"/>
              <a:t>: </a:t>
            </a:r>
            <a:r>
              <a:rPr lang="fi-FI" sz="1300" dirty="0" err="1"/>
              <a:t>contentItem.bottom</a:t>
            </a:r>
            <a:endParaRPr lang="fi-FI" sz="1300" dirty="0"/>
          </a:p>
          <a:p>
            <a:r>
              <a:rPr lang="fi-FI" sz="1300" dirty="0"/>
              <a:t>        </a:t>
            </a:r>
            <a:r>
              <a:rPr lang="fi-FI" sz="1300" dirty="0" err="1"/>
              <a:t>anchors.topMargin</a:t>
            </a:r>
            <a:r>
              <a:rPr lang="fi-FI" sz="1300" dirty="0"/>
              <a:t>: 10</a:t>
            </a:r>
          </a:p>
          <a:p>
            <a:r>
              <a:rPr lang="fi-FI" sz="1300" dirty="0"/>
              <a:t>        </a:t>
            </a:r>
            <a:r>
              <a:rPr lang="fi-FI" sz="1300" dirty="0" err="1"/>
              <a:t>anchors.left</a:t>
            </a:r>
            <a:r>
              <a:rPr lang="fi-FI" sz="1300" dirty="0"/>
              <a:t>: </a:t>
            </a:r>
            <a:r>
              <a:rPr lang="fi-FI" sz="1300" dirty="0" err="1"/>
              <a:t>contentItem.left</a:t>
            </a:r>
            <a:r>
              <a:rPr lang="fi-FI" sz="1300" dirty="0"/>
              <a:t>…</a:t>
            </a:r>
          </a:p>
          <a:p>
            <a:r>
              <a:rPr lang="fi-FI" sz="1300" dirty="0"/>
              <a:t>    }</a:t>
            </a:r>
          </a:p>
          <a:p>
            <a:r>
              <a:rPr lang="fi-FI" sz="1300" dirty="0">
                <a:solidFill>
                  <a:srgbClr val="7030A0"/>
                </a:solidFill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732" y="2636912"/>
            <a:ext cx="1924050" cy="2209800"/>
          </a:xfrm>
          <a:prstGeom prst="rect">
            <a:avLst/>
          </a:prstGeo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16103995"/>
      </p:ext>
    </p:extLst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6839836" cy="4321025"/>
          </a:xfrm>
        </p:spPr>
        <p:txBody>
          <a:bodyPr/>
          <a:lstStyle/>
          <a:p>
            <a:r>
              <a:rPr lang="en-US" dirty="0"/>
              <a:t>Avoid large number of dependencies (bindings, signals) between your custom objects</a:t>
            </a:r>
          </a:p>
          <a:p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anchors</a:t>
            </a:r>
            <a:r>
              <a:rPr lang="fi-FI" dirty="0"/>
              <a:t> to </a:t>
            </a:r>
            <a:r>
              <a:rPr lang="fi-FI" dirty="0" err="1"/>
              <a:t>adapt</a:t>
            </a:r>
            <a:r>
              <a:rPr lang="fi-FI" dirty="0"/>
              <a:t> to the </a:t>
            </a:r>
            <a:r>
              <a:rPr lang="fi-FI" dirty="0" err="1"/>
              <a:t>lodging</a:t>
            </a:r>
            <a:r>
              <a:rPr lang="fi-FI" dirty="0"/>
              <a:t> component </a:t>
            </a:r>
            <a:r>
              <a:rPr lang="fi-FI" dirty="0" err="1"/>
              <a:t>size</a:t>
            </a:r>
            <a:endParaRPr lang="fi-FI" dirty="0"/>
          </a:p>
          <a:p>
            <a:pPr lvl="1"/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let</a:t>
            </a:r>
            <a:r>
              <a:rPr lang="fi-FI" dirty="0"/>
              <a:t> </a:t>
            </a:r>
            <a:r>
              <a:rPr lang="fi-FI" dirty="0" err="1"/>
              <a:t>parent</a:t>
            </a:r>
            <a:r>
              <a:rPr lang="fi-FI" dirty="0"/>
              <a:t> set the </a:t>
            </a:r>
            <a:r>
              <a:rPr lang="fi-FI" dirty="0" err="1"/>
              <a:t>size</a:t>
            </a:r>
            <a:r>
              <a:rPr lang="fi-FI" dirty="0"/>
              <a:t>,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rely</a:t>
            </a:r>
            <a:r>
              <a:rPr lang="fi-FI" dirty="0"/>
              <a:t> on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hard-coded</a:t>
            </a:r>
            <a:r>
              <a:rPr lang="fi-FI" dirty="0"/>
              <a:t> </a:t>
            </a:r>
            <a:r>
              <a:rPr lang="fi-FI" dirty="0" err="1"/>
              <a:t>size</a:t>
            </a:r>
            <a:endParaRPr lang="fi-FI" dirty="0"/>
          </a:p>
          <a:p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rely</a:t>
            </a:r>
            <a:r>
              <a:rPr lang="fi-FI" dirty="0"/>
              <a:t> on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certain</a:t>
            </a:r>
            <a:r>
              <a:rPr lang="fi-FI" dirty="0"/>
              <a:t> </a:t>
            </a:r>
            <a:r>
              <a:rPr lang="fi-FI" dirty="0" err="1"/>
              <a:t>external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 (with </a:t>
            </a:r>
            <a:r>
              <a:rPr lang="fi-FI" dirty="0" err="1"/>
              <a:t>named</a:t>
            </a:r>
            <a:r>
              <a:rPr lang="fi-FI" dirty="0"/>
              <a:t> id)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available</a:t>
            </a:r>
            <a:endParaRPr lang="fi-FI" dirty="0"/>
          </a:p>
          <a:p>
            <a:pPr lvl="1"/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external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is </a:t>
            </a:r>
            <a:r>
              <a:rPr lang="fi-FI" dirty="0" err="1"/>
              <a:t>needed</a:t>
            </a:r>
            <a:r>
              <a:rPr lang="fi-FI" dirty="0"/>
              <a:t>,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property</a:t>
            </a:r>
            <a:r>
              <a:rPr lang="fi-FI" dirty="0"/>
              <a:t> to </a:t>
            </a:r>
            <a:r>
              <a:rPr lang="fi-FI" dirty="0" err="1"/>
              <a:t>access</a:t>
            </a:r>
            <a:r>
              <a:rPr lang="fi-FI" dirty="0"/>
              <a:t> </a:t>
            </a:r>
            <a:r>
              <a:rPr lang="fi-FI" dirty="0" err="1"/>
              <a:t>it</a:t>
            </a:r>
            <a:endParaRPr lang="fi-FI" dirty="0"/>
          </a:p>
          <a:p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readonly</a:t>
            </a:r>
            <a:r>
              <a:rPr lang="fi-FI" dirty="0"/>
              <a:t>  and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fi-FI" dirty="0"/>
              <a:t> </a:t>
            </a:r>
            <a:r>
              <a:rPr lang="fi-FI" dirty="0" err="1"/>
              <a:t>keywords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applicable</a:t>
            </a:r>
            <a:endParaRPr lang="fi-FI" dirty="0"/>
          </a:p>
          <a:p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explicit</a:t>
            </a:r>
            <a:r>
              <a:rPr lang="fi-FI" dirty="0"/>
              <a:t> (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i-FI" dirty="0"/>
              <a:t>,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fi-FI" dirty="0"/>
              <a:t> etc.) </a:t>
            </a:r>
            <a:r>
              <a:rPr lang="fi-FI" dirty="0" err="1"/>
              <a:t>types</a:t>
            </a:r>
            <a:r>
              <a:rPr lang="fi-FI" dirty="0"/>
              <a:t> – no </a:t>
            </a:r>
            <a:r>
              <a:rPr lang="fi-FI" dirty="0" err="1"/>
              <a:t>need</a:t>
            </a:r>
            <a:r>
              <a:rPr lang="fi-FI" dirty="0"/>
              <a:t> for </a:t>
            </a:r>
            <a:r>
              <a:rPr lang="fi-FI" dirty="0" err="1"/>
              <a:t>type</a:t>
            </a:r>
            <a:r>
              <a:rPr lang="fi-FI" dirty="0"/>
              <a:t> </a:t>
            </a:r>
            <a:r>
              <a:rPr lang="fi-FI" dirty="0" err="1"/>
              <a:t>conversions</a:t>
            </a:r>
            <a:endParaRPr lang="fi-FI" dirty="0"/>
          </a:p>
          <a:p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signals</a:t>
            </a:r>
            <a:r>
              <a:rPr lang="fi-FI" dirty="0"/>
              <a:t> and </a:t>
            </a:r>
            <a:r>
              <a:rPr lang="fi-FI" dirty="0" err="1"/>
              <a:t>let</a:t>
            </a:r>
            <a:r>
              <a:rPr lang="fi-FI" dirty="0"/>
              <a:t> </a:t>
            </a:r>
            <a:r>
              <a:rPr lang="fi-FI" dirty="0" err="1"/>
              <a:t>parent</a:t>
            </a:r>
            <a:r>
              <a:rPr lang="fi-FI" dirty="0"/>
              <a:t> to </a:t>
            </a:r>
            <a:r>
              <a:rPr lang="fi-FI" dirty="0" err="1"/>
              <a:t>decide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with the </a:t>
            </a:r>
            <a:r>
              <a:rPr lang="fi-FI" dirty="0" err="1"/>
              <a:t>event</a:t>
            </a:r>
            <a:endParaRPr lang="fi-FI" dirty="0"/>
          </a:p>
          <a:p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private</a:t>
            </a:r>
            <a:r>
              <a:rPr lang="fi-FI" dirty="0"/>
              <a:t> </a:t>
            </a:r>
            <a:r>
              <a:rPr lang="fi-FI" dirty="0" err="1"/>
              <a:t>scope</a:t>
            </a:r>
            <a:r>
              <a:rPr lang="fi-FI" dirty="0"/>
              <a:t> for </a:t>
            </a:r>
            <a:r>
              <a:rPr lang="fi-FI" dirty="0" err="1"/>
              <a:t>internal</a:t>
            </a:r>
            <a:r>
              <a:rPr lang="fi-FI" dirty="0"/>
              <a:t> </a:t>
            </a:r>
            <a:r>
              <a:rPr lang="fi-FI" dirty="0" err="1"/>
              <a:t>properties</a:t>
            </a:r>
            <a:endParaRPr lang="fi-FI" dirty="0"/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QML Component API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822604" y="1916832"/>
            <a:ext cx="4032969" cy="1368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300" dirty="0" err="1"/>
              <a:t>Item</a:t>
            </a:r>
            <a:r>
              <a:rPr lang="fi-FI" sz="1300" dirty="0"/>
              <a:t> {</a:t>
            </a:r>
          </a:p>
          <a:p>
            <a:r>
              <a:rPr lang="fi-FI" sz="1300" dirty="0"/>
              <a:t>   </a:t>
            </a:r>
            <a:r>
              <a:rPr lang="fi-FI" sz="1300" dirty="0" err="1"/>
              <a:t>property</a:t>
            </a:r>
            <a:r>
              <a:rPr lang="fi-FI" sz="1300" dirty="0"/>
              <a:t> </a:t>
            </a:r>
            <a:r>
              <a:rPr lang="fi-FI" sz="1300" dirty="0" err="1"/>
              <a:t>var</a:t>
            </a:r>
            <a:r>
              <a:rPr lang="fi-FI" sz="1300" dirty="0"/>
              <a:t> </a:t>
            </a:r>
            <a:r>
              <a:rPr lang="fi-FI" sz="1300" dirty="0" err="1"/>
              <a:t>externalRef</a:t>
            </a:r>
            <a:endParaRPr lang="fi-FI" sz="1300" dirty="0"/>
          </a:p>
          <a:p>
            <a:r>
              <a:rPr lang="fi-FI" sz="1300" dirty="0"/>
              <a:t>   </a:t>
            </a:r>
            <a:r>
              <a:rPr lang="fi-FI" sz="1300" dirty="0" err="1"/>
              <a:t>Connections</a:t>
            </a:r>
            <a:r>
              <a:rPr lang="fi-FI" sz="1300" dirty="0"/>
              <a:t> {</a:t>
            </a:r>
          </a:p>
          <a:p>
            <a:r>
              <a:rPr lang="fi-FI" sz="1300" dirty="0"/>
              <a:t>      </a:t>
            </a:r>
            <a:r>
              <a:rPr lang="fi-FI" sz="1300" dirty="0" err="1"/>
              <a:t>target</a:t>
            </a:r>
            <a:r>
              <a:rPr lang="fi-FI" sz="1300" dirty="0"/>
              <a:t>: </a:t>
            </a:r>
            <a:r>
              <a:rPr lang="fi-FI" sz="1300" dirty="0" err="1"/>
              <a:t>externalRef</a:t>
            </a:r>
            <a:endParaRPr lang="fi-FI" sz="1300" dirty="0"/>
          </a:p>
          <a:p>
            <a:r>
              <a:rPr lang="fi-FI" sz="1300" dirty="0"/>
              <a:t>      </a:t>
            </a:r>
            <a:r>
              <a:rPr lang="fi-FI" sz="1300" dirty="0" err="1"/>
              <a:t>onSomethingHappened</a:t>
            </a:r>
            <a:r>
              <a:rPr lang="fi-FI" sz="1300" dirty="0"/>
              <a:t>: { }</a:t>
            </a:r>
          </a:p>
          <a:p>
            <a:r>
              <a:rPr lang="fi-FI" sz="1300" dirty="0"/>
              <a:t>}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822604" y="3933480"/>
            <a:ext cx="4030637" cy="15117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300" dirty="0" err="1"/>
              <a:t>Item</a:t>
            </a:r>
            <a:r>
              <a:rPr lang="fi-FI" sz="1300" dirty="0"/>
              <a:t> {</a:t>
            </a:r>
          </a:p>
          <a:p>
            <a:r>
              <a:rPr lang="fi-FI" sz="1300" dirty="0"/>
              <a:t>   </a:t>
            </a:r>
            <a:r>
              <a:rPr lang="fi-FI" sz="1300" dirty="0" err="1"/>
              <a:t>property</a:t>
            </a:r>
            <a:r>
              <a:rPr lang="fi-FI" sz="1300" dirty="0"/>
              <a:t> </a:t>
            </a:r>
            <a:r>
              <a:rPr lang="fi-FI" sz="1300" dirty="0" err="1"/>
              <a:t>int</a:t>
            </a:r>
            <a:r>
              <a:rPr lang="fi-FI" sz="1300" dirty="0"/>
              <a:t> </a:t>
            </a:r>
            <a:r>
              <a:rPr lang="fi-FI" sz="1300" dirty="0" err="1"/>
              <a:t>publicAccess</a:t>
            </a:r>
            <a:r>
              <a:rPr lang="fi-FI" sz="1300" dirty="0"/>
              <a:t>: 0</a:t>
            </a:r>
          </a:p>
          <a:p>
            <a:r>
              <a:rPr lang="fi-FI" sz="1300" dirty="0"/>
              <a:t>   </a:t>
            </a:r>
            <a:r>
              <a:rPr lang="fi-FI" sz="1300" dirty="0" err="1"/>
              <a:t>QtObject</a:t>
            </a:r>
            <a:r>
              <a:rPr lang="fi-FI" sz="1300" dirty="0"/>
              <a:t> {</a:t>
            </a:r>
          </a:p>
          <a:p>
            <a:r>
              <a:rPr lang="fi-FI" sz="1300" dirty="0"/>
              <a:t>      id: </a:t>
            </a:r>
            <a:r>
              <a:rPr lang="fi-FI" sz="1300" dirty="0" err="1"/>
              <a:t>internal</a:t>
            </a:r>
            <a:endParaRPr lang="fi-FI" sz="1300" dirty="0"/>
          </a:p>
          <a:p>
            <a:r>
              <a:rPr lang="fi-FI" sz="1300" dirty="0"/>
              <a:t>      </a:t>
            </a:r>
            <a:r>
              <a:rPr lang="fi-FI" sz="1300" dirty="0" err="1"/>
              <a:t>pproperty</a:t>
            </a:r>
            <a:r>
              <a:rPr lang="fi-FI" sz="1300" dirty="0"/>
              <a:t> </a:t>
            </a:r>
            <a:r>
              <a:rPr lang="fi-FI" sz="1300" dirty="0" err="1"/>
              <a:t>int</a:t>
            </a:r>
            <a:r>
              <a:rPr lang="fi-FI" sz="1300" dirty="0"/>
              <a:t> </a:t>
            </a:r>
            <a:r>
              <a:rPr lang="fi-FI" sz="1300" dirty="0" err="1"/>
              <a:t>privateAccess</a:t>
            </a:r>
            <a:r>
              <a:rPr lang="fi-FI" sz="1300" dirty="0"/>
              <a:t>: 1</a:t>
            </a:r>
          </a:p>
          <a:p>
            <a:r>
              <a:rPr lang="fi-FI" sz="1300" dirty="0"/>
              <a:t>   }</a:t>
            </a:r>
          </a:p>
          <a:p>
            <a:r>
              <a:rPr lang="fi-FI" sz="1300" dirty="0"/>
              <a:t>}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92088374"/>
      </p:ext>
    </p:extLst>
  </p:cSld>
  <p:clrMapOvr>
    <a:masterClrMapping/>
  </p:clrMapOvr>
  <p:transition spd="med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QML Component API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55452" y="2184956"/>
            <a:ext cx="4462896" cy="40523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vert="horz" lIns="117226" tIns="58613" rIns="117226" bIns="58613" rtlCol="0" anchor="t" anchorCtr="0">
            <a:noAutofit/>
          </a:bodyPr>
          <a:lstStyle>
            <a:defPPr>
              <a:defRPr lang="en-US"/>
            </a:defPPr>
            <a:lvl1pPr marL="0" indent="0" algn="l" defTabSz="914400" rtl="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 typeface="Titillium Web" panose="00000500000000000000" pitchFamily="2" charset="0"/>
              <a:buNone/>
              <a:defRPr sz="1400" kern="1200">
                <a:solidFill>
                  <a:srgbClr val="808000"/>
                </a:solidFill>
                <a:latin typeface="Courier New" pitchFamily="49" charset="0"/>
                <a:ea typeface="+mn-ea"/>
                <a:cs typeface="Courier New" pitchFamily="49" charset="0"/>
              </a:defRPr>
            </a:lvl1pPr>
            <a:lvl2pPr marL="719138" indent="-233363" algn="l" defTabSz="914400" rtl="0" eaLnBrk="0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595959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9500" indent="-233363" algn="l" defTabSz="914400" rtl="0" eaLnBrk="0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595959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39863" indent="-233363" algn="l" defTabSz="914400" rtl="0" eaLnBrk="0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595959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98638" indent="-233363" algn="l" defTabSz="914400" rtl="0" eaLnBrk="0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595959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Font typeface="Titillium Web" panose="00000500000000000000" pitchFamily="2" charset="0"/>
              <a:buChar char="•"/>
              <a:defRPr sz="1200" kern="120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300" dirty="0" err="1"/>
              <a:t>Item</a:t>
            </a:r>
            <a:r>
              <a:rPr lang="fi-FI" sz="1300" dirty="0"/>
              <a:t> {</a:t>
            </a:r>
          </a:p>
          <a:p>
            <a:r>
              <a:rPr lang="fi-FI" sz="1300" dirty="0"/>
              <a:t>   id: </a:t>
            </a:r>
            <a:r>
              <a:rPr lang="fi-FI" sz="1300" dirty="0" err="1"/>
              <a:t>root</a:t>
            </a:r>
            <a:endParaRPr lang="fi-FI" sz="1300" dirty="0"/>
          </a:p>
          <a:p>
            <a:r>
              <a:rPr lang="fi-FI" sz="1300" dirty="0"/>
              <a:t> </a:t>
            </a:r>
          </a:p>
          <a:p>
            <a:r>
              <a:rPr lang="fi-FI" sz="1300" dirty="0"/>
              <a:t>   </a:t>
            </a:r>
            <a:r>
              <a:rPr lang="fi-FI" sz="1300" dirty="0" err="1"/>
              <a:t>function</a:t>
            </a:r>
            <a:r>
              <a:rPr lang="fi-FI" sz="1300" dirty="0"/>
              <a:t> </a:t>
            </a:r>
            <a:r>
              <a:rPr lang="fi-FI" sz="1300" dirty="0" err="1"/>
              <a:t>handlePress</a:t>
            </a:r>
            <a:r>
              <a:rPr lang="fi-FI" sz="1300" dirty="0"/>
              <a:t>() {}</a:t>
            </a:r>
          </a:p>
          <a:p>
            <a:r>
              <a:rPr lang="fi-FI" sz="1300" dirty="0"/>
              <a:t>  </a:t>
            </a:r>
          </a:p>
          <a:p>
            <a:r>
              <a:rPr lang="fi-FI" sz="1300" dirty="0"/>
              <a:t>   </a:t>
            </a:r>
            <a:r>
              <a:rPr lang="fi-FI" sz="1300" dirty="0" err="1"/>
              <a:t>MyComponent</a:t>
            </a:r>
            <a:r>
              <a:rPr lang="fi-FI" sz="1300" dirty="0"/>
              <a:t> {</a:t>
            </a:r>
          </a:p>
          <a:p>
            <a:r>
              <a:rPr lang="fi-FI" sz="1300" dirty="0"/>
              <a:t>       </a:t>
            </a:r>
          </a:p>
          <a:p>
            <a:r>
              <a:rPr lang="fi-FI" sz="1300" dirty="0"/>
              <a:t>   }</a:t>
            </a:r>
          </a:p>
          <a:p>
            <a:r>
              <a:rPr lang="fi-FI" sz="1300" dirty="0"/>
              <a:t>}</a:t>
            </a:r>
          </a:p>
          <a:p>
            <a:endParaRPr lang="fi-FI" sz="1300" dirty="0"/>
          </a:p>
          <a:p>
            <a:r>
              <a:rPr lang="fi-FI" sz="1300" dirty="0"/>
              <a:t>// </a:t>
            </a:r>
            <a:r>
              <a:rPr lang="fi-FI" sz="1300" dirty="0" err="1"/>
              <a:t>MyComponent.qml</a:t>
            </a:r>
            <a:endParaRPr lang="fi-FI" sz="1300" dirty="0"/>
          </a:p>
          <a:p>
            <a:r>
              <a:rPr lang="fi-FI" sz="1300" dirty="0" err="1"/>
              <a:t>Rectangle</a:t>
            </a:r>
            <a:r>
              <a:rPr lang="fi-FI" sz="1300" dirty="0"/>
              <a:t> {</a:t>
            </a:r>
          </a:p>
          <a:p>
            <a:r>
              <a:rPr lang="fi-FI" sz="1300" dirty="0"/>
              <a:t>    </a:t>
            </a:r>
            <a:r>
              <a:rPr lang="fi-FI" sz="1300" dirty="0" err="1"/>
              <a:t>width</a:t>
            </a:r>
            <a:r>
              <a:rPr lang="fi-FI" sz="1300" dirty="0"/>
              <a:t>: </a:t>
            </a:r>
            <a:r>
              <a:rPr lang="fi-FI" sz="1300" dirty="0" err="1"/>
              <a:t>root.width</a:t>
            </a:r>
            <a:endParaRPr lang="fi-FI" sz="1300" dirty="0"/>
          </a:p>
          <a:p>
            <a:endParaRPr lang="fi-FI" sz="1300" dirty="0"/>
          </a:p>
          <a:p>
            <a:r>
              <a:rPr lang="fi-FI" sz="1300" dirty="0"/>
              <a:t>    </a:t>
            </a:r>
            <a:r>
              <a:rPr lang="fi-FI" sz="1300" dirty="0" err="1"/>
              <a:t>MouseArea</a:t>
            </a:r>
            <a:r>
              <a:rPr lang="fi-FI" sz="1300" dirty="0"/>
              <a:t> {</a:t>
            </a:r>
          </a:p>
          <a:p>
            <a:r>
              <a:rPr lang="fi-FI" sz="1300" dirty="0"/>
              <a:t>       </a:t>
            </a:r>
            <a:r>
              <a:rPr lang="fi-FI" sz="1300" dirty="0" err="1"/>
              <a:t>onClicked</a:t>
            </a:r>
            <a:r>
              <a:rPr lang="fi-FI" sz="1300" dirty="0"/>
              <a:t>: </a:t>
            </a:r>
            <a:r>
              <a:rPr lang="fi-FI" sz="1300" dirty="0" err="1"/>
              <a:t>root.handlePress</a:t>
            </a:r>
            <a:r>
              <a:rPr lang="fi-FI" sz="1300" dirty="0"/>
              <a:t>()</a:t>
            </a:r>
          </a:p>
          <a:p>
            <a:r>
              <a:rPr lang="fi-FI" sz="1300" dirty="0"/>
              <a:t>    }   </a:t>
            </a:r>
          </a:p>
          <a:p>
            <a:r>
              <a:rPr lang="fi-FI" sz="1300" dirty="0"/>
              <a:t>}</a:t>
            </a:r>
          </a:p>
          <a:p>
            <a:endParaRPr lang="fi-FI" sz="13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670476" y="2184956"/>
            <a:ext cx="4394597" cy="40523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vert="horz" lIns="117226" tIns="58613" rIns="117226" bIns="58613" rtlCol="0" anchor="t" anchorCtr="0">
            <a:noAutofit/>
          </a:bodyPr>
          <a:lstStyle>
            <a:defPPr>
              <a:defRPr lang="en-US"/>
            </a:defPPr>
            <a:lvl1pPr marL="0" indent="0" algn="l" defTabSz="914400" rtl="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 typeface="Titillium Web" panose="00000500000000000000" pitchFamily="2" charset="0"/>
              <a:buNone/>
              <a:defRPr sz="1400" kern="1200">
                <a:solidFill>
                  <a:srgbClr val="808000"/>
                </a:solidFill>
                <a:latin typeface="Courier New" pitchFamily="49" charset="0"/>
                <a:ea typeface="+mn-ea"/>
                <a:cs typeface="Courier New" pitchFamily="49" charset="0"/>
              </a:defRPr>
            </a:lvl1pPr>
            <a:lvl2pPr marL="719138" indent="-233363" algn="l" defTabSz="914400" rtl="0" eaLnBrk="0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595959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9500" indent="-233363" algn="l" defTabSz="914400" rtl="0" eaLnBrk="0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595959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39863" indent="-233363" algn="l" defTabSz="914400" rtl="0" eaLnBrk="0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595959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98638" indent="-233363" algn="l" defTabSz="914400" rtl="0" eaLnBrk="0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595959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Font typeface="Titillium Web" panose="00000500000000000000" pitchFamily="2" charset="0"/>
              <a:buChar char="•"/>
              <a:defRPr sz="1200" kern="120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Font typeface="Titillium Web" panose="00000500000000000000" pitchFamily="2" charset="0"/>
              <a:buChar char="•"/>
              <a:defRPr sz="1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300" dirty="0" err="1"/>
              <a:t>Item</a:t>
            </a:r>
            <a:r>
              <a:rPr lang="fi-FI" sz="1300" dirty="0"/>
              <a:t> {</a:t>
            </a:r>
          </a:p>
          <a:p>
            <a:r>
              <a:rPr lang="fi-FI" sz="1300" dirty="0"/>
              <a:t>   id: </a:t>
            </a:r>
            <a:r>
              <a:rPr lang="fi-FI" sz="1300" dirty="0" err="1"/>
              <a:t>root</a:t>
            </a:r>
            <a:endParaRPr lang="fi-FI" sz="1300" dirty="0"/>
          </a:p>
          <a:p>
            <a:r>
              <a:rPr lang="fi-FI" sz="1300" dirty="0"/>
              <a:t> </a:t>
            </a:r>
          </a:p>
          <a:p>
            <a:r>
              <a:rPr lang="fi-FI" sz="1300" dirty="0"/>
              <a:t>   </a:t>
            </a:r>
            <a:r>
              <a:rPr lang="fi-FI" sz="1300" dirty="0" err="1"/>
              <a:t>function</a:t>
            </a:r>
            <a:r>
              <a:rPr lang="fi-FI" sz="1300" dirty="0"/>
              <a:t> </a:t>
            </a:r>
            <a:r>
              <a:rPr lang="fi-FI" sz="1300" dirty="0" err="1"/>
              <a:t>handlePress</a:t>
            </a:r>
            <a:r>
              <a:rPr lang="fi-FI" sz="1300" dirty="0"/>
              <a:t>() {}</a:t>
            </a:r>
          </a:p>
          <a:p>
            <a:r>
              <a:rPr lang="fi-FI" sz="1300" dirty="0"/>
              <a:t>  </a:t>
            </a:r>
          </a:p>
          <a:p>
            <a:r>
              <a:rPr lang="fi-FI" sz="1300" dirty="0"/>
              <a:t>   </a:t>
            </a:r>
            <a:r>
              <a:rPr lang="fi-FI" sz="1300" dirty="0" err="1"/>
              <a:t>MyComponent</a:t>
            </a:r>
            <a:r>
              <a:rPr lang="fi-FI" sz="1300" dirty="0"/>
              <a:t> {</a:t>
            </a:r>
          </a:p>
          <a:p>
            <a:r>
              <a:rPr lang="fi-FI" sz="1300" dirty="0"/>
              <a:t>       </a:t>
            </a:r>
            <a:r>
              <a:rPr lang="fi-FI" sz="1300" dirty="0" err="1"/>
              <a:t>onMousePress</a:t>
            </a:r>
            <a:r>
              <a:rPr lang="fi-FI" sz="1300" dirty="0"/>
              <a:t>: </a:t>
            </a:r>
            <a:r>
              <a:rPr lang="fi-FI" sz="1300" dirty="0" err="1"/>
              <a:t>handlePress</a:t>
            </a:r>
            <a:r>
              <a:rPr lang="fi-FI" sz="1300" dirty="0"/>
              <a:t>()</a:t>
            </a:r>
          </a:p>
          <a:p>
            <a:r>
              <a:rPr lang="fi-FI" sz="1300" dirty="0"/>
              <a:t>   }</a:t>
            </a:r>
          </a:p>
          <a:p>
            <a:r>
              <a:rPr lang="fi-FI" sz="1300" dirty="0"/>
              <a:t>}</a:t>
            </a:r>
          </a:p>
          <a:p>
            <a:endParaRPr lang="fi-FI" sz="1300" dirty="0"/>
          </a:p>
          <a:p>
            <a:r>
              <a:rPr lang="fi-FI" sz="1300" dirty="0"/>
              <a:t>// </a:t>
            </a:r>
            <a:r>
              <a:rPr lang="fi-FI" sz="1300" dirty="0" err="1"/>
              <a:t>MyComponent.qml</a:t>
            </a:r>
            <a:endParaRPr lang="fi-FI" sz="1300" dirty="0"/>
          </a:p>
          <a:p>
            <a:r>
              <a:rPr lang="fi-FI" sz="1300" dirty="0" err="1"/>
              <a:t>Rectangle</a:t>
            </a:r>
            <a:r>
              <a:rPr lang="fi-FI" sz="1300" dirty="0"/>
              <a:t> {</a:t>
            </a:r>
          </a:p>
          <a:p>
            <a:r>
              <a:rPr lang="fi-FI" sz="1300" dirty="0"/>
              <a:t>    </a:t>
            </a:r>
            <a:r>
              <a:rPr lang="fi-FI" sz="1300" dirty="0" err="1"/>
              <a:t>signal</a:t>
            </a:r>
            <a:r>
              <a:rPr lang="fi-FI" sz="1300" dirty="0"/>
              <a:t> </a:t>
            </a:r>
            <a:r>
              <a:rPr lang="fi-FI" sz="1300" dirty="0" err="1"/>
              <a:t>mousePress</a:t>
            </a:r>
            <a:endParaRPr lang="fi-FI" sz="1300" dirty="0"/>
          </a:p>
          <a:p>
            <a:endParaRPr lang="fi-FI" sz="1300" dirty="0"/>
          </a:p>
          <a:p>
            <a:r>
              <a:rPr lang="fi-FI" sz="1300" dirty="0"/>
              <a:t>    </a:t>
            </a:r>
            <a:r>
              <a:rPr lang="fi-FI" sz="1300" dirty="0" err="1"/>
              <a:t>width</a:t>
            </a:r>
            <a:r>
              <a:rPr lang="fi-FI" sz="1300" dirty="0"/>
              <a:t>: </a:t>
            </a:r>
            <a:r>
              <a:rPr lang="fi-FI" sz="1300" dirty="0" err="1"/>
              <a:t>parent.width</a:t>
            </a:r>
            <a:endParaRPr lang="fi-FI" sz="1300" dirty="0"/>
          </a:p>
          <a:p>
            <a:endParaRPr lang="fi-FI" sz="1300" dirty="0"/>
          </a:p>
          <a:p>
            <a:r>
              <a:rPr lang="fi-FI" sz="1300" dirty="0"/>
              <a:t>    </a:t>
            </a:r>
            <a:r>
              <a:rPr lang="fi-FI" sz="1300" dirty="0" err="1"/>
              <a:t>MouseArea</a:t>
            </a:r>
            <a:r>
              <a:rPr lang="fi-FI" sz="1300" dirty="0"/>
              <a:t> {</a:t>
            </a:r>
          </a:p>
          <a:p>
            <a:r>
              <a:rPr lang="fi-FI" sz="1300" dirty="0"/>
              <a:t>        </a:t>
            </a:r>
            <a:r>
              <a:rPr lang="fi-FI" sz="1300" dirty="0" err="1"/>
              <a:t>onClicked</a:t>
            </a:r>
            <a:r>
              <a:rPr lang="fi-FI" sz="1300" dirty="0"/>
              <a:t>: </a:t>
            </a:r>
            <a:r>
              <a:rPr lang="fi-FI" sz="1300" dirty="0" err="1"/>
              <a:t>mousePress</a:t>
            </a:r>
            <a:r>
              <a:rPr lang="fi-FI" sz="1300" dirty="0"/>
              <a:t>()</a:t>
            </a:r>
          </a:p>
          <a:p>
            <a:r>
              <a:rPr lang="fi-FI" sz="1300" dirty="0"/>
              <a:t>    }   </a:t>
            </a:r>
          </a:p>
          <a:p>
            <a:r>
              <a:rPr lang="fi-FI" sz="13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55801" y="1763811"/>
            <a:ext cx="1059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BAD WAY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86011" y="1844677"/>
            <a:ext cx="125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GOOD WAY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24637870"/>
      </p:ext>
    </p:extLst>
  </p:cSld>
  <p:clrMapOvr>
    <a:masterClrMapping/>
  </p:clrMapOvr>
  <p:transition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items (and other QML types) can be created by composing other items</a:t>
            </a:r>
          </a:p>
          <a:p>
            <a:endParaRPr lang="en-US" dirty="0"/>
          </a:p>
          <a:p>
            <a:r>
              <a:rPr lang="en-US" dirty="0"/>
              <a:t>A QML file (document) defines a component</a:t>
            </a:r>
          </a:p>
          <a:p>
            <a:pPr lvl="1"/>
            <a:r>
              <a:rPr lang="en-US" dirty="0"/>
              <a:t>Component can be used to create objects</a:t>
            </a:r>
          </a:p>
          <a:p>
            <a:pPr lvl="1"/>
            <a:endParaRPr lang="en-US" dirty="0"/>
          </a:p>
          <a:p>
            <a:r>
              <a:rPr lang="en-US" dirty="0"/>
              <a:t>Inline components may be defined with </a:t>
            </a:r>
            <a:r>
              <a:rPr lang="en-US" dirty="0">
                <a:latin typeface="Courier New"/>
                <a:cs typeface="Courier New"/>
              </a:rPr>
              <a:t>Component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Component</a:t>
            </a:r>
            <a:r>
              <a:rPr lang="en-US" dirty="0"/>
              <a:t> defines visibility scope for properties</a:t>
            </a:r>
          </a:p>
          <a:p>
            <a:pPr lvl="1"/>
            <a:r>
              <a:rPr lang="en-US" dirty="0"/>
              <a:t>All object ids and root object’s properties can be accessed in the component</a:t>
            </a:r>
          </a:p>
          <a:p>
            <a:pPr lvl="1"/>
            <a:endParaRPr lang="en-US" dirty="0"/>
          </a:p>
          <a:p>
            <a:r>
              <a:rPr lang="en-US" dirty="0"/>
              <a:t>All ancestor </a:t>
            </a:r>
            <a:r>
              <a:rPr lang="en-US" dirty="0">
                <a:latin typeface="Courier New"/>
                <a:cs typeface="Courier New"/>
              </a:rPr>
              <a:t>Component</a:t>
            </a:r>
            <a:r>
              <a:rPr lang="en-US" dirty="0"/>
              <a:t> scopes are also accessible within a component</a:t>
            </a:r>
          </a:p>
          <a:p>
            <a:endParaRPr lang="en-US" dirty="0"/>
          </a:p>
          <a:p>
            <a:r>
              <a:rPr lang="en-US" dirty="0"/>
              <a:t>Component-specific properties may be defined with contexts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4090" y="332659"/>
            <a:ext cx="367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Lab 3: </a:t>
            </a:r>
            <a:r>
              <a:rPr lang="fi-FI" sz="1400" dirty="0" err="1">
                <a:cs typeface="Open Sans Light"/>
              </a:rPr>
              <a:t>Custom</a:t>
            </a:r>
            <a:r>
              <a:rPr lang="fi-FI" sz="1400" dirty="0">
                <a:cs typeface="Open Sans Light"/>
              </a:rPr>
              <a:t> </a:t>
            </a:r>
            <a:r>
              <a:rPr lang="fi-FI" sz="1400" dirty="0" err="1">
                <a:cs typeface="Open Sans Light"/>
              </a:rPr>
              <a:t>Items</a:t>
            </a:r>
            <a:endParaRPr lang="en-US" sz="1400" dirty="0">
              <a:cs typeface="Open Sans Light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1027891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Rapid</a:t>
            </a:r>
            <a:r>
              <a:rPr lang="fi-FI" dirty="0"/>
              <a:t> </a:t>
            </a:r>
            <a:r>
              <a:rPr lang="fi-FI" dirty="0" err="1"/>
              <a:t>Workflow</a:t>
            </a:r>
            <a:r>
              <a:rPr lang="fi-FI" dirty="0"/>
              <a:t> with Qt </a:t>
            </a:r>
            <a:r>
              <a:rPr lang="fi-FI" dirty="0" err="1"/>
              <a:t>Quick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70554" y="3064904"/>
            <a:ext cx="1488956" cy="1583756"/>
            <a:chOff x="4824846" y="2712502"/>
            <a:chExt cx="1117008" cy="131979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2799" y="2712502"/>
              <a:ext cx="629152" cy="101476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824846" y="3831746"/>
              <a:ext cx="1117008" cy="200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>
                <a:lnSpc>
                  <a:spcPts val="1820"/>
                </a:lnSpc>
              </a:pPr>
              <a:r>
                <a:rPr lang="en-US" dirty="0">
                  <a:solidFill>
                    <a:schemeClr val="accent1"/>
                  </a:solidFill>
                  <a:cs typeface="Open Sans Light"/>
                </a:rPr>
                <a:t>Developer</a:t>
              </a:r>
            </a:p>
          </p:txBody>
        </p:sp>
      </p:grpSp>
      <p:sp>
        <p:nvSpPr>
          <p:cNvPr id="8" name="Rounded Rectangle 7"/>
          <p:cNvSpPr/>
          <p:nvPr/>
        </p:nvSpPr>
        <p:spPr bwMode="auto">
          <a:xfrm>
            <a:off x="3327612" y="1660826"/>
            <a:ext cx="5478411" cy="114693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dirty="0">
                <a:solidFill>
                  <a:srgbClr val="46A2DA"/>
                </a:solidFill>
                <a:cs typeface="Open Sans"/>
              </a:rPr>
              <a:t>Declarative UI Design</a:t>
            </a:r>
            <a:endParaRPr lang="en-US" sz="1500" dirty="0">
              <a:cs typeface="Open Sans Light"/>
            </a:endParaRPr>
          </a:p>
          <a:p>
            <a:pPr algn="l"/>
            <a:endParaRPr lang="en-US" sz="1500" dirty="0">
              <a:cs typeface="Open Sans Light"/>
            </a:endParaRPr>
          </a:p>
          <a:p>
            <a:pPr algn="l"/>
            <a:r>
              <a:rPr lang="en-US" sz="1500" dirty="0">
                <a:cs typeface="Open Sans Light"/>
              </a:rPr>
              <a:t>Stunningly Fluent Modern User Interfaces, written with QML. Ideal for rapid UI prototyping.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3340246" y="2991167"/>
            <a:ext cx="5465777" cy="1142264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cs typeface="Open Sans"/>
              </a:rPr>
              <a:t>Imperative Logic</a:t>
            </a:r>
            <a:endParaRPr lang="en-US" sz="1500" dirty="0">
              <a:cs typeface="Open Sans Light"/>
            </a:endParaRPr>
          </a:p>
          <a:p>
            <a:pPr algn="l"/>
            <a:endParaRPr lang="en-US" sz="1500" dirty="0">
              <a:cs typeface="Open Sans Light"/>
            </a:endParaRPr>
          </a:p>
          <a:p>
            <a:pPr algn="l"/>
            <a:r>
              <a:rPr lang="en-US" sz="1500" dirty="0">
                <a:cs typeface="Open Sans Light"/>
              </a:rPr>
              <a:t>Power of Cross-Platform Native </a:t>
            </a:r>
            <a:r>
              <a:rPr lang="en-US" sz="1500" dirty="0" err="1">
                <a:cs typeface="Open Sans Light"/>
              </a:rPr>
              <a:t>Qt</a:t>
            </a:r>
            <a:r>
              <a:rPr lang="en-US" sz="1500" dirty="0">
                <a:cs typeface="Open Sans Light"/>
              </a:rPr>
              <a:t>/C++</a:t>
            </a:r>
            <a:endParaRPr lang="en-US" sz="1300" dirty="0">
              <a:cs typeface="Open Sans Light"/>
            </a:endParaRPr>
          </a:p>
          <a:p>
            <a:pPr algn="l"/>
            <a:endParaRPr lang="en-US" sz="1300" dirty="0">
              <a:cs typeface="Open Sans Light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1935654" y="2734809"/>
            <a:ext cx="1123772" cy="1011660"/>
          </a:xfrm>
          <a:prstGeom prst="line">
            <a:avLst/>
          </a:prstGeom>
          <a:solidFill>
            <a:srgbClr val="FF0000"/>
          </a:solidFill>
          <a:ln w="12700" cap="flat" cmpd="sng" algn="ctr">
            <a:solidFill>
              <a:srgbClr val="80C34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1" name="Group 10"/>
          <p:cNvGrpSpPr/>
          <p:nvPr/>
        </p:nvGrpSpPr>
        <p:grpSpPr>
          <a:xfrm>
            <a:off x="2856670" y="2637721"/>
            <a:ext cx="306034" cy="281850"/>
            <a:chOff x="2143060" y="2451081"/>
            <a:chExt cx="229586" cy="234875"/>
          </a:xfrm>
        </p:grpSpPr>
        <p:cxnSp>
          <p:nvCxnSpPr>
            <p:cNvPr id="12" name="Straight Connector 11"/>
            <p:cNvCxnSpPr/>
            <p:nvPr/>
          </p:nvCxnSpPr>
          <p:spPr bwMode="auto">
            <a:xfrm rot="18900000">
              <a:off x="2143060" y="2451081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80C34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2700000">
              <a:off x="2235861" y="2549170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80C34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" name="Straight Connector 13"/>
          <p:cNvCxnSpPr/>
          <p:nvPr/>
        </p:nvCxnSpPr>
        <p:spPr bwMode="auto">
          <a:xfrm>
            <a:off x="1924020" y="3917977"/>
            <a:ext cx="1032380" cy="9253"/>
          </a:xfrm>
          <a:prstGeom prst="line">
            <a:avLst/>
          </a:prstGeom>
          <a:solidFill>
            <a:srgbClr val="FF0000"/>
          </a:solidFill>
          <a:ln w="12700" cap="flat" cmpd="sng" algn="ctr">
            <a:solidFill>
              <a:srgbClr val="80C34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 rot="2700000">
            <a:off x="2744971" y="3769173"/>
            <a:ext cx="275503" cy="313085"/>
            <a:chOff x="2295460" y="3200595"/>
            <a:chExt cx="229586" cy="234875"/>
          </a:xfrm>
        </p:grpSpPr>
        <p:cxnSp>
          <p:nvCxnSpPr>
            <p:cNvPr id="16" name="Straight Connector 15"/>
            <p:cNvCxnSpPr/>
            <p:nvPr/>
          </p:nvCxnSpPr>
          <p:spPr bwMode="auto">
            <a:xfrm rot="18900000">
              <a:off x="2295460" y="3200595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80C34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 rot="2700000">
              <a:off x="2388261" y="3298684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80C34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8" name="Straight Connector 17"/>
          <p:cNvCxnSpPr/>
          <p:nvPr/>
        </p:nvCxnSpPr>
        <p:spPr bwMode="auto">
          <a:xfrm>
            <a:off x="1924020" y="1979672"/>
            <a:ext cx="1032380" cy="9253"/>
          </a:xfrm>
          <a:prstGeom prst="line">
            <a:avLst/>
          </a:prstGeom>
          <a:solidFill>
            <a:srgbClr val="FF0000"/>
          </a:solidFill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 rot="2700000">
            <a:off x="2744971" y="1830865"/>
            <a:ext cx="275503" cy="313085"/>
            <a:chOff x="2295460" y="3200595"/>
            <a:chExt cx="229586" cy="234875"/>
          </a:xfrm>
        </p:grpSpPr>
        <p:cxnSp>
          <p:nvCxnSpPr>
            <p:cNvPr id="20" name="Straight Connector 19"/>
            <p:cNvCxnSpPr/>
            <p:nvPr/>
          </p:nvCxnSpPr>
          <p:spPr bwMode="auto">
            <a:xfrm rot="18900000">
              <a:off x="2295460" y="3200595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46A2D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 rot="2700000">
              <a:off x="2388261" y="3298684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46A2D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extBox 21"/>
          <p:cNvSpPr txBox="1"/>
          <p:nvPr/>
        </p:nvSpPr>
        <p:spPr>
          <a:xfrm>
            <a:off x="3321197" y="1301171"/>
            <a:ext cx="1258081" cy="240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>
              <a:lnSpc>
                <a:spcPts val="1820"/>
              </a:lnSpc>
            </a:pPr>
            <a:r>
              <a:rPr lang="en-US" dirty="0" err="1">
                <a:cs typeface="Open Sans"/>
              </a:rPr>
              <a:t>Qt</a:t>
            </a:r>
            <a:r>
              <a:rPr lang="en-US" dirty="0">
                <a:cs typeface="Open Sans"/>
              </a:rPr>
              <a:t> Quick</a:t>
            </a:r>
          </a:p>
        </p:txBody>
      </p:sp>
      <p:grpSp>
        <p:nvGrpSpPr>
          <p:cNvPr id="23" name="Group 22"/>
          <p:cNvGrpSpPr/>
          <p:nvPr/>
        </p:nvGrpSpPr>
        <p:grpSpPr>
          <a:xfrm rot="13074579">
            <a:off x="8880768" y="3391408"/>
            <a:ext cx="306034" cy="281850"/>
            <a:chOff x="2295460" y="3200595"/>
            <a:chExt cx="229586" cy="234875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18900000">
              <a:off x="2295460" y="3200595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2700000">
              <a:off x="2388261" y="3298684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 rot="13500000">
            <a:off x="8900178" y="2074725"/>
            <a:ext cx="275503" cy="313085"/>
            <a:chOff x="2295460" y="3200595"/>
            <a:chExt cx="229586" cy="234875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18900000">
              <a:off x="2295460" y="3200595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rot="2700000">
              <a:off x="2388261" y="3298684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9" name="Rounded Rectangle 28"/>
          <p:cNvSpPr/>
          <p:nvPr/>
        </p:nvSpPr>
        <p:spPr bwMode="auto">
          <a:xfrm>
            <a:off x="4003683" y="4325621"/>
            <a:ext cx="2124696" cy="149174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0" rIns="115380" bIns="5999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cs typeface="Open Sans"/>
              </a:rPr>
              <a:t>Core</a:t>
            </a:r>
            <a:endParaRPr lang="en-US" dirty="0">
              <a:cs typeface="Open Sans Light"/>
            </a:endParaRPr>
          </a:p>
          <a:p>
            <a:pPr algn="l"/>
            <a:endParaRPr lang="en-US" sz="1500" dirty="0">
              <a:cs typeface="Open Sans Light"/>
            </a:endParaRPr>
          </a:p>
          <a:p>
            <a:pPr algn="l"/>
            <a:r>
              <a:rPr lang="en-US" sz="1500" dirty="0">
                <a:cs typeface="Open Sans Light"/>
              </a:rPr>
              <a:t>Processes, Threads,</a:t>
            </a:r>
          </a:p>
          <a:p>
            <a:pPr algn="l"/>
            <a:r>
              <a:rPr lang="en-US" sz="1500" dirty="0">
                <a:cs typeface="Open Sans Light"/>
              </a:rPr>
              <a:t>IPC, Containers,</a:t>
            </a:r>
          </a:p>
          <a:p>
            <a:pPr algn="l"/>
            <a:r>
              <a:rPr lang="en-US" sz="1500" dirty="0">
                <a:cs typeface="Open Sans Light"/>
              </a:rPr>
              <a:t>I/O, Strings,</a:t>
            </a:r>
          </a:p>
          <a:p>
            <a:pPr algn="l"/>
            <a:r>
              <a:rPr lang="en-US" sz="1500" dirty="0">
                <a:cs typeface="Open Sans Light"/>
              </a:rPr>
              <a:t>Etc.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6182432" y="4325410"/>
            <a:ext cx="1289471" cy="149174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0" rIns="115380" bIns="5999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cs typeface="Open Sans"/>
              </a:rPr>
              <a:t>Network</a:t>
            </a:r>
          </a:p>
          <a:p>
            <a:pPr algn="l"/>
            <a:endParaRPr lang="en-US" sz="1500" dirty="0">
              <a:cs typeface="Open Sans Light"/>
            </a:endParaRPr>
          </a:p>
          <a:p>
            <a:pPr algn="l"/>
            <a:r>
              <a:rPr lang="en-US" sz="1500" dirty="0">
                <a:cs typeface="Open Sans Light"/>
              </a:rPr>
              <a:t>HTTP</a:t>
            </a:r>
          </a:p>
          <a:p>
            <a:pPr algn="l"/>
            <a:r>
              <a:rPr lang="en-US" sz="1500" dirty="0">
                <a:cs typeface="Open Sans Light"/>
              </a:rPr>
              <a:t>FTP</a:t>
            </a:r>
          </a:p>
          <a:p>
            <a:pPr algn="l"/>
            <a:r>
              <a:rPr lang="en-US" sz="1500" dirty="0">
                <a:cs typeface="Open Sans Light"/>
              </a:rPr>
              <a:t>SSL</a:t>
            </a:r>
          </a:p>
          <a:p>
            <a:pPr algn="l"/>
            <a:endParaRPr lang="en-US" sz="1500" dirty="0">
              <a:cs typeface="Open Sans Light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7525957" y="4331676"/>
            <a:ext cx="1224874" cy="149174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0" rIns="115380" bIns="5999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  <a:cs typeface="Open Sans"/>
              </a:rPr>
              <a:t>Sql</a:t>
            </a:r>
            <a:endParaRPr lang="en-US" dirty="0">
              <a:solidFill>
                <a:schemeClr val="accent1"/>
              </a:solidFill>
              <a:cs typeface="Open Sans"/>
            </a:endParaRPr>
          </a:p>
          <a:p>
            <a:pPr algn="l"/>
            <a:endParaRPr lang="en-US" sz="1500" dirty="0">
              <a:cs typeface="Open Sans Light"/>
            </a:endParaRPr>
          </a:p>
          <a:p>
            <a:pPr algn="l"/>
            <a:r>
              <a:rPr lang="en-US" sz="1500" dirty="0">
                <a:cs typeface="Open Sans Light"/>
              </a:rPr>
              <a:t>SQL</a:t>
            </a:r>
          </a:p>
          <a:p>
            <a:pPr algn="l"/>
            <a:r>
              <a:rPr lang="en-US" sz="1500" dirty="0">
                <a:cs typeface="Open Sans Light"/>
              </a:rPr>
              <a:t>&amp;</a:t>
            </a:r>
          </a:p>
          <a:p>
            <a:pPr algn="l"/>
            <a:r>
              <a:rPr lang="en-US" sz="1500" dirty="0">
                <a:cs typeface="Open Sans Light"/>
              </a:rPr>
              <a:t>Oracle</a:t>
            </a:r>
          </a:p>
          <a:p>
            <a:pPr algn="l"/>
            <a:r>
              <a:rPr lang="en-US" sz="1500" dirty="0">
                <a:cs typeface="Open Sans Light"/>
              </a:rPr>
              <a:t>Databases</a:t>
            </a:r>
          </a:p>
        </p:txBody>
      </p:sp>
      <p:sp>
        <p:nvSpPr>
          <p:cNvPr id="32" name="Rounded Rectangle 31"/>
          <p:cNvSpPr/>
          <p:nvPr/>
        </p:nvSpPr>
        <p:spPr bwMode="auto">
          <a:xfrm>
            <a:off x="8804884" y="4326158"/>
            <a:ext cx="509879" cy="147775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115380" tIns="0" rIns="115380" bIns="5999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cs typeface="Open Sans"/>
              </a:rPr>
              <a:t>XML</a:t>
            </a:r>
            <a:endParaRPr lang="en-US" sz="1500" dirty="0">
              <a:cs typeface="Open Sans Light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9424244" y="4326158"/>
            <a:ext cx="510012" cy="147775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115380" tIns="0" rIns="115380" bIns="5999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cs typeface="Open Sans"/>
              </a:rPr>
              <a:t>Bluetooth</a:t>
            </a:r>
            <a:endParaRPr lang="en-US" sz="1500" dirty="0">
              <a:cs typeface="Open Sans Light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10043606" y="4326158"/>
            <a:ext cx="510012" cy="147775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115380" tIns="0" rIns="115380" bIns="5999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cs typeface="Open Sans"/>
              </a:rPr>
              <a:t>Positioning</a:t>
            </a:r>
            <a:endParaRPr lang="en-US" sz="1500" dirty="0">
              <a:cs typeface="Open Sans Light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10662968" y="4326158"/>
            <a:ext cx="510012" cy="147775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115380" tIns="0" rIns="115380" bIns="5999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cs typeface="Open Sans"/>
              </a:rPr>
              <a:t>NFC</a:t>
            </a:r>
            <a:endParaRPr lang="en-US" sz="1500" dirty="0">
              <a:cs typeface="Open Sans Light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11282326" y="4326158"/>
            <a:ext cx="510012" cy="147775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115380" tIns="0" rIns="115380" bIns="5999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cs typeface="Open Sans"/>
              </a:rPr>
              <a:t>Serial Port</a:t>
            </a:r>
            <a:endParaRPr lang="en-US" sz="1500" dirty="0">
              <a:cs typeface="Open Sans Light"/>
            </a:endParaRPr>
          </a:p>
        </p:txBody>
      </p:sp>
      <p:sp>
        <p:nvSpPr>
          <p:cNvPr id="37" name="Right Bracket 36"/>
          <p:cNvSpPr/>
          <p:nvPr/>
        </p:nvSpPr>
        <p:spPr bwMode="auto">
          <a:xfrm>
            <a:off x="8954816" y="2228486"/>
            <a:ext cx="705287" cy="1311702"/>
          </a:xfrm>
          <a:prstGeom prst="rightBracket">
            <a:avLst>
              <a:gd name="adj" fmla="val 103296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570553" y="1425823"/>
            <a:ext cx="1488956" cy="1286915"/>
            <a:chOff x="428026" y="1226634"/>
            <a:chExt cx="1117008" cy="1072429"/>
          </a:xfrm>
        </p:grpSpPr>
        <p:sp>
          <p:nvSpPr>
            <p:cNvPr id="39" name="TextBox 38"/>
            <p:cNvSpPr txBox="1"/>
            <p:nvPr/>
          </p:nvSpPr>
          <p:spPr>
            <a:xfrm>
              <a:off x="428026" y="2098510"/>
              <a:ext cx="1117008" cy="200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>
                <a:lnSpc>
                  <a:spcPts val="1820"/>
                </a:lnSpc>
              </a:pPr>
              <a:r>
                <a:rPr lang="en-US" dirty="0">
                  <a:solidFill>
                    <a:srgbClr val="46A2DA"/>
                  </a:solidFill>
                  <a:cs typeface="Open Sans Light"/>
                </a:rPr>
                <a:t>Designer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452" y="1226634"/>
              <a:ext cx="638717" cy="767490"/>
            </a:xfrm>
            <a:prstGeom prst="rect">
              <a:avLst/>
            </a:prstGeom>
          </p:spPr>
        </p:pic>
      </p:grpSp>
      <p:sp>
        <p:nvSpPr>
          <p:cNvPr id="41" name="Rounded Rectangle 40"/>
          <p:cNvSpPr/>
          <p:nvPr/>
        </p:nvSpPr>
        <p:spPr bwMode="auto">
          <a:xfrm>
            <a:off x="4002677" y="5807012"/>
            <a:ext cx="7848239" cy="35829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0" rIns="115380" bIns="59998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359"/>
              </a:lnSpc>
            </a:pPr>
            <a:r>
              <a:rPr lang="en-US" sz="1500" dirty="0">
                <a:cs typeface="Open Sans Light"/>
              </a:rPr>
              <a:t>+ Direct Hardware Access</a:t>
            </a:r>
          </a:p>
        </p:txBody>
      </p:sp>
      <p:sp>
        <p:nvSpPr>
          <p:cNvPr id="4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4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55030271"/>
      </p:ext>
    </p:extLst>
  </p:cSld>
  <p:clrMapOvr>
    <a:masterClrMapping/>
  </p:clrMapOvr>
  <p:transition spd="med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Qt Quick Controls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67437"/>
      </p:ext>
    </p:extLst>
  </p:cSld>
  <p:clrMapOvr>
    <a:masterClrMapping/>
  </p:clrMapOvr>
  <p:transition spd="med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Qt Quick Designer</a:t>
            </a:r>
          </a:p>
          <a:p>
            <a:r>
              <a:rPr lang="en-US" dirty="0"/>
              <a:t>Qt Quick Controls</a:t>
            </a:r>
          </a:p>
          <a:p>
            <a:r>
              <a:rPr lang="en-US" dirty="0"/>
              <a:t>Application Window</a:t>
            </a:r>
          </a:p>
          <a:p>
            <a:r>
              <a:rPr lang="en-US" dirty="0"/>
              <a:t>Controls and Views </a:t>
            </a:r>
          </a:p>
          <a:p>
            <a:r>
              <a:rPr lang="en-US" dirty="0"/>
              <a:t>Layouts</a:t>
            </a:r>
          </a:p>
          <a:p>
            <a:r>
              <a:rPr lang="en-US" dirty="0"/>
              <a:t>Styling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5" y="6381753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2" y="6381758"/>
            <a:ext cx="8782937" cy="14287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69367507"/>
      </p:ext>
    </p:extLst>
  </p:cSld>
  <p:clrMapOvr>
    <a:masterClrMapping/>
  </p:clrMapOvr>
  <p:transition spd="med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composing UIs from QML types, Qt Quick Controls, and custom types</a:t>
            </a:r>
          </a:p>
          <a:p>
            <a:r>
              <a:rPr lang="en-US" dirty="0"/>
              <a:t>Allows defining UI layout, creating properties and property bindings</a:t>
            </a:r>
          </a:p>
          <a:p>
            <a:r>
              <a:rPr lang="en-US" dirty="0"/>
              <a:t>Clear separation between UI and business logic</a:t>
            </a:r>
          </a:p>
          <a:p>
            <a:pPr lvl="1"/>
            <a:r>
              <a:rPr lang="en-US" dirty="0"/>
              <a:t>UI designed in form files with </a:t>
            </a:r>
            <a:r>
              <a:rPr lang="en-US" dirty="0" err="1">
                <a:latin typeface="Courier New"/>
                <a:cs typeface="Courier New"/>
              </a:rPr>
              <a:t>ui.qml</a:t>
            </a:r>
            <a:r>
              <a:rPr lang="en-US" dirty="0"/>
              <a:t> extension – do not use JavaScript code in forms </a:t>
            </a:r>
          </a:p>
          <a:p>
            <a:pPr lvl="1"/>
            <a:r>
              <a:rPr lang="en-US" dirty="0"/>
              <a:t>Business logic implemented in 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qml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and 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cpp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files </a:t>
            </a:r>
          </a:p>
          <a:p>
            <a:endParaRPr lang="en-US" dirty="0"/>
          </a:p>
          <a:p>
            <a:r>
              <a:rPr lang="en-US" dirty="0"/>
              <a:t>Qt Quick Designer creates empty signal handlers in component files for selected signals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Quick Designer </a:t>
            </a:r>
          </a:p>
        </p:txBody>
      </p:sp>
    </p:spTree>
    <p:extLst>
      <p:ext uri="{BB962C8B-B14F-4D97-AF65-F5344CB8AC3E}">
        <p14:creationId xmlns:p14="http://schemas.microsoft.com/office/powerpoint/2010/main" val="1321357944"/>
      </p:ext>
    </p:extLst>
  </p:cSld>
  <p:clrMapOvr>
    <a:masterClrMapping/>
  </p:clrMapOvr>
  <p:transition spd="med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5229200"/>
            <a:ext cx="11087386" cy="936650"/>
          </a:xfrm>
        </p:spPr>
        <p:txBody>
          <a:bodyPr/>
          <a:lstStyle/>
          <a:p>
            <a:r>
              <a:rPr lang="en-US" dirty="0"/>
              <a:t>Drag and drop UI controls and specify their layout </a:t>
            </a:r>
          </a:p>
          <a:p>
            <a:r>
              <a:rPr lang="en-US" dirty="0"/>
              <a:t>Add signal handlers into the component file – not in the form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between the UI and Business Logic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823" y="1484784"/>
            <a:ext cx="2947156" cy="34002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332" y="1484784"/>
            <a:ext cx="4929805" cy="295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77905"/>
      </p:ext>
    </p:extLst>
  </p:cSld>
  <p:clrMapOvr>
    <a:masterClrMapping/>
  </p:clrMapOvr>
  <p:transition spd="med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Ready-made UI control QML types </a:t>
            </a:r>
          </a:p>
          <a:p>
            <a:r>
              <a:rPr lang="en-US" dirty="0"/>
              <a:t>Two versions</a:t>
            </a:r>
          </a:p>
          <a:p>
            <a:pPr lvl="1"/>
            <a:r>
              <a:rPr lang="en-US" dirty="0"/>
              <a:t>Prefer using Qt Quick Controls 2</a:t>
            </a:r>
          </a:p>
          <a:p>
            <a:pPr lvl="1"/>
            <a:r>
              <a:rPr lang="en-US" dirty="0"/>
              <a:t>Some controls are only available in Qt Quick Controls 1 (</a:t>
            </a:r>
            <a:r>
              <a:rPr lang="en-US" dirty="0" err="1">
                <a:latin typeface="Courier New"/>
                <a:cs typeface="Courier New"/>
              </a:rPr>
              <a:t>TablewView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TreeView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Qt Quick Controls 1 extend existing QML types (</a:t>
            </a:r>
            <a:r>
              <a:rPr lang="en-US" dirty="0">
                <a:latin typeface="Courier New"/>
                <a:cs typeface="Courier New"/>
              </a:rPr>
              <a:t>Button</a:t>
            </a:r>
            <a:r>
              <a:rPr lang="en-US" dirty="0"/>
              <a:t> -&gt; </a:t>
            </a:r>
            <a:r>
              <a:rPr lang="en-US" dirty="0" err="1">
                <a:latin typeface="Courier New"/>
                <a:cs typeface="Courier New"/>
              </a:rPr>
              <a:t>FocusScope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 optimal for memory consumption or performance point of view </a:t>
            </a:r>
          </a:p>
          <a:p>
            <a:pPr lvl="1"/>
            <a:r>
              <a:rPr lang="en-US" dirty="0"/>
              <a:t>Button: 15 </a:t>
            </a:r>
            <a:r>
              <a:rPr lang="en-US" dirty="0" err="1">
                <a:latin typeface="Courier New"/>
                <a:cs typeface="Courier New"/>
              </a:rPr>
              <a:t>QQuickItems</a:t>
            </a:r>
            <a:r>
              <a:rPr lang="en-US" dirty="0"/>
              <a:t> (including 4 </a:t>
            </a:r>
            <a:r>
              <a:rPr lang="en-US" dirty="0">
                <a:latin typeface="Courier New"/>
                <a:cs typeface="Courier New"/>
              </a:rPr>
              <a:t>Loaders</a:t>
            </a:r>
            <a:r>
              <a:rPr lang="en-US" dirty="0"/>
              <a:t>), totally 60 </a:t>
            </a:r>
            <a:r>
              <a:rPr lang="en-US" dirty="0" err="1">
                <a:latin typeface="Courier New"/>
                <a:cs typeface="Courier New"/>
              </a:rPr>
              <a:t>QObjects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Button in Qt Quick Controls 2: 4 </a:t>
            </a:r>
            <a:r>
              <a:rPr lang="en-US" dirty="0" err="1">
                <a:latin typeface="Courier New"/>
                <a:cs typeface="Courier New"/>
              </a:rPr>
              <a:t>QQuickItems</a:t>
            </a:r>
            <a:r>
              <a:rPr lang="en-US" dirty="0"/>
              <a:t>, 7 </a:t>
            </a:r>
            <a:r>
              <a:rPr lang="en-US" dirty="0" err="1">
                <a:latin typeface="Courier New"/>
                <a:cs typeface="Courier New"/>
              </a:rPr>
              <a:t>QObjects</a:t>
            </a:r>
            <a:r>
              <a:rPr lang="en-US" dirty="0"/>
              <a:t>, 7 times faster to create </a:t>
            </a:r>
          </a:p>
          <a:p>
            <a:r>
              <a:rPr lang="en-US" dirty="0"/>
              <a:t>Biggest differences in event handling and styling </a:t>
            </a:r>
          </a:p>
          <a:p>
            <a:pPr lvl="1"/>
            <a:r>
              <a:rPr lang="en-US" dirty="0"/>
              <a:t>Qt Quick Controls 2 event handling in C++</a:t>
            </a:r>
          </a:p>
          <a:p>
            <a:pPr lvl="1"/>
            <a:r>
              <a:rPr lang="en-US" dirty="0"/>
              <a:t>Qt Quick Controls styled with control-specific style types</a:t>
            </a:r>
          </a:p>
          <a:p>
            <a:pPr lvl="1"/>
            <a:r>
              <a:rPr lang="en-US" dirty="0"/>
              <a:t>Qt Quick Controls 2 styled with application-global, configurable style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Quick Controls</a:t>
            </a:r>
          </a:p>
        </p:txBody>
      </p:sp>
    </p:spTree>
    <p:extLst>
      <p:ext uri="{BB962C8B-B14F-4D97-AF65-F5344CB8AC3E}">
        <p14:creationId xmlns:p14="http://schemas.microsoft.com/office/powerpoint/2010/main" val="4132976420"/>
      </p:ext>
    </p:extLst>
  </p:cSld>
  <p:clrMapOvr>
    <a:masterClrMapping/>
  </p:clrMapOvr>
  <p:transition spd="med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than just UI controls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ApplicationWindow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Window with header, footer, overlay (read-only popup window)</a:t>
            </a:r>
          </a:p>
          <a:p>
            <a:r>
              <a:rPr lang="en-US" dirty="0"/>
              <a:t>Views</a:t>
            </a:r>
          </a:p>
          <a:p>
            <a:pPr lvl="1"/>
            <a:r>
              <a:rPr lang="en-US" dirty="0"/>
              <a:t>Layout and navigation</a:t>
            </a:r>
          </a:p>
          <a:p>
            <a:pPr lvl="1"/>
            <a:r>
              <a:rPr lang="en-US" dirty="0"/>
              <a:t>Scroll, split, stack, tab, table, and tree views</a:t>
            </a:r>
          </a:p>
          <a:p>
            <a:pPr lvl="1"/>
            <a:r>
              <a:rPr lang="en-US" dirty="0"/>
              <a:t>Stack and swipe views in Qt Quick Controls 2</a:t>
            </a:r>
          </a:p>
          <a:p>
            <a:r>
              <a:rPr lang="en-US" dirty="0"/>
              <a:t>Layouts</a:t>
            </a:r>
          </a:p>
          <a:p>
            <a:pPr lvl="1"/>
            <a:r>
              <a:rPr lang="en-US" dirty="0"/>
              <a:t>Can shrink/expand items in the layout </a:t>
            </a:r>
          </a:p>
          <a:p>
            <a:r>
              <a:rPr lang="en-US" dirty="0"/>
              <a:t>Deployed in several modules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Quick Controls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604" y="1772816"/>
            <a:ext cx="3599423" cy="284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16460"/>
      </p:ext>
    </p:extLst>
  </p:cSld>
  <p:clrMapOvr>
    <a:masterClrMapping/>
  </p:clrMapOvr>
  <p:transition spd="med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11087386" cy="2376263"/>
          </a:xfrm>
        </p:spPr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Window</a:t>
            </a:r>
            <a:r>
              <a:rPr lang="en-US" dirty="0"/>
              <a:t> QML type instantiates </a:t>
            </a:r>
            <a:r>
              <a:rPr lang="en-US" dirty="0" err="1">
                <a:latin typeface="Courier New"/>
                <a:cs typeface="Courier New"/>
              </a:rPr>
              <a:t>QQuickWindow</a:t>
            </a:r>
            <a:r>
              <a:rPr lang="en-US" dirty="0"/>
              <a:t> C++ class</a:t>
            </a:r>
          </a:p>
          <a:p>
            <a:pPr lvl="1"/>
            <a:r>
              <a:rPr lang="en-US" dirty="0"/>
              <a:t>Basic window management: geometry, visibility, window flags, background color </a:t>
            </a:r>
          </a:p>
          <a:p>
            <a:pPr lvl="1"/>
            <a:r>
              <a:rPr lang="en-US" dirty="0"/>
              <a:t>Scene management </a:t>
            </a:r>
          </a:p>
          <a:p>
            <a:pPr lvl="1"/>
            <a:r>
              <a:rPr lang="en-US" dirty="0"/>
              <a:t>Syncs with scene graph to render items on the scene </a:t>
            </a:r>
          </a:p>
          <a:p>
            <a:r>
              <a:rPr lang="en-US" dirty="0"/>
              <a:t>Window belongs to one </a:t>
            </a:r>
            <a:r>
              <a:rPr lang="en-US" dirty="0">
                <a:latin typeface="Courier New"/>
                <a:cs typeface="Courier New"/>
              </a:rPr>
              <a:t>Screen</a:t>
            </a:r>
            <a:r>
              <a:rPr lang="en-US" dirty="0"/>
              <a:t> (in </a:t>
            </a:r>
            <a:r>
              <a:rPr lang="en-US" dirty="0" err="1">
                <a:latin typeface="Courier New"/>
                <a:cs typeface="Courier New"/>
              </a:rPr>
              <a:t>QtQuick.Window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cs typeface="Courier New"/>
              </a:rPr>
              <a:t>module) </a:t>
            </a:r>
            <a:r>
              <a:rPr lang="en-US" dirty="0"/>
              <a:t>at a time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Screen</a:t>
            </a:r>
            <a:r>
              <a:rPr lang="en-US" dirty="0"/>
              <a:t> cannot be instantiated in QML- would not make sense to create new screens</a:t>
            </a:r>
          </a:p>
          <a:p>
            <a:pPr lvl="1"/>
            <a:r>
              <a:rPr lang="en-US" dirty="0"/>
              <a:t>Useful </a:t>
            </a:r>
            <a:r>
              <a:rPr lang="en-US" dirty="0">
                <a:latin typeface="Courier New"/>
                <a:cs typeface="Courier New"/>
              </a:rPr>
              <a:t>Screen</a:t>
            </a:r>
            <a:r>
              <a:rPr lang="en-US" dirty="0"/>
              <a:t> properties: screen orientation, screen physical dimensions and pixels, pixel density</a:t>
            </a:r>
          </a:p>
          <a:p>
            <a:pPr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Window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93812" y="4437112"/>
            <a:ext cx="10657184" cy="936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orientation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Screen</a:t>
            </a:r>
            <a:r>
              <a:rPr lang="en-US" dirty="0" err="1"/>
              <a:t>.orientation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>
                <a:solidFill>
                  <a:srgbClr val="800000"/>
                </a:solidFill>
              </a:rPr>
              <a:t>Screen.orientationUpdateMask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Qt</a:t>
            </a:r>
            <a:r>
              <a:rPr lang="en-US" dirty="0" err="1"/>
              <a:t>.PortraitOrientation</a:t>
            </a:r>
            <a:r>
              <a:rPr lang="en-US" dirty="0">
                <a:solidFill>
                  <a:srgbClr val="000080"/>
                </a:solidFill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000080"/>
                </a:solidFill>
              </a:rPr>
              <a:t>// The default mask value is 0</a:t>
            </a:r>
            <a:endParaRPr lang="en-US" dirty="0">
              <a:solidFill>
                <a:srgbClr val="1E1B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649021"/>
      </p:ext>
    </p:extLst>
  </p:cSld>
  <p:clrMapOvr>
    <a:masterClrMapping/>
  </p:clrMapOvr>
  <p:transition spd="med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 and footer items</a:t>
            </a:r>
          </a:p>
          <a:p>
            <a:r>
              <a:rPr lang="en-US" dirty="0"/>
              <a:t>Content</a:t>
            </a:r>
          </a:p>
          <a:p>
            <a:pPr lvl="1"/>
            <a:r>
              <a:rPr lang="en-US" dirty="0"/>
              <a:t>Window children</a:t>
            </a:r>
          </a:p>
          <a:p>
            <a:pPr lvl="1"/>
            <a:r>
              <a:rPr lang="en-US" dirty="0"/>
              <a:t>For example, a view, a container </a:t>
            </a:r>
          </a:p>
          <a:p>
            <a:r>
              <a:rPr lang="en-US" dirty="0"/>
              <a:t>Background </a:t>
            </a:r>
          </a:p>
          <a:p>
            <a:pPr lvl="1"/>
            <a:r>
              <a:rPr lang="en-US" dirty="0"/>
              <a:t>Any item</a:t>
            </a:r>
          </a:p>
          <a:p>
            <a:r>
              <a:rPr lang="en-US" dirty="0"/>
              <a:t>Overlay </a:t>
            </a:r>
          </a:p>
          <a:p>
            <a:pPr lvl="1"/>
            <a:r>
              <a:rPr lang="en-US" dirty="0"/>
              <a:t>Modal or non-modal popup</a:t>
            </a:r>
          </a:p>
          <a:p>
            <a:pPr lvl="1"/>
            <a:r>
              <a:rPr lang="en-US" dirty="0"/>
              <a:t>Modal popup dims the window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Window</a:t>
            </a:r>
          </a:p>
        </p:txBody>
      </p:sp>
    </p:spTree>
    <p:extLst>
      <p:ext uri="{BB962C8B-B14F-4D97-AF65-F5344CB8AC3E}">
        <p14:creationId xmlns:p14="http://schemas.microsoft.com/office/powerpoint/2010/main" val="531474358"/>
      </p:ext>
    </p:extLst>
  </p:cSld>
  <p:clrMapOvr>
    <a:masterClrMapping/>
  </p:clrMapOvr>
  <p:transition spd="med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Window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3812" y="1556792"/>
            <a:ext cx="10548528" cy="4434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err="1">
                <a:solidFill>
                  <a:srgbClr val="800080"/>
                </a:solidFill>
              </a:rPr>
              <a:t>ApplicationWindow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visible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true;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640;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480; </a:t>
            </a:r>
            <a:r>
              <a:rPr lang="en-US" dirty="0">
                <a:solidFill>
                  <a:srgbClr val="800000"/>
                </a:solidFill>
              </a:rPr>
              <a:t>title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qsTr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"Hello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World"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800000"/>
                </a:solidFill>
              </a:rPr>
              <a:t>header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Label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horizontalAlignment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Qt</a:t>
            </a:r>
            <a:r>
              <a:rPr lang="en-US" dirty="0" err="1"/>
              <a:t>.AlignHCenter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qsTr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"This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header"</a:t>
            </a:r>
            <a:r>
              <a:rPr lang="en-US" dirty="0"/>
              <a:t>)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footer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TabBar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    </a:t>
            </a:r>
            <a:r>
              <a:rPr lang="en-US" dirty="0" err="1">
                <a:solidFill>
                  <a:srgbClr val="800080"/>
                </a:solidFill>
              </a:rPr>
              <a:t>TabButton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qsTr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"Open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popup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1"</a:t>
            </a:r>
            <a:r>
              <a:rPr lang="en-US" dirty="0"/>
              <a:t>)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    </a:t>
            </a:r>
            <a:r>
              <a:rPr lang="en-US" dirty="0" err="1">
                <a:solidFill>
                  <a:srgbClr val="800000"/>
                </a:solidFill>
              </a:rPr>
              <a:t>onClicked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popup</a:t>
            </a:r>
            <a:r>
              <a:rPr lang="en-US" dirty="0" err="1"/>
              <a:t>.open</a:t>
            </a:r>
            <a:r>
              <a:rPr lang="en-US" dirty="0"/>
              <a:t>();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Popup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popup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.width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*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0.5;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.height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*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0.5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(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.width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-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width</a:t>
            </a:r>
            <a:r>
              <a:rPr lang="en-US" dirty="0"/>
              <a:t>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(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.height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-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height</a:t>
            </a:r>
            <a:r>
              <a:rPr lang="en-US" dirty="0"/>
              <a:t>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    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modal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    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 err="1">
                <a:solidFill>
                  <a:srgbClr val="800000"/>
                </a:solidFill>
              </a:rPr>
              <a:t>anchors.centerIn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/>
              <a:t> </a:t>
            </a:r>
            <a:r>
              <a:rPr lang="en-US" dirty="0">
                <a:solidFill>
                  <a:srgbClr val="800000"/>
                </a:solidFill>
              </a:rPr>
              <a:t>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qsTr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popup"</a:t>
            </a:r>
            <a:r>
              <a:rPr lang="en-US" dirty="0"/>
              <a:t>)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Container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container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endParaRPr lang="en-US" dirty="0">
              <a:solidFill>
                <a:srgbClr val="1E1B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73102"/>
      </p:ext>
    </p:extLst>
  </p:cSld>
  <p:clrMapOvr>
    <a:masterClrMapping/>
  </p:clrMapOvr>
  <p:transition spd="med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84" y="595032"/>
            <a:ext cx="7344816" cy="565513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7 February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 and Views</a:t>
            </a:r>
          </a:p>
        </p:txBody>
      </p:sp>
    </p:spTree>
    <p:extLst>
      <p:ext uri="{BB962C8B-B14F-4D97-AF65-F5344CB8AC3E}">
        <p14:creationId xmlns:p14="http://schemas.microsoft.com/office/powerpoint/2010/main" val="341962436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heQt">
  <a:themeElements>
    <a:clrScheme name="The QT Company">
      <a:dk1>
        <a:srgbClr val="09102B"/>
      </a:dk1>
      <a:lt1>
        <a:sysClr val="window" lastClr="FFFFFF"/>
      </a:lt1>
      <a:dk2>
        <a:srgbClr val="3A4055"/>
      </a:dk2>
      <a:lt2>
        <a:srgbClr val="F3F3F4"/>
      </a:lt2>
      <a:accent1>
        <a:srgbClr val="41CD52"/>
      </a:accent1>
      <a:accent2>
        <a:srgbClr val="848895"/>
      </a:accent2>
      <a:accent3>
        <a:srgbClr val="53586B"/>
      </a:accent3>
      <a:accent4>
        <a:srgbClr val="17A81A"/>
      </a:accent4>
      <a:accent5>
        <a:srgbClr val="222840"/>
      </a:accent5>
      <a:accent6>
        <a:srgbClr val="B5B7BF"/>
      </a:accent6>
      <a:hlink>
        <a:srgbClr val="21BE2B"/>
      </a:hlink>
      <a:folHlink>
        <a:srgbClr val="848895"/>
      </a:folHlink>
    </a:clrScheme>
    <a:fontScheme name="The QT company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A76FDA5-2777-4795-92B7-67D03C5B08B0}" vid="{05B28644-DD47-409B-B126-3019DAFA3E9F}"/>
    </a:ext>
  </a:extLst>
</a:theme>
</file>

<file path=ppt/theme/theme2.xml><?xml version="1.0" encoding="utf-8"?>
<a:theme xmlns:a="http://schemas.openxmlformats.org/drawingml/2006/main" name="Office Theme">
  <a:themeElements>
    <a:clrScheme name="The QT Company">
      <a:dk1>
        <a:srgbClr val="09102B"/>
      </a:dk1>
      <a:lt1>
        <a:sysClr val="window" lastClr="FFFFFF"/>
      </a:lt1>
      <a:dk2>
        <a:srgbClr val="3A4055"/>
      </a:dk2>
      <a:lt2>
        <a:srgbClr val="F3F3F4"/>
      </a:lt2>
      <a:accent1>
        <a:srgbClr val="41CD52"/>
      </a:accent1>
      <a:accent2>
        <a:srgbClr val="848895"/>
      </a:accent2>
      <a:accent3>
        <a:srgbClr val="53586B"/>
      </a:accent3>
      <a:accent4>
        <a:srgbClr val="17A81A"/>
      </a:accent4>
      <a:accent5>
        <a:srgbClr val="222840"/>
      </a:accent5>
      <a:accent6>
        <a:srgbClr val="B5B7BF"/>
      </a:accent6>
      <a:hlink>
        <a:srgbClr val="21BE2B"/>
      </a:hlink>
      <a:folHlink>
        <a:srgbClr val="848895"/>
      </a:folHlink>
    </a:clrScheme>
    <a:fontScheme name="The QT company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he QT Company">
      <a:dk1>
        <a:srgbClr val="09102B"/>
      </a:dk1>
      <a:lt1>
        <a:sysClr val="window" lastClr="FFFFFF"/>
      </a:lt1>
      <a:dk2>
        <a:srgbClr val="3A4055"/>
      </a:dk2>
      <a:lt2>
        <a:srgbClr val="F3F3F4"/>
      </a:lt2>
      <a:accent1>
        <a:srgbClr val="41CD52"/>
      </a:accent1>
      <a:accent2>
        <a:srgbClr val="848895"/>
      </a:accent2>
      <a:accent3>
        <a:srgbClr val="53586B"/>
      </a:accent3>
      <a:accent4>
        <a:srgbClr val="17A81A"/>
      </a:accent4>
      <a:accent5>
        <a:srgbClr val="222840"/>
      </a:accent5>
      <a:accent6>
        <a:srgbClr val="B5B7BF"/>
      </a:accent6>
      <a:hlink>
        <a:srgbClr val="21BE2B"/>
      </a:hlink>
      <a:folHlink>
        <a:srgbClr val="848895"/>
      </a:folHlink>
    </a:clrScheme>
    <a:fontScheme name="The QT company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TheQt.potx</Template>
  <TotalTime>40337</TotalTime>
  <Words>27068</Words>
  <Application>Microsoft Macintosh PowerPoint</Application>
  <PresentationFormat>Custom</PresentationFormat>
  <Paragraphs>5115</Paragraphs>
  <Slides>289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289</vt:i4>
      </vt:variant>
    </vt:vector>
  </HeadingPairs>
  <TitlesOfParts>
    <vt:vector size="302" baseType="lpstr">
      <vt:lpstr>MS PGothic</vt:lpstr>
      <vt:lpstr>ヒラギノ角ゴ Pro W3</vt:lpstr>
      <vt:lpstr>Arial</vt:lpstr>
      <vt:lpstr>Calibri</vt:lpstr>
      <vt:lpstr>Courier New</vt:lpstr>
      <vt:lpstr>Nokia Standard Multiscript</vt:lpstr>
      <vt:lpstr>Open Sans</vt:lpstr>
      <vt:lpstr>Open Sans Light</vt:lpstr>
      <vt:lpstr>Times New Roman</vt:lpstr>
      <vt:lpstr>Titillium Web</vt:lpstr>
      <vt:lpstr>Verdana</vt:lpstr>
      <vt:lpstr>Wingdings</vt:lpstr>
      <vt:lpstr>TheQt</vt:lpstr>
      <vt:lpstr>QML Edition </vt:lpstr>
      <vt:lpstr>Contents</vt:lpstr>
      <vt:lpstr>Contents</vt:lpstr>
      <vt:lpstr>Objectives</vt:lpstr>
      <vt:lpstr>Introduction to QtQuick and QML</vt:lpstr>
      <vt:lpstr>Contents</vt:lpstr>
      <vt:lpstr>Declarative UI and QML</vt:lpstr>
      <vt:lpstr>QtQuick and QML</vt:lpstr>
      <vt:lpstr>Rapid Workflow with Qt Quick</vt:lpstr>
      <vt:lpstr>Design Process</vt:lpstr>
      <vt:lpstr>Real-Life QML User Interfaces</vt:lpstr>
      <vt:lpstr>Real-Life QML User Interfaces – Important Principles </vt:lpstr>
      <vt:lpstr>Development Tools</vt:lpstr>
      <vt:lpstr>Additional QML Designer Features </vt:lpstr>
      <vt:lpstr>QML Analyzer </vt:lpstr>
      <vt:lpstr>QML Essentials</vt:lpstr>
      <vt:lpstr>Contents</vt:lpstr>
      <vt:lpstr>QML Applications</vt:lpstr>
      <vt:lpstr>Project Files</vt:lpstr>
      <vt:lpstr>QML User Interface</vt:lpstr>
      <vt:lpstr>QML Types</vt:lpstr>
      <vt:lpstr>QML Types</vt:lpstr>
      <vt:lpstr>QML Types – Not a Complete List</vt:lpstr>
      <vt:lpstr>Import Statement</vt:lpstr>
      <vt:lpstr>QML Types &amp; Properties</vt:lpstr>
      <vt:lpstr>QML File Structure</vt:lpstr>
      <vt:lpstr>QML Types &amp; Properties</vt:lpstr>
      <vt:lpstr>Attached and Custom Properties </vt:lpstr>
      <vt:lpstr>Uncreatable Types</vt:lpstr>
      <vt:lpstr>Methods</vt:lpstr>
      <vt:lpstr>Summary</vt:lpstr>
      <vt:lpstr>User Interactions</vt:lpstr>
      <vt:lpstr>Event Handling – Signals </vt:lpstr>
      <vt:lpstr>Mouse Events – Press, Release, Click, Double Click</vt:lpstr>
      <vt:lpstr>Mouse Events – Dragging Objects </vt:lpstr>
      <vt:lpstr>Mouse Events – Hovering </vt:lpstr>
      <vt:lpstr>Key Events </vt:lpstr>
      <vt:lpstr>Key Events – KeyNavigation </vt:lpstr>
      <vt:lpstr>Keyboard Focus</vt:lpstr>
      <vt:lpstr>FocusScope</vt:lpstr>
      <vt:lpstr>Touch Events and Gestures</vt:lpstr>
      <vt:lpstr>Multi-Touch</vt:lpstr>
      <vt:lpstr>TouchPoint Signals</vt:lpstr>
      <vt:lpstr>Flickable</vt:lpstr>
      <vt:lpstr>Pinch Gestures</vt:lpstr>
      <vt:lpstr>Summary</vt:lpstr>
      <vt:lpstr>Layout</vt:lpstr>
      <vt:lpstr>Layouts &amp; Anchors </vt:lpstr>
      <vt:lpstr>Nested Items</vt:lpstr>
      <vt:lpstr>Anchor Layout</vt:lpstr>
      <vt:lpstr>Anchor Layout</vt:lpstr>
      <vt:lpstr>Anchor Layout</vt:lpstr>
      <vt:lpstr>Anchor Layout</vt:lpstr>
      <vt:lpstr>Hints and Tips</vt:lpstr>
      <vt:lpstr>Use Strategies </vt:lpstr>
      <vt:lpstr>Basic Positioners</vt:lpstr>
      <vt:lpstr>Basic Positioners</vt:lpstr>
      <vt:lpstr>Basic Positioners</vt:lpstr>
      <vt:lpstr>Basic Positioners</vt:lpstr>
      <vt:lpstr>Qt Quick Layouts</vt:lpstr>
      <vt:lpstr>Summary</vt:lpstr>
      <vt:lpstr>Custom Items</vt:lpstr>
      <vt:lpstr>Contents</vt:lpstr>
      <vt:lpstr>Custom Items</vt:lpstr>
      <vt:lpstr>Property Scope</vt:lpstr>
      <vt:lpstr>Property Scope</vt:lpstr>
      <vt:lpstr>Context</vt:lpstr>
      <vt:lpstr>Scopes and Contexts </vt:lpstr>
      <vt:lpstr>Models</vt:lpstr>
      <vt:lpstr>ListModel</vt:lpstr>
      <vt:lpstr>Working with Items</vt:lpstr>
      <vt:lpstr>Custom Item Example</vt:lpstr>
      <vt:lpstr>Extending QML Types</vt:lpstr>
      <vt:lpstr>Adding New Properties</vt:lpstr>
      <vt:lpstr>Property Alias Example</vt:lpstr>
      <vt:lpstr>Notes on Property Aliases</vt:lpstr>
      <vt:lpstr>Notes on Property Aliases</vt:lpstr>
      <vt:lpstr>Property Change Signals</vt:lpstr>
      <vt:lpstr>Adding New Signals</vt:lpstr>
      <vt:lpstr>Adding New Signals Example</vt:lpstr>
      <vt:lpstr>Adding New Methods</vt:lpstr>
      <vt:lpstr>QML Modules</vt:lpstr>
      <vt:lpstr>Module Versions</vt:lpstr>
      <vt:lpstr>Network Transparency</vt:lpstr>
      <vt:lpstr>Component Design </vt:lpstr>
      <vt:lpstr>QML Component Structure </vt:lpstr>
      <vt:lpstr>QML Component API</vt:lpstr>
      <vt:lpstr>QML Component API</vt:lpstr>
      <vt:lpstr>Summary</vt:lpstr>
      <vt:lpstr>Qt Quick Controls</vt:lpstr>
      <vt:lpstr>Contents</vt:lpstr>
      <vt:lpstr>Qt Quick Designer </vt:lpstr>
      <vt:lpstr>Separation between the UI and Business Logic</vt:lpstr>
      <vt:lpstr>Qt Quick Controls</vt:lpstr>
      <vt:lpstr>Qt Quick Controls</vt:lpstr>
      <vt:lpstr>Application Window</vt:lpstr>
      <vt:lpstr>Application Window</vt:lpstr>
      <vt:lpstr>Application Window</vt:lpstr>
      <vt:lpstr>Controls and Views</vt:lpstr>
      <vt:lpstr>Controls</vt:lpstr>
      <vt:lpstr>Controls</vt:lpstr>
      <vt:lpstr>Container Control</vt:lpstr>
      <vt:lpstr>Adding Items Dynamically</vt:lpstr>
      <vt:lpstr>Views – StackView </vt:lpstr>
      <vt:lpstr>Views – SwipeView</vt:lpstr>
      <vt:lpstr>Qt Quick Controls 1 Views</vt:lpstr>
      <vt:lpstr>TableView</vt:lpstr>
      <vt:lpstr>Layouts</vt:lpstr>
      <vt:lpstr>Layouts Example </vt:lpstr>
      <vt:lpstr>Styling</vt:lpstr>
      <vt:lpstr>Custom Styles </vt:lpstr>
      <vt:lpstr>Custom Styles </vt:lpstr>
      <vt:lpstr>Custom Style Property </vt:lpstr>
      <vt:lpstr>Summary</vt:lpstr>
      <vt:lpstr>Animations, States, and State Machines</vt:lpstr>
      <vt:lpstr>Contents</vt:lpstr>
      <vt:lpstr>My First Animation</vt:lpstr>
      <vt:lpstr>Animation types</vt:lpstr>
      <vt:lpstr>Animation Types</vt:lpstr>
      <vt:lpstr>Path Animation</vt:lpstr>
      <vt:lpstr>Path Animation</vt:lpstr>
      <vt:lpstr>Sprite Animation</vt:lpstr>
      <vt:lpstr>Animation Thread</vt:lpstr>
      <vt:lpstr>Animation Types</vt:lpstr>
      <vt:lpstr>Animation Types</vt:lpstr>
      <vt:lpstr>PowerPoint Presentation</vt:lpstr>
      <vt:lpstr>PowerPoint Presentation</vt:lpstr>
      <vt:lpstr>PowerPoint Presentation</vt:lpstr>
      <vt:lpstr>Easing Curves</vt:lpstr>
      <vt:lpstr>State Machines</vt:lpstr>
      <vt:lpstr>States</vt:lpstr>
      <vt:lpstr>States Example</vt:lpstr>
      <vt:lpstr>States Example</vt:lpstr>
      <vt:lpstr>Transitions</vt:lpstr>
      <vt:lpstr>Transition Example</vt:lpstr>
      <vt:lpstr>Further Notes</vt:lpstr>
      <vt:lpstr>Additional types</vt:lpstr>
      <vt:lpstr>Parent Changes</vt:lpstr>
      <vt:lpstr>Anchor Changes</vt:lpstr>
      <vt:lpstr>Summary</vt:lpstr>
      <vt:lpstr>Data Models and Views</vt:lpstr>
      <vt:lpstr>Contents</vt:lpstr>
      <vt:lpstr>Why Model/View Separation?</vt:lpstr>
      <vt:lpstr>QML Model/View Overview</vt:lpstr>
      <vt:lpstr>QML Models</vt:lpstr>
      <vt:lpstr>ListModel Example</vt:lpstr>
      <vt:lpstr>ListModel Example</vt:lpstr>
      <vt:lpstr>QML Models – XmlListModel</vt:lpstr>
      <vt:lpstr>Models – XmlListModel Example</vt:lpstr>
      <vt:lpstr>QML Models – Table and Hierarchical Models </vt:lpstr>
      <vt:lpstr>Hierarchical Model Example</vt:lpstr>
      <vt:lpstr>Visual data model: DelegateModel (VisualDataModel)</vt:lpstr>
      <vt:lpstr>Visual data model: DelegateModel (VisualDataModel)</vt:lpstr>
      <vt:lpstr>Views</vt:lpstr>
      <vt:lpstr>View Types</vt:lpstr>
      <vt:lpstr>ListView</vt:lpstr>
      <vt:lpstr>ListView Decoration</vt:lpstr>
      <vt:lpstr>ListView Navigation</vt:lpstr>
      <vt:lpstr>Sections</vt:lpstr>
      <vt:lpstr>Delegate</vt:lpstr>
      <vt:lpstr>Delegate Memory Management</vt:lpstr>
      <vt:lpstr>TableView vs. GridView</vt:lpstr>
      <vt:lpstr>PathView</vt:lpstr>
      <vt:lpstr>PathView Example 1</vt:lpstr>
      <vt:lpstr>PathView Example 2</vt:lpstr>
      <vt:lpstr>Custom Views</vt:lpstr>
      <vt:lpstr>Performance Optimizations </vt:lpstr>
      <vt:lpstr>Summary</vt:lpstr>
      <vt:lpstr>QML and Scripting</vt:lpstr>
      <vt:lpstr>Contents</vt:lpstr>
      <vt:lpstr>JavaScript</vt:lpstr>
      <vt:lpstr>JavaScript Logic</vt:lpstr>
      <vt:lpstr>JavaScript Logic</vt:lpstr>
      <vt:lpstr>QML Global Object</vt:lpstr>
      <vt:lpstr>The Qt Object</vt:lpstr>
      <vt:lpstr>QML Global Object Example</vt:lpstr>
      <vt:lpstr>XMLHttpRequest</vt:lpstr>
      <vt:lpstr>XMLHttpRequest</vt:lpstr>
      <vt:lpstr>Offline Storage API</vt:lpstr>
      <vt:lpstr>Offline Storage</vt:lpstr>
      <vt:lpstr>JavaScript Restrictions</vt:lpstr>
      <vt:lpstr>JavaScript Restrictions</vt:lpstr>
      <vt:lpstr>WorkerScript</vt:lpstr>
      <vt:lpstr>WorkerScript</vt:lpstr>
      <vt:lpstr>Startup Scripts</vt:lpstr>
      <vt:lpstr>QtQuick Compiler</vt:lpstr>
      <vt:lpstr>Summary</vt:lpstr>
      <vt:lpstr>Dynamic QML</vt:lpstr>
      <vt:lpstr>Contents</vt:lpstr>
      <vt:lpstr>Dynamic QML</vt:lpstr>
      <vt:lpstr>Dynamic Object Management in QML</vt:lpstr>
      <vt:lpstr>Loader</vt:lpstr>
      <vt:lpstr>Loader</vt:lpstr>
      <vt:lpstr>Qt.createComponent()</vt:lpstr>
      <vt:lpstr>Qt.createComponent()</vt:lpstr>
      <vt:lpstr>Qt.createQmlObject()</vt:lpstr>
      <vt:lpstr>Deleting Objects</vt:lpstr>
      <vt:lpstr>Deleting Objects </vt:lpstr>
      <vt:lpstr>Incubation – Qt.incubateObject()</vt:lpstr>
      <vt:lpstr>PowerPoint Presentation</vt:lpstr>
      <vt:lpstr>Summary</vt:lpstr>
      <vt:lpstr>Canvas</vt:lpstr>
      <vt:lpstr>Contents</vt:lpstr>
      <vt:lpstr>Canvas</vt:lpstr>
      <vt:lpstr>Canvas</vt:lpstr>
      <vt:lpstr>Canvas Rendering</vt:lpstr>
      <vt:lpstr>Hello World</vt:lpstr>
      <vt:lpstr>Particle System</vt:lpstr>
      <vt:lpstr>Contents</vt:lpstr>
      <vt:lpstr>Particle System</vt:lpstr>
      <vt:lpstr>Emitter</vt:lpstr>
      <vt:lpstr>Direction Sub-Types</vt:lpstr>
      <vt:lpstr>ParticlePainter – Particle Visualizer </vt:lpstr>
      <vt:lpstr>Affector</vt:lpstr>
      <vt:lpstr>Affector Sub-Types</vt:lpstr>
      <vt:lpstr>Affector Sub-Types</vt:lpstr>
      <vt:lpstr>Particle Groups </vt:lpstr>
      <vt:lpstr>Qt Graphical Effects </vt:lpstr>
      <vt:lpstr>Qt Graphical Effects </vt:lpstr>
      <vt:lpstr>Graphical Effects Examples</vt:lpstr>
      <vt:lpstr>Summary</vt:lpstr>
      <vt:lpstr>Using QML in Qt/C++ Applications</vt:lpstr>
      <vt:lpstr>Contents</vt:lpstr>
      <vt:lpstr>QtQuick Module</vt:lpstr>
      <vt:lpstr>QQuickView</vt:lpstr>
      <vt:lpstr>QQuickWindow</vt:lpstr>
      <vt:lpstr>QQuickItem</vt:lpstr>
      <vt:lpstr>QQuickItem</vt:lpstr>
      <vt:lpstr>QQmlEngine</vt:lpstr>
      <vt:lpstr>QQmlEngine</vt:lpstr>
      <vt:lpstr>QQmlEngine Loading Process – Allocation </vt:lpstr>
      <vt:lpstr>QQmlEngine Loading Process – Allocation </vt:lpstr>
      <vt:lpstr>QML  C++ Communication</vt:lpstr>
      <vt:lpstr>PowerPoint Presentation</vt:lpstr>
      <vt:lpstr>Register Functions </vt:lpstr>
      <vt:lpstr>Example – QML  C++</vt:lpstr>
      <vt:lpstr>Another Example – QML  C++</vt:lpstr>
      <vt:lpstr>Structured Data</vt:lpstr>
      <vt:lpstr>Calling QML Methods from C++</vt:lpstr>
      <vt:lpstr>QML Views &amp; C++ Models</vt:lpstr>
      <vt:lpstr>Example – QStringList</vt:lpstr>
      <vt:lpstr>Example – QList&lt;QObject*&gt;</vt:lpstr>
      <vt:lpstr>QAbstractItemModel </vt:lpstr>
      <vt:lpstr>QQmlComponent</vt:lpstr>
      <vt:lpstr>QQmlComponent</vt:lpstr>
      <vt:lpstr>QQmlContext</vt:lpstr>
      <vt:lpstr>Notes on QQmlContext</vt:lpstr>
      <vt:lpstr>Summary</vt:lpstr>
      <vt:lpstr>Creating QML Types in C++</vt:lpstr>
      <vt:lpstr>Contents</vt:lpstr>
      <vt:lpstr>Adding New Types </vt:lpstr>
      <vt:lpstr>Exporting C++ Objects</vt:lpstr>
      <vt:lpstr>Simple Example</vt:lpstr>
      <vt:lpstr>Simple Example</vt:lpstr>
      <vt:lpstr>NOTIFY Signal</vt:lpstr>
      <vt:lpstr>NOTIFY Signal</vt:lpstr>
      <vt:lpstr>Enumerations and List Properties </vt:lpstr>
      <vt:lpstr>Default and Grouped Properties </vt:lpstr>
      <vt:lpstr>Optimized Way to Create Costly Structures</vt:lpstr>
      <vt:lpstr>Visual Items</vt:lpstr>
      <vt:lpstr>Visual Items</vt:lpstr>
      <vt:lpstr>Qt Quick Items</vt:lpstr>
      <vt:lpstr>Exporting Scene Graph Items</vt:lpstr>
      <vt:lpstr>Exporting Scene Graph Items</vt:lpstr>
      <vt:lpstr>QML Plugins – Wizard </vt:lpstr>
      <vt:lpstr>QML Plugins – Implementation </vt:lpstr>
      <vt:lpstr>QML Plugins – Implementation </vt:lpstr>
      <vt:lpstr>Deployment – Target is the Development Host</vt:lpstr>
      <vt:lpstr>Deployment – The Target Has Qt Libs</vt:lpstr>
      <vt:lpstr>Deployment – The Target Does not Have Qt Libs</vt:lpstr>
      <vt:lpstr>Deployment – The Target Does not Have Qt Libs</vt:lpstr>
      <vt:lpstr>Summary</vt:lpstr>
      <vt:lpstr>QML Rendering</vt:lpstr>
      <vt:lpstr>Contents</vt:lpstr>
      <vt:lpstr>Scene Graph</vt:lpstr>
      <vt:lpstr>Scene Graph Nodes and Material Classes</vt:lpstr>
      <vt:lpstr>Scene Graph Node Implementation</vt:lpstr>
      <vt:lpstr>Custom Geometry Node</vt:lpstr>
      <vt:lpstr>Custom Material</vt:lpstr>
      <vt:lpstr>Scene Graph Rendering and Optimizations </vt:lpstr>
      <vt:lpstr>Renderer Optimizations – Batches </vt:lpstr>
      <vt:lpstr>Default Renderer Optimizations – Batches </vt:lpstr>
      <vt:lpstr>Developer Optimizations </vt:lpstr>
      <vt:lpstr>Scene Graph Rendering</vt:lpstr>
      <vt:lpstr>Custom Renders</vt:lpstr>
      <vt:lpstr>Threading Model</vt:lpstr>
      <vt:lpstr>PowerPoint Presentation</vt:lpstr>
      <vt:lpstr>Summary</vt:lpstr>
      <vt:lpstr>Thank you</vt:lpstr>
    </vt:vector>
  </TitlesOfParts>
  <Company>grow.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 PowerPoint Template</dc:title>
  <dc:creator>mika kontio / grow.</dc:creator>
  <cp:lastModifiedBy>Tino Pyssysalo</cp:lastModifiedBy>
  <cp:revision>744</cp:revision>
  <cp:lastPrinted>2016-05-13T12:45:14Z</cp:lastPrinted>
  <dcterms:created xsi:type="dcterms:W3CDTF">2016-03-29T07:41:16Z</dcterms:created>
  <dcterms:modified xsi:type="dcterms:W3CDTF">2018-02-19T15:04:58Z</dcterms:modified>
</cp:coreProperties>
</file>